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0" r:id="rId2"/>
    <p:sldId id="261" r:id="rId3"/>
    <p:sldId id="262" r:id="rId4"/>
    <p:sldId id="263" r:id="rId5"/>
    <p:sldId id="264" r:id="rId6"/>
    <p:sldId id="296" r:id="rId7"/>
    <p:sldId id="266" r:id="rId8"/>
    <p:sldId id="267" r:id="rId9"/>
    <p:sldId id="268" r:id="rId10"/>
    <p:sldId id="269" r:id="rId11"/>
    <p:sldId id="270" r:id="rId12"/>
    <p:sldId id="271" r:id="rId13"/>
    <p:sldId id="272" r:id="rId14"/>
    <p:sldId id="298" r:id="rId15"/>
    <p:sldId id="274" r:id="rId16"/>
    <p:sldId id="299" r:id="rId17"/>
    <p:sldId id="276" r:id="rId18"/>
    <p:sldId id="277" r:id="rId19"/>
    <p:sldId id="278" r:id="rId20"/>
    <p:sldId id="297" r:id="rId21"/>
    <p:sldId id="280" r:id="rId22"/>
    <p:sldId id="281" r:id="rId23"/>
    <p:sldId id="282" r:id="rId24"/>
    <p:sldId id="291" r:id="rId25"/>
    <p:sldId id="295" r:id="rId26"/>
    <p:sldId id="285" r:id="rId27"/>
    <p:sldId id="286" r:id="rId28"/>
    <p:sldId id="287" r:id="rId29"/>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3449" autoAdjust="0"/>
  </p:normalViewPr>
  <p:slideViewPr>
    <p:cSldViewPr snapToGrid="0">
      <p:cViewPr>
        <p:scale>
          <a:sx n="69" d="100"/>
          <a:sy n="69" d="100"/>
        </p:scale>
        <p:origin x="-1650" y="-72"/>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explosion val="1"/>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1"/>
              <c:layout>
                <c:manualLayout>
                  <c:x val="-4.060728893375707E-2"/>
                  <c:y val="2.904997434300160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3685342751098047E-2"/>
                  <c:y val="6.148021691664131E-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959-4126-A4D1-A99845705119}"/>
                </c:ext>
                <c:ext xmlns:c15="http://schemas.microsoft.com/office/drawing/2012/chart" uri="{CE6537A1-D6FC-4f65-9D91-7224C49458BB}">
                  <c15:layout/>
                </c:ext>
              </c:extLst>
            </c:dLbl>
            <c:dLbl>
              <c:idx val="3"/>
              <c:layout>
                <c:manualLayout>
                  <c:x val="-3.2238776827455899E-2"/>
                  <c:y val="-2.1187165451930483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5072385423496723E-2"/>
                  <c:y val="-5.134373286833041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7.1759580975410533E-2"/>
                  <c:y val="-2.360342184807142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9336035654265386E-2"/>
                  <c:y val="-1.7752762098501015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8507425271930276E-2"/>
                  <c:y val="1.129721224450064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15:layout/>
              </c:ext>
            </c:extLst>
          </c:dLbls>
          <c:cat>
            <c:strRef>
              <c:f>Лист1!$A$2:$A$7</c:f>
              <c:strCache>
                <c:ptCount val="6"/>
                <c:pt idx="0">
                  <c:v>сельское хозяйство</c:v>
                </c:pt>
                <c:pt idx="1">
                  <c:v>обеспечение электроэнергией, газом и паром</c:v>
                </c:pt>
                <c:pt idx="2">
                  <c:v>Торговля оптовая и розничная; ремонт автотранспортных средств и мотоциклов</c:v>
                </c:pt>
                <c:pt idx="3">
                  <c:v>государственное управление и обеспечение военной безопасности, соципльное обеспечение</c:v>
                </c:pt>
                <c:pt idx="4">
                  <c:v>образование</c:v>
                </c:pt>
                <c:pt idx="5">
                  <c:v>Прочее</c:v>
                </c:pt>
              </c:strCache>
            </c:strRef>
          </c:cat>
          <c:val>
            <c:numRef>
              <c:f>Лист1!$B$2:$B$7</c:f>
              <c:numCache>
                <c:formatCode>0.0%</c:formatCode>
                <c:ptCount val="6"/>
                <c:pt idx="0">
                  <c:v>0.63600000000000001</c:v>
                </c:pt>
                <c:pt idx="1">
                  <c:v>3.9E-2</c:v>
                </c:pt>
                <c:pt idx="2">
                  <c:v>0.125</c:v>
                </c:pt>
                <c:pt idx="3">
                  <c:v>0.191</c:v>
                </c:pt>
                <c:pt idx="4">
                  <c:v>4.0000000000000001E-3</c:v>
                </c:pt>
                <c:pt idx="5">
                  <c:v>5.0000000000000001E-3</c:v>
                </c:pt>
              </c:numCache>
            </c:numRef>
          </c:val>
          <c:extLst xmlns:c16r2="http://schemas.microsoft.com/office/drawing/2015/06/char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6628883058681688E-2"/>
          <c:y val="0.67185131191259895"/>
          <c:w val="0.72365215774983171"/>
          <c:h val="0.28931576000502213"/>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821878228737"/>
          <c:y val="9.349309372937149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B19-4056-BA0C-AD5E9B5B2677}"/>
                </c:ext>
                <c:ext xmlns:c15="http://schemas.microsoft.com/office/drawing/2012/chart" uri="{CE6537A1-D6FC-4f65-9D91-7224C49458BB}"/>
              </c:extLst>
            </c:dLbl>
            <c:dLbl>
              <c:idx val="1"/>
              <c:layout>
                <c:manualLayout>
                  <c:x val="-1.316864235185743E-2"/>
                  <c:y val="-0.1647961808819717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B19-4056-BA0C-AD5E9B5B2677}"/>
                </c:ext>
                <c:ext xmlns:c15="http://schemas.microsoft.com/office/drawing/2012/chart" uri="{CE6537A1-D6FC-4f65-9D91-7224C49458BB}">
                  <c15:layout/>
                </c:ext>
              </c:extLst>
            </c:dLbl>
            <c:dLbl>
              <c:idx val="2"/>
              <c:layout>
                <c:manualLayout>
                  <c:x val="-1.5609070015141766E-3"/>
                  <c:y val="-3.4028026571540144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B19-4056-BA0C-AD5E9B5B2677}"/>
                </c:ext>
                <c:ext xmlns:c15="http://schemas.microsoft.com/office/drawing/2012/chart" uri="{CE6537A1-D6FC-4f65-9D91-7224C49458BB}">
                  <c15:layout/>
                </c:ext>
              </c:extLst>
            </c:dLbl>
            <c:dLbl>
              <c:idx val="3"/>
              <c:layout>
                <c:manualLayout>
                  <c:x val="2.9837743175804631E-2"/>
                  <c:y val="-3.8903956938104188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B19-4056-BA0C-AD5E9B5B2677}"/>
                </c:ext>
                <c:ext xmlns:c15="http://schemas.microsoft.com/office/drawing/2012/chart" uri="{CE6537A1-D6FC-4f65-9D91-7224C49458BB}">
                  <c15:layout>
                    <c:manualLayout>
                      <c:w val="0.10920096670277674"/>
                      <c:h val="8.311443298038472E-2"/>
                    </c:manualLayout>
                  </c15:layout>
                </c:ext>
              </c:extLst>
            </c:dLbl>
            <c:dLbl>
              <c:idx val="4"/>
              <c:layout>
                <c:manualLayout>
                  <c:x val="-1.1176496358274156E-2"/>
                  <c:y val="-4.1347020569540711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B19-4056-BA0C-AD5E9B5B2677}"/>
                </c:ext>
                <c:ext xmlns:c15="http://schemas.microsoft.com/office/drawing/2012/chart" uri="{CE6537A1-D6FC-4f65-9D91-7224C49458BB}">
                  <c15:layout/>
                </c:ext>
              </c:extLst>
            </c:dLbl>
            <c:dLbl>
              <c:idx val="5"/>
              <c:layout>
                <c:manualLayout>
                  <c:x val="-3.5376468932244052E-3"/>
                  <c:y val="2.8280055759948512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EA9-4078-A26C-BA95FD8E8760}"/>
                </c:ext>
                <c:ext xmlns:c15="http://schemas.microsoft.com/office/drawing/2012/chart" uri="{CE6537A1-D6FC-4f65-9D91-7224C49458BB}">
                  <c15:layout/>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1">
                  <c:v>Строительство</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1">
                  <c:v>1.9</c:v>
                </c:pt>
                <c:pt idx="2">
                  <c:v>31.7</c:v>
                </c:pt>
                <c:pt idx="3">
                  <c:v>15.4</c:v>
                </c:pt>
                <c:pt idx="4">
                  <c:v>20.2</c:v>
                </c:pt>
                <c:pt idx="5">
                  <c:v>30.8</c:v>
                </c:pt>
              </c:numCache>
            </c:numRef>
          </c:val>
          <c:extLst xmlns:c16r2="http://schemas.microsoft.com/office/drawing/2015/06/char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587"/>
                  <c:y val="3.154421839050745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26828209235010508"/>
                  <c:y val="-7.078464700255926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0.33</c:v>
                </c:pt>
                <c:pt idx="1">
                  <c:v>0.67</c:v>
                </c:pt>
              </c:numCache>
            </c:numRef>
          </c:val>
          <c:extLst xmlns:c16r2="http://schemas.microsoft.com/office/drawing/2015/06/char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B-CD74-4828-AC9A-D7FF2275CF7B}"/>
              </c:ext>
            </c:extLst>
          </c:dPt>
          <c:dLbls>
            <c:dLbl>
              <c:idx val="0"/>
              <c:layout>
                <c:manualLayout>
                  <c:x val="3.605613969340859E-3"/>
                  <c:y val="-1.131852581994141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051392774860635E-3"/>
                  <c:y val="-3.423854060532278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798183565497965E-3"/>
                  <c:y val="-2.323127424542986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31369977159713E-2"/>
                  <c:y val="-9.3355557451878994E-4"/>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4422455877363733E-2"/>
                  <c:y val="-8.4888943649561142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Лист1!$A$2:$A$8</c:f>
              <c:strCache>
                <c:ptCount val="7"/>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Культра</c:v>
                </c:pt>
                <c:pt idx="6">
                  <c:v>Другое</c:v>
                </c:pt>
              </c:strCache>
            </c:strRef>
          </c:cat>
          <c:val>
            <c:numRef>
              <c:f>Лист1!$B$2:$B$8</c:f>
              <c:numCache>
                <c:formatCode>General</c:formatCode>
                <c:ptCount val="7"/>
                <c:pt idx="0">
                  <c:v>7.8</c:v>
                </c:pt>
                <c:pt idx="1">
                  <c:v>7.6</c:v>
                </c:pt>
                <c:pt idx="2">
                  <c:v>33.700000000000003</c:v>
                </c:pt>
                <c:pt idx="3">
                  <c:v>17.8</c:v>
                </c:pt>
                <c:pt idx="4">
                  <c:v>73.8</c:v>
                </c:pt>
                <c:pt idx="5">
                  <c:v>38.5</c:v>
                </c:pt>
                <c:pt idx="6">
                  <c:v>0.6</c:v>
                </c:pt>
              </c:numCache>
            </c:numRef>
          </c:val>
          <c:extLst xmlns:c16r2="http://schemas.microsoft.com/office/drawing/2015/06/char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155132250797422"/>
          <c:y val="0.64035696135013076"/>
          <c:w val="0.46009522227758404"/>
          <c:h val="0.34867928815743293"/>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dPt>
          <c:dPt>
            <c:idx val="1"/>
            <c:bubble3D val="0"/>
            <c:explosion val="13"/>
            <c:spPr>
              <a:solidFill>
                <a:srgbClr val="05BAFF"/>
              </a:solidFill>
              <a:ln>
                <a:solidFill>
                  <a:schemeClr val="accent5">
                    <a:lumMod val="50000"/>
                  </a:schemeClr>
                </a:solidFill>
              </a:ln>
              <a:effectLst/>
            </c:spPr>
          </c:dPt>
          <c:dPt>
            <c:idx val="2"/>
            <c:bubble3D val="0"/>
            <c:spPr>
              <a:solidFill>
                <a:srgbClr val="C3D445"/>
              </a:solidFill>
              <a:ln>
                <a:solidFill>
                  <a:schemeClr val="accent5">
                    <a:lumMod val="50000"/>
                  </a:schemeClr>
                </a:solidFill>
              </a:ln>
              <a:effectLst/>
            </c:spPr>
          </c:dPt>
          <c:dLbls>
            <c:dLbl>
              <c:idx val="0"/>
              <c:layout>
                <c:manualLayout>
                  <c:x val="1.4384920073079925E-2"/>
                  <c:y val="1.7656437425863817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845953363409521E-2"/>
                  <c:y val="-0.1271263494662195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0023604860970369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21</c:v>
                </c:pt>
                <c:pt idx="1">
                  <c:v>156.30000000000001</c:v>
                </c:pt>
                <c:pt idx="2">
                  <c:v>3.6</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72517101719431143"/>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31.07.2019</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2139518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17</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21</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22</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26</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9</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131053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1339479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15</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smtClean="0"/>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smtClean="0"/>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smtClean="0"/>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31.07.2019</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31.07.2019</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15.png"/><Relationship Id="rId21" Type="http://schemas.openxmlformats.org/officeDocument/2006/relationships/image" Target="../media/image76.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7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microsoft.com/office/2007/relationships/hdphoto" Target="../media/hdphoto7.wdp"/><Relationship Id="rId10" Type="http://schemas.openxmlformats.org/officeDocument/2006/relationships/image" Target="../media/image70.png"/><Relationship Id="rId19" Type="http://schemas.openxmlformats.org/officeDocument/2006/relationships/image" Target="../media/image75.png"/><Relationship Id="rId4" Type="http://schemas.openxmlformats.org/officeDocument/2006/relationships/chart" Target="../charts/chart2.xml"/><Relationship Id="rId9" Type="http://schemas.openxmlformats.org/officeDocument/2006/relationships/image" Target="../media/image69.png"/><Relationship Id="rId14" Type="http://schemas.openxmlformats.org/officeDocument/2006/relationships/image" Target="../media/image73.png"/><Relationship Id="rId22"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hyperlink" Target="mailto:invest-smolensk@yandex.ru" TargetMode="External"/><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17.png"/><Relationship Id="rId4" Type="http://schemas.openxmlformats.org/officeDocument/2006/relationships/image" Target="../media/image77.png"/><Relationship Id="rId9" Type="http://schemas.openxmlformats.org/officeDocument/2006/relationships/hyperlink" Target="mailto:ofp@smolinvest.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15.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9.xml"/><Relationship Id="rId16" Type="http://schemas.openxmlformats.org/officeDocument/2006/relationships/image" Target="../media/image89.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chart" Target="../charts/chart3.xml"/><Relationship Id="rId5" Type="http://schemas.openxmlformats.org/officeDocument/2006/relationships/image" Target="../media/image82.png"/><Relationship Id="rId15" Type="http://schemas.openxmlformats.org/officeDocument/2006/relationships/image" Target="../media/image88.png"/><Relationship Id="rId10" Type="http://schemas.microsoft.com/office/2007/relationships/hdphoto" Target="../media/hdphoto10.wdp"/><Relationship Id="rId19" Type="http://schemas.openxmlformats.org/officeDocument/2006/relationships/image" Target="../media/image92.png"/><Relationship Id="rId4" Type="http://schemas.microsoft.com/office/2007/relationships/hdphoto" Target="../media/hdphoto2.wdp"/><Relationship Id="rId9" Type="http://schemas.openxmlformats.org/officeDocument/2006/relationships/image" Target="../media/image84.png"/><Relationship Id="rId1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18" Type="http://schemas.openxmlformats.org/officeDocument/2006/relationships/image" Target="../media/image17.png"/><Relationship Id="rId3" Type="http://schemas.openxmlformats.org/officeDocument/2006/relationships/image" Target="../media/image93.png"/><Relationship Id="rId7" Type="http://schemas.microsoft.com/office/2007/relationships/hdphoto" Target="../media/hdphoto12.wdp"/><Relationship Id="rId12" Type="http://schemas.microsoft.com/office/2007/relationships/hdphoto" Target="../media/hdphoto14.wdp"/><Relationship Id="rId17" Type="http://schemas.openxmlformats.org/officeDocument/2006/relationships/image" Target="../media/image103.png"/><Relationship Id="rId2" Type="http://schemas.openxmlformats.org/officeDocument/2006/relationships/notesSlide" Target="../notesSlides/notesSlide10.xml"/><Relationship Id="rId16"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8.png"/><Relationship Id="rId5" Type="http://schemas.microsoft.com/office/2007/relationships/hdphoto" Target="../media/hdphoto11.wdp"/><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13.wdp"/><Relationship Id="rId1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105.png"/><Relationship Id="rId10" Type="http://schemas.openxmlformats.org/officeDocument/2006/relationships/image" Target="../media/image17.png"/><Relationship Id="rId4" Type="http://schemas.openxmlformats.org/officeDocument/2006/relationships/image" Target="../media/image104.jpeg"/><Relationship Id="rId9" Type="http://schemas.openxmlformats.org/officeDocument/2006/relationships/image" Target="../media/image108.jpeg"/></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7.png"/><Relationship Id="rId3" Type="http://schemas.openxmlformats.org/officeDocument/2006/relationships/image" Target="../media/image122.jpeg"/><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0.png"/><Relationship Id="rId5" Type="http://schemas.microsoft.com/office/2007/relationships/hdphoto" Target="../media/hdphoto2.wdp"/><Relationship Id="rId10" Type="http://schemas.openxmlformats.org/officeDocument/2006/relationships/image" Target="../media/image126.jpeg"/><Relationship Id="rId4" Type="http://schemas.openxmlformats.org/officeDocument/2006/relationships/image" Target="../media/image123.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7.png"/><Relationship Id="rId3" Type="http://schemas.microsoft.com/office/2007/relationships/hdphoto" Target="../media/hdphoto2.wdp"/><Relationship Id="rId7" Type="http://schemas.openxmlformats.org/officeDocument/2006/relationships/image" Target="../media/image131.jpeg"/><Relationship Id="rId12" Type="http://schemas.openxmlformats.org/officeDocument/2006/relationships/image" Target="../media/image74.pn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png"/><Relationship Id="rId10" Type="http://schemas.openxmlformats.org/officeDocument/2006/relationships/image" Target="../media/image134.jpeg"/><Relationship Id="rId4" Type="http://schemas.openxmlformats.org/officeDocument/2006/relationships/image" Target="../media/image15.png"/><Relationship Id="rId9" Type="http://schemas.openxmlformats.org/officeDocument/2006/relationships/image" Target="../media/image13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5.png"/><Relationship Id="rId4" Type="http://schemas.microsoft.com/office/2007/relationships/hdphoto" Target="../media/hdphoto12.wdp"/><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png"/><Relationship Id="rId7"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7.png"/><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1.png"/><Relationship Id="rId12" Type="http://schemas.microsoft.com/office/2007/relationships/hdphoto" Target="../media/hdphoto15.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154.png"/><Relationship Id="rId5" Type="http://schemas.openxmlformats.org/officeDocument/2006/relationships/image" Target="../media/image149.png"/><Relationship Id="rId10" Type="http://schemas.openxmlformats.org/officeDocument/2006/relationships/image" Target="../media/image153.jpeg"/><Relationship Id="rId4" Type="http://schemas.openxmlformats.org/officeDocument/2006/relationships/image" Target="../media/image148.jpeg"/><Relationship Id="rId9" Type="http://schemas.openxmlformats.org/officeDocument/2006/relationships/image" Target="../media/image152.jpeg"/></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5.jpeg"/><Relationship Id="rId21" Type="http://schemas.openxmlformats.org/officeDocument/2006/relationships/image" Target="../media/image167.png"/><Relationship Id="rId7" Type="http://schemas.openxmlformats.org/officeDocument/2006/relationships/image" Target="../media/image158.png"/><Relationship Id="rId12" Type="http://schemas.microsoft.com/office/2007/relationships/hdphoto" Target="../media/hdphoto2.wdp"/><Relationship Id="rId17" Type="http://schemas.openxmlformats.org/officeDocument/2006/relationships/image" Target="../media/image164.png"/><Relationship Id="rId2" Type="http://schemas.openxmlformats.org/officeDocument/2006/relationships/notesSlide" Target="../notesSlides/notesSlide16.xml"/><Relationship Id="rId16" Type="http://schemas.openxmlformats.org/officeDocument/2006/relationships/image" Target="../media/image163.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59.png"/><Relationship Id="rId5" Type="http://schemas.openxmlformats.org/officeDocument/2006/relationships/image" Target="../media/image157.png"/><Relationship Id="rId15" Type="http://schemas.openxmlformats.org/officeDocument/2006/relationships/image" Target="../media/image162.png"/><Relationship Id="rId10" Type="http://schemas.microsoft.com/office/2007/relationships/hdphoto" Target="../media/hdphoto15.wdp"/><Relationship Id="rId19" Type="http://schemas.openxmlformats.org/officeDocument/2006/relationships/image" Target="../media/image166.jpeg"/><Relationship Id="rId4" Type="http://schemas.openxmlformats.org/officeDocument/2006/relationships/image" Target="../media/image156.png"/><Relationship Id="rId9" Type="http://schemas.openxmlformats.org/officeDocument/2006/relationships/image" Target="../media/image154.png"/><Relationship Id="rId14" Type="http://schemas.openxmlformats.org/officeDocument/2006/relationships/image" Target="../media/image161.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7.wdp"/><Relationship Id="rId7" Type="http://schemas.openxmlformats.org/officeDocument/2006/relationships/image" Target="../media/image15.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dep@smolinvest.com" TargetMode="External"/><Relationship Id="rId4" Type="http://schemas.openxmlformats.org/officeDocument/2006/relationships/hyperlink" Target="mailto:glinka@admin-smolensk.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4.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41.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chart" Target="../charts/chart1.xml"/><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323439"/>
            </a:xfrm>
            <a:prstGeom prst="rect">
              <a:avLst/>
            </a:prstGeom>
            <a:noFill/>
          </p:spPr>
          <p:txBody>
            <a:bodyPr wrap="square" rtlCol="0">
              <a:spAutoFit/>
            </a:bodyPr>
            <a:lstStyle/>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a:t>
              </a: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96819" y="4916647"/>
            <a:ext cx="1099468"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2019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289163079"/>
              </p:ext>
            </p:extLst>
          </p:nvPr>
        </p:nvGraphicFramePr>
        <p:xfrm>
          <a:off x="168295" y="1027740"/>
          <a:ext cx="7224722" cy="1976523"/>
        </p:xfrm>
        <a:graphic>
          <a:graphicData uri="http://schemas.openxmlformats.org/drawingml/2006/table">
            <a:tbl>
              <a:tblPr>
                <a:tableStyleId>{BDBED569-4797-4DF1-A0F4-6AAB3CD982D8}</a:tableStyleId>
              </a:tblPr>
              <a:tblGrid>
                <a:gridCol w="4157899">
                  <a:extLst>
                    <a:ext uri="{9D8B030D-6E8A-4147-A177-3AD203B41FA5}">
                      <a16:colId xmlns="" xmlns:a16="http://schemas.microsoft.com/office/drawing/2014/main" val="4165441938"/>
                    </a:ext>
                  </a:extLst>
                </a:gridCol>
                <a:gridCol w="3066823">
                  <a:extLst>
                    <a:ext uri="{9D8B030D-6E8A-4147-A177-3AD203B41FA5}">
                      <a16:colId xmlns="" xmlns:a16="http://schemas.microsoft.com/office/drawing/2014/main" val="1779954494"/>
                    </a:ext>
                  </a:extLst>
                </a:gridCol>
              </a:tblGrid>
              <a:tr h="51382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67-04-11</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458363">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baseline="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район,  с. Глинка, 700 м на юго-восток от жилого дома №13 по ул. Мира;</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0,5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2337694307"/>
              </p:ext>
            </p:extLst>
          </p:nvPr>
        </p:nvGraphicFramePr>
        <p:xfrm>
          <a:off x="166764" y="5807630"/>
          <a:ext cx="5859632" cy="365760"/>
        </p:xfrm>
        <a:graphic>
          <a:graphicData uri="http://schemas.openxmlformats.org/drawingml/2006/table">
            <a:tbl>
              <a:tblPr>
                <a:tableStyleId>{BDBED569-4797-4DF1-A0F4-6AAB3CD982D8}</a:tableStyleId>
              </a:tblPr>
              <a:tblGrid>
                <a:gridCol w="2674759">
                  <a:extLst>
                    <a:ext uri="{9D8B030D-6E8A-4147-A177-3AD203B41FA5}">
                      <a16:colId xmlns="" xmlns:a16="http://schemas.microsoft.com/office/drawing/2014/main" val="4165441938"/>
                    </a:ext>
                  </a:extLst>
                </a:gridCol>
                <a:gridCol w="3184873">
                  <a:extLst>
                    <a:ext uri="{9D8B030D-6E8A-4147-A177-3AD203B41FA5}">
                      <a16:colId xmlns="" xmlns:a16="http://schemas.microsoft.com/office/drawing/2014/main" val="1772052304"/>
                    </a:ext>
                  </a:extLst>
                </a:gridCol>
              </a:tblGrid>
              <a:tr h="3375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smtClean="0">
                          <a:solidFill>
                            <a:schemeClr val="tx1"/>
                          </a:solidFill>
                          <a:latin typeface="Open Sans" pitchFamily="34" charset="0"/>
                          <a:ea typeface="Open Sans" pitchFamily="34" charset="0"/>
                          <a:cs typeface="Open Sans" pitchFamily="34" charset="0"/>
                        </a:rPr>
                        <a:t> на расстоянии</a:t>
                      </a:r>
                      <a:r>
                        <a:rPr lang="ru-RU" sz="900" dirty="0" smtClean="0">
                          <a:solidFill>
                            <a:schemeClr val="tx1"/>
                          </a:solidFill>
                          <a:latin typeface="Open Sans" pitchFamily="34" charset="0"/>
                          <a:ea typeface="Open Sans" pitchFamily="34" charset="0"/>
                          <a:cs typeface="Open Sans" pitchFamily="34" charset="0"/>
                        </a:rPr>
                        <a:t> 0,4 км, железная </a:t>
                      </a:r>
                      <a:r>
                        <a:rPr lang="ru-RU" sz="900" baseline="0" dirty="0" smtClean="0">
                          <a:solidFill>
                            <a:schemeClr val="tx1"/>
                          </a:solidFill>
                          <a:latin typeface="Open Sans" pitchFamily="34" charset="0"/>
                          <a:ea typeface="Open Sans" pitchFamily="34" charset="0"/>
                          <a:cs typeface="Open Sans" pitchFamily="34" charset="0"/>
                        </a:rPr>
                        <a:t>на расстоянии</a:t>
                      </a:r>
                      <a:r>
                        <a:rPr lang="ru-RU" sz="900" dirty="0" smtClean="0">
                          <a:solidFill>
                            <a:schemeClr val="tx1"/>
                          </a:solidFill>
                          <a:latin typeface="Open Sans" pitchFamily="34" charset="0"/>
                          <a:ea typeface="Open Sans" pitchFamily="34" charset="0"/>
                          <a:cs typeface="Open Sans" pitchFamily="34" charset="0"/>
                        </a:rPr>
                        <a:t> 1,5</a:t>
                      </a:r>
                      <a:r>
                        <a:rPr lang="ru-RU" sz="900" baseline="0" dirty="0" smtClean="0">
                          <a:solidFill>
                            <a:schemeClr val="tx1"/>
                          </a:solidFill>
                          <a:latin typeface="Open Sans" pitchFamily="34" charset="0"/>
                          <a:ea typeface="Open Sans" pitchFamily="34" charset="0"/>
                          <a:cs typeface="Open Sans" pitchFamily="34" charset="0"/>
                        </a:rPr>
                        <a:t> км</a:t>
                      </a:r>
                      <a:endParaRPr lang="ru-RU" sz="800" dirty="0" smtClean="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466672448"/>
              </p:ext>
            </p:extLst>
          </p:nvPr>
        </p:nvGraphicFramePr>
        <p:xfrm>
          <a:off x="169006" y="6171874"/>
          <a:ext cx="5855275" cy="259080"/>
        </p:xfrm>
        <a:graphic>
          <a:graphicData uri="http://schemas.openxmlformats.org/drawingml/2006/table">
            <a:tbl>
              <a:tblPr>
                <a:tableStyleId>{BDBED569-4797-4DF1-A0F4-6AAB3CD982D8}</a:tableStyleId>
              </a:tblPr>
              <a:tblGrid>
                <a:gridCol w="2672517">
                  <a:extLst>
                    <a:ext uri="{9D8B030D-6E8A-4147-A177-3AD203B41FA5}">
                      <a16:colId xmlns="" xmlns:a16="http://schemas.microsoft.com/office/drawing/2014/main" val="4165441938"/>
                    </a:ext>
                  </a:extLst>
                </a:gridCol>
                <a:gridCol w="3182758">
                  <a:extLst>
                    <a:ext uri="{9D8B030D-6E8A-4147-A177-3AD203B41FA5}">
                      <a16:colId xmlns="" xmlns:a16="http://schemas.microsoft.com/office/drawing/2014/main" val="1575495227"/>
                    </a:ext>
                  </a:extLst>
                </a:gridCol>
              </a:tblGrid>
              <a:tr h="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аренда ориентировочно-</a:t>
                      </a:r>
                      <a:r>
                        <a:rPr lang="ru-RU" sz="900" baseline="0" dirty="0" smtClean="0">
                          <a:solidFill>
                            <a:schemeClr val="tx1"/>
                          </a:solidFill>
                          <a:latin typeface="Open Sans" pitchFamily="34" charset="0"/>
                          <a:ea typeface="Open Sans" pitchFamily="34" charset="0"/>
                          <a:cs typeface="Open Sans" pitchFamily="34" charset="0"/>
                        </a:rPr>
                        <a:t> 1781818,2 руб. в год</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393377581"/>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2085059">
                  <a:extLst>
                    <a:ext uri="{9D8B030D-6E8A-4147-A177-3AD203B41FA5}">
                      <a16:colId xmlns="" xmlns:a16="http://schemas.microsoft.com/office/drawing/2014/main" val="3330051727"/>
                    </a:ext>
                  </a:extLst>
                </a:gridCol>
                <a:gridCol w="3333483">
                  <a:extLst>
                    <a:ext uri="{9D8B030D-6E8A-4147-A177-3AD203B41FA5}">
                      <a16:colId xmlns="" xmlns:a16="http://schemas.microsoft.com/office/drawing/2014/main"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 целей</a:t>
                      </a: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347930256"/>
              </p:ext>
            </p:extLst>
          </p:nvPr>
        </p:nvGraphicFramePr>
        <p:xfrm>
          <a:off x="169006" y="4062688"/>
          <a:ext cx="6831562" cy="1744980"/>
        </p:xfrm>
        <a:graphic>
          <a:graphicData uri="http://schemas.openxmlformats.org/drawingml/2006/table">
            <a:tbl>
              <a:tblPr>
                <a:tableStyleId>{BDBED569-4797-4DF1-A0F4-6AAB3CD982D8}</a:tableStyleId>
              </a:tblPr>
              <a:tblGrid>
                <a:gridCol w="1276886">
                  <a:extLst>
                    <a:ext uri="{9D8B030D-6E8A-4147-A177-3AD203B41FA5}">
                      <a16:colId xmlns="" xmlns:a16="http://schemas.microsoft.com/office/drawing/2014/main" val="4165441938"/>
                    </a:ext>
                  </a:extLst>
                </a:gridCol>
                <a:gridCol w="1398660">
                  <a:extLst>
                    <a:ext uri="{9D8B030D-6E8A-4147-A177-3AD203B41FA5}">
                      <a16:colId xmlns="" xmlns:a16="http://schemas.microsoft.com/office/drawing/2014/main" val="2407449417"/>
                    </a:ext>
                  </a:extLst>
                </a:gridCol>
                <a:gridCol w="4156016">
                  <a:extLst>
                    <a:ext uri="{9D8B030D-6E8A-4147-A177-3AD203B41FA5}">
                      <a16:colId xmlns="" xmlns:a16="http://schemas.microsoft.com/office/drawing/2014/main" val="2693098453"/>
                    </a:ext>
                  </a:extLst>
                </a:gridCol>
              </a:tblGrid>
              <a:tr h="396159">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Глинка 110/35/10 на расстоянии 0,9 км до границы земельного участка по прямой, резерв мощности для технологического присоединения 3,7 МВА</a:t>
                      </a:r>
                    </a:p>
                  </a:txBody>
                  <a:tcPr anchor="ctr"/>
                </a:tc>
                <a:extLst>
                  <a:ext uri="{0D108BD9-81ED-4DB2-BD59-A6C34878D82A}">
                    <a16:rowId xmlns="" xmlns:a16="http://schemas.microsoft.com/office/drawing/2014/main" val="2951530806"/>
                  </a:ext>
                </a:extLst>
              </a:tr>
              <a:tr h="3961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присоединения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3961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18607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297" y="1075389"/>
            <a:ext cx="2950853" cy="1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096672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5175" y="7190343"/>
            <a:ext cx="580754"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144242663"/>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67-04-15</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dirty="0" err="1" smtClean="0">
                          <a:latin typeface="Open Sans" panose="020B0606030504020204" pitchFamily="34" charset="0"/>
                          <a:ea typeface="Open Sans" panose="020B0606030504020204" pitchFamily="34" charset="0"/>
                          <a:cs typeface="Open Sans" panose="020B0606030504020204" pitchFamily="34" charset="0"/>
                        </a:rPr>
                        <a:t>Глинковский</a:t>
                      </a:r>
                      <a:r>
                        <a:rPr lang="ru-RU" sz="1100" dirty="0" smtClean="0">
                          <a:latin typeface="Open Sans" panose="020B0606030504020204" pitchFamily="34" charset="0"/>
                          <a:ea typeface="Open Sans" panose="020B0606030504020204" pitchFamily="34" charset="0"/>
                          <a:cs typeface="Open Sans" panose="020B0606030504020204" pitchFamily="34" charset="0"/>
                        </a:rPr>
                        <a:t> район,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Доброминское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 800 м на северо-запад от д.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Добромино</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520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120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23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31394"/>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478416883"/>
              </p:ext>
            </p:extLst>
          </p:nvPr>
        </p:nvGraphicFramePr>
        <p:xfrm>
          <a:off x="166764" y="5834338"/>
          <a:ext cx="6033314" cy="502920"/>
        </p:xfrm>
        <a:graphic>
          <a:graphicData uri="http://schemas.openxmlformats.org/drawingml/2006/table">
            <a:tbl>
              <a:tblPr>
                <a:tableStyleId>{BDBED569-4797-4DF1-A0F4-6AAB3CD982D8}</a:tableStyleId>
              </a:tblPr>
              <a:tblGrid>
                <a:gridCol w="2664926">
                  <a:extLst>
                    <a:ext uri="{9D8B030D-6E8A-4147-A177-3AD203B41FA5}">
                      <a16:colId xmlns="" xmlns:a16="http://schemas.microsoft.com/office/drawing/2014/main" val="4165441938"/>
                    </a:ext>
                  </a:extLst>
                </a:gridCol>
                <a:gridCol w="3368388">
                  <a:extLst>
                    <a:ext uri="{9D8B030D-6E8A-4147-A177-3AD203B41FA5}">
                      <a16:colId xmlns="" xmlns:a16="http://schemas.microsoft.com/office/drawing/2014/main" val="1772052304"/>
                    </a:ext>
                  </a:extLst>
                </a:gridCol>
              </a:tblGrid>
              <a:tr h="367937">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a:t>
                      </a:r>
                      <a:r>
                        <a:rPr lang="ru-RU" sz="900" baseline="0" dirty="0" smtClean="0">
                          <a:solidFill>
                            <a:schemeClr val="tx1"/>
                          </a:solidFill>
                          <a:latin typeface="Open Sans" pitchFamily="34" charset="0"/>
                          <a:ea typeface="Open Sans" pitchFamily="34" charset="0"/>
                          <a:cs typeface="Open Sans" pitchFamily="34" charset="0"/>
                        </a:rPr>
                        <a:t>«Глинка-Добромино» с песчано-гравийным покрытием</a:t>
                      </a:r>
                      <a:r>
                        <a:rPr lang="ru-RU" sz="900" dirty="0" smtClean="0">
                          <a:solidFill>
                            <a:schemeClr val="tx1"/>
                          </a:solidFill>
                          <a:latin typeface="Open Sans" pitchFamily="34" charset="0"/>
                          <a:ea typeface="Open Sans" pitchFamily="34" charset="0"/>
                          <a:cs typeface="Open Sans" pitchFamily="34" charset="0"/>
                        </a:rPr>
                        <a:t>, на расстоянии 20 м,</a:t>
                      </a:r>
                    </a:p>
                    <a:p>
                      <a:pPr algn="l"/>
                      <a:r>
                        <a:rPr lang="ru-RU" sz="900" dirty="0" smtClean="0">
                          <a:solidFill>
                            <a:schemeClr val="tx1"/>
                          </a:solidFill>
                          <a:latin typeface="Open Sans" pitchFamily="34" charset="0"/>
                          <a:ea typeface="Open Sans" pitchFamily="34" charset="0"/>
                          <a:cs typeface="Open Sans" pitchFamily="34" charset="0"/>
                        </a:rPr>
                        <a:t>железная</a:t>
                      </a:r>
                      <a:r>
                        <a:rPr lang="ru-RU" sz="900" baseline="0" dirty="0" smtClean="0">
                          <a:solidFill>
                            <a:schemeClr val="tx1"/>
                          </a:solidFill>
                          <a:latin typeface="Open Sans" pitchFamily="34" charset="0"/>
                          <a:ea typeface="Open Sans" pitchFamily="34" charset="0"/>
                          <a:cs typeface="Open Sans" pitchFamily="34" charset="0"/>
                        </a:rPr>
                        <a:t> дорога на расстоянии </a:t>
                      </a:r>
                      <a:r>
                        <a:rPr lang="ru-RU" sz="900" dirty="0" smtClean="0">
                          <a:solidFill>
                            <a:schemeClr val="tx1"/>
                          </a:solidFill>
                          <a:latin typeface="Open Sans" pitchFamily="34" charset="0"/>
                          <a:ea typeface="Open Sans" pitchFamily="34" charset="0"/>
                          <a:cs typeface="Open Sans" pitchFamily="34" charset="0"/>
                        </a:rPr>
                        <a:t>350 м</a:t>
                      </a: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472763680"/>
              </p:ext>
            </p:extLst>
          </p:nvPr>
        </p:nvGraphicFramePr>
        <p:xfrm>
          <a:off x="166764" y="6332008"/>
          <a:ext cx="6022163" cy="259080"/>
        </p:xfrm>
        <a:graphic>
          <a:graphicData uri="http://schemas.openxmlformats.org/drawingml/2006/table">
            <a:tbl>
              <a:tblPr>
                <a:tableStyleId>{BDBED569-4797-4DF1-A0F4-6AAB3CD982D8}</a:tableStyleId>
              </a:tblPr>
              <a:tblGrid>
                <a:gridCol w="2664926">
                  <a:extLst>
                    <a:ext uri="{9D8B030D-6E8A-4147-A177-3AD203B41FA5}">
                      <a16:colId xmlns="" xmlns:a16="http://schemas.microsoft.com/office/drawing/2014/main" val="4165441938"/>
                    </a:ext>
                  </a:extLst>
                </a:gridCol>
                <a:gridCol w="3357237">
                  <a:extLst>
                    <a:ext uri="{9D8B030D-6E8A-4147-A177-3AD203B41FA5}">
                      <a16:colId xmlns="" xmlns:a16="http://schemas.microsoft.com/office/drawing/2014/main" val="1575495227"/>
                    </a:ext>
                  </a:extLst>
                </a:gridCol>
              </a:tblGrid>
              <a:tr h="229662">
                <a:tc>
                  <a:txBody>
                    <a:bodyPr/>
                    <a:lstStyle/>
                    <a:p>
                      <a:pPr algn="ctr"/>
                      <a:r>
                        <a:rPr lang="ru-RU" sz="1100" i="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i="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Арендаориентировочно-3200 руб. в год</a:t>
                      </a: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96161636"/>
              </p:ext>
            </p:extLst>
          </p:nvPr>
        </p:nvGraphicFramePr>
        <p:xfrm>
          <a:off x="168294" y="3046413"/>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16896">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21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12250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36416">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6502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производства</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4251534928"/>
              </p:ext>
            </p:extLst>
          </p:nvPr>
        </p:nvGraphicFramePr>
        <p:xfrm>
          <a:off x="162755" y="4089687"/>
          <a:ext cx="6858000" cy="1744980"/>
        </p:xfrm>
        <a:graphic>
          <a:graphicData uri="http://schemas.openxmlformats.org/drawingml/2006/table">
            <a:tbl>
              <a:tblPr>
                <a:tableStyleId>{BDBED569-4797-4DF1-A0F4-6AAB3CD982D8}</a:tableStyleId>
              </a:tblPr>
              <a:tblGrid>
                <a:gridCol w="1240972">
                  <a:extLst>
                    <a:ext uri="{9D8B030D-6E8A-4147-A177-3AD203B41FA5}">
                      <a16:colId xmlns="" xmlns:a16="http://schemas.microsoft.com/office/drawing/2014/main" val="4165441938"/>
                    </a:ext>
                  </a:extLst>
                </a:gridCol>
                <a:gridCol w="1417532">
                  <a:extLst>
                    <a:ext uri="{9D8B030D-6E8A-4147-A177-3AD203B41FA5}">
                      <a16:colId xmlns="" xmlns:a16="http://schemas.microsoft.com/office/drawing/2014/main" val="2407449417"/>
                    </a:ext>
                  </a:extLst>
                </a:gridCol>
                <a:gridCol w="4199496">
                  <a:extLst>
                    <a:ext uri="{9D8B030D-6E8A-4147-A177-3AD203B41FA5}">
                      <a16:colId xmlns="" xmlns:a16="http://schemas.microsoft.com/office/drawing/2014/main" val="2693098453"/>
                    </a:ext>
                  </a:extLst>
                </a:gridCol>
              </a:tblGrid>
              <a:tr h="429142">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Добромино</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35/10 на расстоянии 0,3 км до границы земельного участка по прямой, резерв мощности для технологического присоединения 2,29 МВА</a:t>
                      </a:r>
                    </a:p>
                  </a:txBody>
                  <a:tcPr anchor="ctr"/>
                </a:tc>
                <a:extLst>
                  <a:ext uri="{0D108BD9-81ED-4DB2-BD59-A6C34878D82A}">
                    <a16:rowId xmlns="" xmlns:a16="http://schemas.microsoft.com/office/drawing/2014/main" val="2951530806"/>
                  </a:ext>
                </a:extLst>
              </a:tr>
              <a:tr h="4440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ГРП  (давление 6 кг/</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 расстоянии 150 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 Сроки тех. присоединения - 6 месяцев.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312103">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подключения на расстоянии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 м , максимальная мощность </a:t>
                      </a:r>
                      <a:b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20 </a:t>
                      </a:r>
                      <a:r>
                        <a:rPr lang="ru-RU" sz="9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0156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 установка емкостей для канализационных стоков</a:t>
                      </a:r>
                    </a:p>
                  </a:txBody>
                  <a:tcPr anchor="ctr"/>
                </a:tc>
                <a:extLst>
                  <a:ext uri="{0D108BD9-81ED-4DB2-BD59-A6C34878D82A}">
                    <a16:rowId xmlns="" xmlns:a16="http://schemas.microsoft.com/office/drawing/2014/main" val="2032109891"/>
                  </a:ext>
                </a:extLst>
              </a:tr>
            </a:tbl>
          </a:graphicData>
        </a:graphic>
      </p:graphicFrame>
      <p:pic>
        <p:nvPicPr>
          <p:cNvPr id="22" name="Рисунок 21" descr="C:\Users\777\Desktop\Инвестиц. площадки от 12.10.2016\ИП №67-04-15 -\схема площадки №15.jpg"/>
          <p:cNvPicPr/>
          <p:nvPr/>
        </p:nvPicPr>
        <p:blipFill>
          <a:blip r:embed="rId4"/>
          <a:srcRect l="1611" t="34789" r="47867" b="21549"/>
          <a:stretch>
            <a:fillRect/>
          </a:stretch>
        </p:blipFill>
        <p:spPr bwMode="auto">
          <a:xfrm>
            <a:off x="4459111" y="1028567"/>
            <a:ext cx="2900694" cy="1959651"/>
          </a:xfrm>
          <a:prstGeom prst="rect">
            <a:avLst/>
          </a:prstGeom>
          <a:noFill/>
          <a:ln w="9525">
            <a:noFill/>
            <a:miter lim="800000"/>
            <a:headEnd/>
            <a:tailEnd/>
          </a:ln>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557901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2480233616"/>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67-04-17</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smtClean="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smtClean="0">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smtClean="0">
                          <a:latin typeface="Open Sans" panose="020B0606030504020204" pitchFamily="34" charset="0"/>
                          <a:ea typeface="Open Sans" panose="020B0606030504020204" pitchFamily="34" charset="0"/>
                          <a:cs typeface="Open Sans" panose="020B0606030504020204" pitchFamily="34" charset="0"/>
                        </a:rPr>
                      </a:br>
                      <a:r>
                        <a:rPr lang="ru-RU" sz="1100" baseline="0" dirty="0" smtClean="0">
                          <a:latin typeface="Open Sans" panose="020B0606030504020204" pitchFamily="34" charset="0"/>
                          <a:ea typeface="Open Sans" panose="020B0606030504020204" pitchFamily="34" charset="0"/>
                          <a:cs typeface="Open Sans" panose="020B0606030504020204" pitchFamily="34" charset="0"/>
                        </a:rPr>
                        <a:t>д. Ново-Яковлевичи;</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Глинка</a:t>
                      </a:r>
                      <a:r>
                        <a:rPr lang="ru-RU" sz="1100" dirty="0" smtClean="0">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7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311234667"/>
              </p:ext>
            </p:extLst>
          </p:nvPr>
        </p:nvGraphicFramePr>
        <p:xfrm>
          <a:off x="167048" y="5893824"/>
          <a:ext cx="6302577" cy="388989"/>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88989">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a:t>
                      </a:r>
                      <a:r>
                        <a:rPr lang="ru-RU" sz="900" baseline="0" dirty="0" smtClean="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70 м, железнодорожная станция на расстоянии 5 км</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659852455"/>
              </p:ext>
            </p:extLst>
          </p:nvPr>
        </p:nvGraphicFramePr>
        <p:xfrm>
          <a:off x="169006" y="6284803"/>
          <a:ext cx="4412826" cy="365760"/>
        </p:xfrm>
        <a:graphic>
          <a:graphicData uri="http://schemas.openxmlformats.org/drawingml/2006/table">
            <a:tbl>
              <a:tblPr>
                <a:tableStyleId>{BDBED569-4797-4DF1-A0F4-6AAB3CD982D8}</a:tableStyleId>
              </a:tblPr>
              <a:tblGrid>
                <a:gridCol w="2770839">
                  <a:extLst>
                    <a:ext uri="{9D8B030D-6E8A-4147-A177-3AD203B41FA5}">
                      <a16:colId xmlns="" xmlns:a16="http://schemas.microsoft.com/office/drawing/2014/main" val="4165441938"/>
                    </a:ext>
                  </a:extLst>
                </a:gridCol>
                <a:gridCol w="1641987">
                  <a:extLst>
                    <a:ext uri="{9D8B030D-6E8A-4147-A177-3AD203B41FA5}">
                      <a16:colId xmlns="" xmlns:a16="http://schemas.microsoft.com/office/drawing/2014/main" val="1575495227"/>
                    </a:ext>
                  </a:extLst>
                </a:gridCol>
              </a:tblGrid>
              <a:tr h="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Аренда</a:t>
                      </a:r>
                      <a:r>
                        <a:rPr lang="ru-RU" sz="900" baseline="0" dirty="0" smtClean="0">
                          <a:solidFill>
                            <a:schemeClr val="tx1"/>
                          </a:solidFill>
                          <a:latin typeface="Open Sans" pitchFamily="34" charset="0"/>
                          <a:ea typeface="Open Sans" pitchFamily="34" charset="0"/>
                          <a:cs typeface="Open Sans" pitchFamily="34" charset="0"/>
                        </a:rPr>
                        <a:t> ориентировочно-48330 руб. в год.</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446054824"/>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 назначения</a:t>
                      </a: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 производства</a:t>
                      </a: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251157848"/>
              </p:ext>
            </p:extLst>
          </p:nvPr>
        </p:nvGraphicFramePr>
        <p:xfrm>
          <a:off x="167049" y="4146508"/>
          <a:ext cx="6774525" cy="1744980"/>
        </p:xfrm>
        <a:graphic>
          <a:graphicData uri="http://schemas.openxmlformats.org/drawingml/2006/table">
            <a:tbl>
              <a:tblPr>
                <a:tableStyleId>{BDBED569-4797-4DF1-A0F4-6AAB3CD982D8}</a:tableStyleId>
              </a:tblPr>
              <a:tblGrid>
                <a:gridCol w="1258509">
                  <a:extLst>
                    <a:ext uri="{9D8B030D-6E8A-4147-A177-3AD203B41FA5}">
                      <a16:colId xmlns="" xmlns:a16="http://schemas.microsoft.com/office/drawing/2014/main" val="4165441938"/>
                    </a:ext>
                  </a:extLst>
                </a:gridCol>
                <a:gridCol w="1369968">
                  <a:extLst>
                    <a:ext uri="{9D8B030D-6E8A-4147-A177-3AD203B41FA5}">
                      <a16:colId xmlns="" xmlns:a16="http://schemas.microsoft.com/office/drawing/2014/main" val="2407449417"/>
                    </a:ext>
                  </a:extLst>
                </a:gridCol>
                <a:gridCol w="4146048">
                  <a:extLst>
                    <a:ext uri="{9D8B030D-6E8A-4147-A177-3AD203B41FA5}">
                      <a16:colId xmlns="" xmlns:a16="http://schemas.microsoft.com/office/drawing/2014/main" val="2693098453"/>
                    </a:ext>
                  </a:extLst>
                </a:gridCol>
              </a:tblGrid>
              <a:tr h="403172">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Глинка 110/35/10 на расстоянии 4,2 км до границы земельного участка по прямой, резерв мощности для технологического присоединения 3,7 МВА</a:t>
                      </a:r>
                    </a:p>
                  </a:txBody>
                  <a:tcPr anchor="ctr"/>
                </a:tc>
                <a:extLst>
                  <a:ext uri="{0D108BD9-81ED-4DB2-BD59-A6C34878D82A}">
                    <a16:rowId xmlns="" xmlns:a16="http://schemas.microsoft.com/office/drawing/2014/main"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 км от участка (давление 3 кг/кв. см.). Возможное потребление 420 куб. м /час. Сроки тех. присоединения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450 м от площадки,,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2" name="Рисунок 1"/>
          <p:cNvPicPr>
            <a:picLocks noChangeAspect="1"/>
          </p:cNvPicPr>
          <p:nvPr/>
        </p:nvPicPr>
        <p:blipFill rotWithShape="1">
          <a:blip r:embed="rId4"/>
          <a:srcRect r="4183"/>
          <a:stretch/>
        </p:blipFill>
        <p:spPr>
          <a:xfrm>
            <a:off x="4464424" y="1071695"/>
            <a:ext cx="2895382" cy="1975664"/>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20879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val="1121349112"/>
              </p:ext>
            </p:extLst>
          </p:nvPr>
        </p:nvGraphicFramePr>
        <p:xfrm>
          <a:off x="3645621" y="2273599"/>
          <a:ext cx="3509498" cy="2729838"/>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833915" y="154887"/>
            <a:ext cx="110799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2210033" y="4781424"/>
            <a:ext cx="1391591" cy="276999"/>
          </a:xfrm>
          <a:prstGeom prst="rect">
            <a:avLst/>
          </a:prstGeom>
          <a:noFill/>
        </p:spPr>
        <p:txBody>
          <a:bodyPr wrap="squar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торговля</a:t>
            </a:r>
          </a:p>
        </p:txBody>
      </p:sp>
      <p:sp>
        <p:nvSpPr>
          <p:cNvPr id="68" name="TextBox 67"/>
          <p:cNvSpPr txBox="1"/>
          <p:nvPr/>
        </p:nvSpPr>
        <p:spPr>
          <a:xfrm>
            <a:off x="1599000" y="6338061"/>
            <a:ext cx="1224771"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3152543" y="6330467"/>
            <a:ext cx="1183464"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9079" y="3667361"/>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978" y="5244702"/>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8854" y="3633274"/>
            <a:ext cx="1060196"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000" y="5228625"/>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104</a:t>
            </a: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620219" y="3840206"/>
            <a:ext cx="556727"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TextBox 91"/>
          <p:cNvSpPr txBox="1"/>
          <p:nvPr/>
        </p:nvSpPr>
        <p:spPr>
          <a:xfrm>
            <a:off x="747436" y="3854663"/>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33</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1852178" y="5439005"/>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3389050" y="5419233"/>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036264" y="5435897"/>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32</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1" cstate="print">
            <a:lum bright="70000" contrast="-70000"/>
            <a:extLst>
              <a:ext uri="{BEBA8EAE-BF5A-486C-A8C5-ECC9F3942E4B}">
                <a14:imgProps xmlns:a14="http://schemas.microsoft.com/office/drawing/2010/main">
                  <a14:imgLayer r:embed="rId22">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5051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a:stretch>
            <a:fillRect/>
          </a:stretch>
        </p:blipFill>
        <p:spPr>
          <a:xfrm>
            <a:off x="2061031" y="156237"/>
            <a:ext cx="5498644" cy="768091"/>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794" y="4384735"/>
            <a:ext cx="697402" cy="697402"/>
          </a:xfrm>
          <a:prstGeom prst="rect">
            <a:avLst/>
          </a:prstGeom>
        </p:spPr>
      </p:pic>
      <p:sp>
        <p:nvSpPr>
          <p:cNvPr id="3" name="TextBox 2"/>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idx="1"/>
          </p:nvPr>
        </p:nvSpPr>
        <p:spPr>
          <a:xfrm>
            <a:off x="209548" y="1258561"/>
            <a:ext cx="7076753" cy="1732609"/>
          </a:xfrm>
        </p:spPr>
        <p:txBody>
          <a:bodyPr>
            <a:noAutofit/>
          </a:bodyPr>
          <a:lstStyle/>
          <a:p>
            <a:pPr marL="0" indent="358775" algn="just">
              <a:buNone/>
            </a:pPr>
            <a:r>
              <a:rPr lang="ru-RU" sz="1500" dirty="0" smtClean="0">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5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5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endParaRPr lang="ru-RU"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48" y="4029658"/>
            <a:ext cx="2438104" cy="1244885"/>
          </a:xfrm>
          <a:prstGeom prst="rect">
            <a:avLst/>
          </a:prstGeom>
        </p:spPr>
      </p:pic>
      <p:pic>
        <p:nvPicPr>
          <p:cNvPr id="21" name="Рисунок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5338" y="4033520"/>
            <a:ext cx="2410963" cy="1241023"/>
          </a:xfrm>
          <a:prstGeom prst="rect">
            <a:avLst/>
          </a:prstGeom>
        </p:spPr>
      </p:pic>
      <p:sp>
        <p:nvSpPr>
          <p:cNvPr id="22" name="Объект 9"/>
          <p:cNvSpPr txBox="1">
            <a:spLocks/>
          </p:cNvSpPr>
          <p:nvPr/>
        </p:nvSpPr>
        <p:spPr>
          <a:xfrm>
            <a:off x="4855967" y="4106534"/>
            <a:ext cx="2479929" cy="97560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Font typeface="Arial" panose="020B0604020202020204" pitchFamily="34" charset="0"/>
              <a:buNone/>
            </a:pPr>
            <a:r>
              <a:rPr lang="ru-RU" sz="1300" dirty="0" smtClean="0">
                <a:latin typeface="Open Sans" panose="020B0606030504020204" pitchFamily="34" charset="0"/>
                <a:ea typeface="Open Sans" panose="020B0606030504020204" pitchFamily="34" charset="0"/>
                <a:cs typeface="Open Sans" panose="020B0606030504020204" pitchFamily="34" charset="0"/>
              </a:rPr>
              <a:t>Возмещение до 50% затрат на уплату первого взноса (аванса) по договорам лизинга оборудования с российскими лизинговыми организациями</a:t>
            </a: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4" name="Прямая со стрелкой 23"/>
          <p:cNvCxnSpPr/>
          <p:nvPr/>
        </p:nvCxnSpPr>
        <p:spPr>
          <a:xfrm>
            <a:off x="3721953" y="3854817"/>
            <a:ext cx="20937" cy="44306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2647652" y="4715394"/>
            <a:ext cx="711901" cy="1804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4163437" y="4733436"/>
            <a:ext cx="692530" cy="898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112117" y="7190343"/>
            <a:ext cx="44755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6" name="Рисунок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7912" y="5595348"/>
            <a:ext cx="359828" cy="312796"/>
          </a:xfrm>
          <a:prstGeom prst="rect">
            <a:avLst/>
          </a:prstGeom>
        </p:spPr>
      </p:pic>
      <p:sp>
        <p:nvSpPr>
          <p:cNvPr id="32" name="TextBox 31"/>
          <p:cNvSpPr txBox="1"/>
          <p:nvPr/>
        </p:nvSpPr>
        <p:spPr>
          <a:xfrm>
            <a:off x="1594627" y="5595348"/>
            <a:ext cx="3401348" cy="1200329"/>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Департамент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a:latin typeface="Open Sans" panose="020B0606030504020204" pitchFamily="34" charset="0"/>
                <a:ea typeface="Open Sans" panose="020B0606030504020204" pitchFamily="34" charset="0"/>
                <a:cs typeface="Open Sans" panose="020B0606030504020204" pitchFamily="34" charset="0"/>
              </a:rPr>
              <a:t>dep.smolinvest.com</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8"/>
              </a:rPr>
              <a:t>invest-smolensk@yandex.ru</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9"/>
              </a:rPr>
              <a:t>ofp@smolinvest.com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p:cNvSpPr txBox="1"/>
          <p:nvPr/>
        </p:nvSpPr>
        <p:spPr>
          <a:xfrm>
            <a:off x="209548" y="4106534"/>
            <a:ext cx="2438104" cy="1092607"/>
          </a:xfrm>
          <a:prstGeom prst="rect">
            <a:avLst/>
          </a:prstGeom>
          <a:noFill/>
        </p:spPr>
        <p:txBody>
          <a:bodyPr wrap="square" rtlCol="0">
            <a:spAutoFit/>
          </a:bodyPr>
          <a:lstStyle/>
          <a:p>
            <a:pPr algn="ctr"/>
            <a:r>
              <a:rPr lang="ru-RU" sz="1300" dirty="0">
                <a:latin typeface="Open Sans" panose="020B0606030504020204" pitchFamily="34" charset="0"/>
                <a:ea typeface="Open Sans" panose="020B0606030504020204" pitchFamily="34" charset="0"/>
                <a:cs typeface="Open Sans" panose="020B0606030504020204" pitchFamily="34" charset="0"/>
              </a:rPr>
              <a:t>Возмещение до 50% затрат на технологическое </a:t>
            </a:r>
            <a:r>
              <a:rPr lang="ru-RU" sz="1300" dirty="0" smtClean="0">
                <a:latin typeface="Open Sans" panose="020B0606030504020204" pitchFamily="34" charset="0"/>
                <a:ea typeface="Open Sans" panose="020B0606030504020204" pitchFamily="34" charset="0"/>
                <a:cs typeface="Open Sans" panose="020B0606030504020204" pitchFamily="34" charset="0"/>
              </a:rPr>
              <a:t>присоединение </a:t>
            </a:r>
            <a:r>
              <a:rPr lang="ru-RU" sz="1300" dirty="0">
                <a:latin typeface="Open Sans" panose="020B0606030504020204" pitchFamily="34" charset="0"/>
                <a:ea typeface="Open Sans" panose="020B0606030504020204" pitchFamily="34" charset="0"/>
                <a:cs typeface="Open Sans" panose="020B0606030504020204" pitchFamily="34" charset="0"/>
              </a:rPr>
              <a:t>к </a:t>
            </a:r>
            <a:r>
              <a:rPr lang="ru-RU" sz="1300" dirty="0" smtClean="0">
                <a:latin typeface="Open Sans" panose="020B0606030504020204" pitchFamily="34" charset="0"/>
                <a:ea typeface="Open Sans" panose="020B0606030504020204" pitchFamily="34" charset="0"/>
                <a:cs typeface="Open Sans" panose="020B0606030504020204" pitchFamily="34" charset="0"/>
              </a:rPr>
              <a:t>объектам электро-сетевого хозяйства мощностью </a:t>
            </a:r>
            <a:r>
              <a:rPr lang="ru-RU" sz="1300" dirty="0">
                <a:latin typeface="Open Sans" panose="020B0606030504020204" pitchFamily="34" charset="0"/>
                <a:ea typeface="Open Sans" panose="020B0606030504020204" pitchFamily="34" charset="0"/>
                <a:cs typeface="Open Sans" panose="020B0606030504020204" pitchFamily="34" charset="0"/>
              </a:rPr>
              <a:t>до 1,5 </a:t>
            </a:r>
            <a:r>
              <a:rPr lang="ru-RU" sz="1300" dirty="0" smtClean="0">
                <a:latin typeface="Open Sans" panose="020B0606030504020204" pitchFamily="34" charset="0"/>
                <a:ea typeface="Open Sans" panose="020B0606030504020204" pitchFamily="34" charset="0"/>
                <a:cs typeface="Open Sans" panose="020B0606030504020204" pitchFamily="34" charset="0"/>
              </a:rPr>
              <a:t>МВт</a:t>
            </a: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2061031" y="2747173"/>
            <a:ext cx="3400928" cy="1092607"/>
          </a:xfrm>
          <a:prstGeom prst="rect">
            <a:avLst/>
          </a:prstGeom>
        </p:spPr>
        <p:txBody>
          <a:bodyPr wrap="square">
            <a:spAutoFit/>
          </a:bodyPr>
          <a:lstStyle/>
          <a:p>
            <a:pPr algn="ctr"/>
            <a:r>
              <a:rPr lang="ru-RU" sz="1300" dirty="0">
                <a:latin typeface="Open Sans" panose="020B0606030504020204" pitchFamily="34" charset="0"/>
                <a:ea typeface="Open Sans" panose="020B0606030504020204" pitchFamily="34" charset="0"/>
                <a:cs typeface="Open Sans" panose="020B0606030504020204" pitchFamily="34" charset="0"/>
              </a:rPr>
              <a:t>Возмещение до 30% затрат, связанных с приобретением </a:t>
            </a:r>
            <a:r>
              <a:rPr lang="ru-RU" sz="1300" dirty="0" smtClean="0">
                <a:latin typeface="Open Sans" panose="020B0606030504020204" pitchFamily="34" charset="0"/>
                <a:ea typeface="Open Sans" panose="020B0606030504020204" pitchFamily="34" charset="0"/>
                <a:cs typeface="Open Sans" panose="020B0606030504020204" pitchFamily="34" charset="0"/>
              </a:rPr>
              <a:t>оборудования </a:t>
            </a:r>
            <a:r>
              <a:rPr lang="ru-RU" sz="1300" dirty="0">
                <a:latin typeface="Open Sans" panose="020B0606030504020204" pitchFamily="34" charset="0"/>
                <a:ea typeface="Open Sans" panose="020B0606030504020204" pitchFamily="34" charset="0"/>
                <a:cs typeface="Open Sans" panose="020B0606030504020204" pitchFamily="34" charset="0"/>
              </a:rPr>
              <a:t>в целях </a:t>
            </a:r>
            <a:r>
              <a:rPr lang="ru-RU" sz="1300" dirty="0" smtClean="0">
                <a:latin typeface="Open Sans" panose="020B0606030504020204" pitchFamily="34" charset="0"/>
                <a:ea typeface="Open Sans" panose="020B0606030504020204" pitchFamily="34" charset="0"/>
                <a:cs typeface="Open Sans" panose="020B0606030504020204" pitchFamily="34" charset="0"/>
              </a:rPr>
              <a:t>модернизации </a:t>
            </a:r>
            <a:r>
              <a:rPr lang="ru-RU" sz="1300" dirty="0">
                <a:latin typeface="Open Sans" panose="020B0606030504020204" pitchFamily="34" charset="0"/>
                <a:ea typeface="Open Sans" panose="020B0606030504020204" pitchFamily="34" charset="0"/>
                <a:cs typeface="Open Sans" panose="020B0606030504020204" pitchFamily="34" charset="0"/>
              </a:rPr>
              <a:t>и технического перевооружения </a:t>
            </a:r>
            <a:r>
              <a:rPr lang="ru-RU" sz="1300" dirty="0" smtClean="0">
                <a:latin typeface="Open Sans" panose="020B0606030504020204" pitchFamily="34" charset="0"/>
                <a:ea typeface="Open Sans" panose="020B0606030504020204" pitchFamily="34" charset="0"/>
                <a:cs typeface="Open Sans" panose="020B0606030504020204" pitchFamily="34" charset="0"/>
              </a:rPr>
              <a:t>производственных </a:t>
            </a:r>
            <a:r>
              <a:rPr lang="ru-RU" sz="1300" dirty="0">
                <a:latin typeface="Open Sans" panose="020B0606030504020204" pitchFamily="34" charset="0"/>
                <a:ea typeface="Open Sans" panose="020B0606030504020204" pitchFamily="34" charset="0"/>
                <a:cs typeface="Open Sans" panose="020B0606030504020204" pitchFamily="34" charset="0"/>
              </a:rPr>
              <a:t>мощностей</a:t>
            </a: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460" y="2735875"/>
            <a:ext cx="3400928" cy="1116726"/>
          </a:xfrm>
          <a:prstGeom prst="rect">
            <a:avLst/>
          </a:prstGeom>
        </p:spPr>
      </p:pic>
      <p:sp>
        <p:nvSpPr>
          <p:cNvPr id="2" name="Прямоугольник 1"/>
          <p:cNvSpPr/>
          <p:nvPr/>
        </p:nvSpPr>
        <p:spPr>
          <a:xfrm>
            <a:off x="814208" y="156238"/>
            <a:ext cx="1233252" cy="769441"/>
          </a:xfrm>
          <a:prstGeom prst="rect">
            <a:avLst/>
          </a:prstGeom>
        </p:spPr>
        <p:txBody>
          <a:bodyPr wrap="square">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89041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79" y="1793129"/>
            <a:ext cx="703970" cy="703970"/>
          </a:xfrm>
          <a:prstGeom prst="rect">
            <a:avLst/>
          </a:prstGeom>
        </p:spPr>
      </p:pic>
      <p:sp>
        <p:nvSpPr>
          <p:cNvPr id="76" name="TextBox 75"/>
          <p:cNvSpPr txBox="1"/>
          <p:nvPr/>
        </p:nvSpPr>
        <p:spPr>
          <a:xfrm>
            <a:off x="1325312" y="1898799"/>
            <a:ext cx="900525" cy="523220"/>
          </a:xfrm>
          <a:prstGeom prst="rect">
            <a:avLst/>
          </a:prstGeom>
          <a:noFill/>
        </p:spPr>
        <p:txBody>
          <a:bodyPr wrap="square" rtlCol="0">
            <a:spAutoFit/>
          </a:bodyPr>
          <a:lstStyle/>
          <a:p>
            <a:pPr algn="ctr"/>
            <a:r>
              <a:rPr lang="ru-RU" sz="28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1967735551"/>
              </p:ext>
            </p:extLst>
          </p:nvPr>
        </p:nvGraphicFramePr>
        <p:xfrm>
          <a:off x="-205562" y="3199567"/>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2021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190329" y="1241839"/>
            <a:ext cx="2435913"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a:t>
            </a:r>
            <a:r>
              <a:rPr lang="ru-RU" sz="1200" dirty="0" smtClean="0">
                <a:latin typeface="Open Sans" panose="020B0606030504020204" pitchFamily="34" charset="0"/>
                <a:ea typeface="Open Sans" panose="020B0606030504020204" pitchFamily="34" charset="0"/>
                <a:cs typeface="Open Sans" panose="020B0606030504020204" pitchFamily="34" charset="0"/>
              </a:rPr>
              <a:t>ехники и использование семян высоких репродукций</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2036" y="1884685"/>
            <a:ext cx="1086542" cy="1077218"/>
          </a:xfrm>
          <a:prstGeom prst="rect">
            <a:avLst/>
          </a:prstGeom>
          <a:noFill/>
        </p:spPr>
        <p:txBody>
          <a:bodyPr wrap="squar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3673</a:t>
            </a:r>
          </a:p>
          <a:p>
            <a:pPr algn="ctr"/>
            <a:r>
              <a:rPr lang="ru-RU"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0688" y="1814139"/>
            <a:ext cx="1045237" cy="800219"/>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980</a:t>
            </a:r>
          </a:p>
          <a:p>
            <a:pPr algn="ctr"/>
            <a:r>
              <a:rPr lang="ru-RU"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rgbClr val="05B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50" name="Picture 2" descr="C:\Documents and Settings\111\Мои документы\Downloads\овощи.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217</a:t>
            </a:r>
            <a:endPar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16549" y="3397180"/>
            <a:ext cx="1303030" cy="861774"/>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7438</a:t>
            </a:r>
            <a:r>
              <a:rPr lang="ru-RU" sz="32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p>
          <a:p>
            <a:pPr algn="ctr"/>
            <a:r>
              <a:rPr lang="ru-RU"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pic>
        <p:nvPicPr>
          <p:cNvPr id="2052" name="Picture 4" descr="C:\Documents and Settings\111\Мои документы\Downloads\мяср скота и птицы.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572</a:t>
            </a:r>
            <a:r>
              <a:rPr lang="ru-RU" sz="3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pPr algn="ctr"/>
            <a:r>
              <a:rPr lang="ru-RU"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053" name="Picture 5" descr="C:\Documents and Settings\111\Мои документы\Downloads\яйц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1,3</a:t>
            </a:r>
            <a:endParaRPr lang="ru-RU" sz="36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sz="11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a:t>
            </a:r>
            <a:r>
              <a:rPr lang="ru-RU" sz="11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лн. шт.</a:t>
            </a:r>
            <a:endParaRPr lang="ru-RU" sz="1100" b="1" dirty="0">
              <a:solidFill>
                <a:srgbClr val="05BAFF"/>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йца</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105199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345" y="5108307"/>
            <a:ext cx="1139650" cy="1089477"/>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22386" y="2689004"/>
            <a:ext cx="2537288" cy="269343"/>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734" y="5360620"/>
            <a:ext cx="2442249" cy="240017"/>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11827" y="971808"/>
            <a:ext cx="2547847" cy="376755"/>
          </a:xfrm>
          <a:prstGeom prst="rect">
            <a:avLst/>
          </a:prstGeom>
        </p:spPr>
      </p:pic>
      <p:pic>
        <p:nvPicPr>
          <p:cNvPr id="7" name="Рисунок 6"/>
          <p:cNvPicPr>
            <a:picLocks noChangeAspect="1"/>
          </p:cNvPicPr>
          <p:nvPr/>
        </p:nvPicPr>
        <p:blipFill>
          <a:blip r:embed="rId6" cstate="print">
            <a:duotone>
              <a:prstClr val="black"/>
              <a:srgbClr val="DEE59D">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71420" y="957673"/>
            <a:ext cx="2449174" cy="287903"/>
          </a:xfrm>
          <a:prstGeom prst="rect">
            <a:avLst/>
          </a:prstGeom>
        </p:spPr>
      </p:pic>
      <p:pic>
        <p:nvPicPr>
          <p:cNvPr id="10" name="Рисунок 9"/>
          <p:cNvPicPr>
            <a:picLocks noChangeAspect="1"/>
          </p:cNvPicPr>
          <p:nvPr/>
        </p:nvPicPr>
        <p:blipFill>
          <a:blip r:embed="rId10" cstate="print"/>
          <a:stretch>
            <a:fillRect/>
          </a:stretch>
        </p:blipFill>
        <p:spPr>
          <a:xfrm>
            <a:off x="2061031" y="156237"/>
            <a:ext cx="5498644" cy="768091"/>
          </a:xfrm>
          <a:prstGeom prst="rect">
            <a:avLst/>
          </a:prstGeom>
        </p:spPr>
      </p:pic>
      <p:sp>
        <p:nvSpPr>
          <p:cNvPr id="3" name="TextBox 2"/>
          <p:cNvSpPr txBox="1"/>
          <p:nvPr/>
        </p:nvSpPr>
        <p:spPr>
          <a:xfrm>
            <a:off x="1806828" y="186057"/>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4" y="967627"/>
            <a:ext cx="2449174" cy="252955"/>
          </a:xfrm>
          <a:prstGeom prst="rect">
            <a:avLst/>
          </a:prstGeom>
        </p:spPr>
      </p:pic>
      <p:sp>
        <p:nvSpPr>
          <p:cNvPr id="6" name="TextBox 5"/>
          <p:cNvSpPr txBox="1"/>
          <p:nvPr/>
        </p:nvSpPr>
        <p:spPr>
          <a:xfrm>
            <a:off x="0" y="950817"/>
            <a:ext cx="24128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2484498" y="958621"/>
            <a:ext cx="2415999"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5045002" y="937440"/>
            <a:ext cx="251467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5058838" y="2696737"/>
            <a:ext cx="2500837"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8" name="Рисунок 17"/>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82" y="3657301"/>
            <a:ext cx="2444861" cy="256850"/>
          </a:xfrm>
          <a:prstGeom prst="rect">
            <a:avLst/>
          </a:prstGeom>
        </p:spPr>
      </p:pic>
      <p:sp>
        <p:nvSpPr>
          <p:cNvPr id="19" name="TextBox 18"/>
          <p:cNvSpPr txBox="1"/>
          <p:nvPr/>
        </p:nvSpPr>
        <p:spPr>
          <a:xfrm>
            <a:off x="67700" y="3648701"/>
            <a:ext cx="225309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Грантовая поддержка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43228" y="5333708"/>
            <a:ext cx="2356410"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a:t>
            </a:r>
            <a:r>
              <a:rPr lang="en-US"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19319" y="3706118"/>
            <a:ext cx="2390094" cy="426860"/>
          </a:xfrm>
          <a:prstGeom prst="rect">
            <a:avLst/>
          </a:prstGeom>
        </p:spPr>
      </p:pic>
      <p:sp>
        <p:nvSpPr>
          <p:cNvPr id="23" name="TextBox 22"/>
          <p:cNvSpPr txBox="1"/>
          <p:nvPr/>
        </p:nvSpPr>
        <p:spPr>
          <a:xfrm>
            <a:off x="2469877" y="3719084"/>
            <a:ext cx="2552509" cy="415498"/>
          </a:xfrm>
          <a:prstGeom prst="rect">
            <a:avLst/>
          </a:prstGeom>
          <a:noFill/>
        </p:spPr>
        <p:txBody>
          <a:bodyPr wrap="square" rtlCol="0">
            <a:spAutoFit/>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Модернизация объектов</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АПК и приобретение с</a:t>
            </a:r>
            <a:r>
              <a:rPr lang="en-US"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 техники</a:t>
            </a:r>
            <a:endPar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3"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49753" y="1255563"/>
            <a:ext cx="2329150" cy="2367713"/>
          </a:xfrm>
          <a:prstGeom prst="rect">
            <a:avLst/>
          </a:prstGeom>
        </p:spPr>
      </p:pic>
      <p:pic>
        <p:nvPicPr>
          <p:cNvPr id="33" name="Рисунок 32"/>
          <p:cNvPicPr>
            <a:picLocks noChangeAspect="1"/>
          </p:cNvPicPr>
          <p:nvPr/>
        </p:nvPicPr>
        <p:blipFill>
          <a:blip r:embed="rId13"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539142" y="1286095"/>
            <a:ext cx="2316815" cy="2360799"/>
          </a:xfrm>
          <a:prstGeom prst="rect">
            <a:avLst/>
          </a:prstGeom>
        </p:spPr>
      </p:pic>
      <p:pic>
        <p:nvPicPr>
          <p:cNvPr id="38" name="Рисунок 37"/>
          <p:cNvPicPr>
            <a:picLocks noChangeAspect="1"/>
          </p:cNvPicPr>
          <p:nvPr/>
        </p:nvPicPr>
        <p:blipFill>
          <a:blip r:embed="rId14" cstate="print">
            <a:duotone>
              <a:prstClr val="black"/>
              <a:srgbClr val="B2EB99">
                <a:tint val="45000"/>
                <a:satMod val="400000"/>
              </a:srgbClr>
            </a:duotone>
            <a:extLst>
              <a:ext uri="{28A0092B-C50C-407E-A947-70E740481C1C}">
                <a14:useLocalDpi xmlns:a14="http://schemas.microsoft.com/office/drawing/2010/main" val="0"/>
              </a:ext>
            </a:extLst>
          </a:blip>
          <a:stretch>
            <a:fillRect/>
          </a:stretch>
        </p:blipFill>
        <p:spPr>
          <a:xfrm>
            <a:off x="2535294" y="4193105"/>
            <a:ext cx="2304587" cy="1579697"/>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79219" y="1394910"/>
            <a:ext cx="2530608" cy="1223035"/>
          </a:xfrm>
          <a:prstGeom prst="rect">
            <a:avLst/>
          </a:prstGeom>
        </p:spPr>
      </p:pic>
      <p:pic>
        <p:nvPicPr>
          <p:cNvPr id="42" name="Рисунок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753" y="3961204"/>
            <a:ext cx="2337140" cy="1330212"/>
          </a:xfrm>
          <a:prstGeom prst="rect">
            <a:avLst/>
          </a:prstGeom>
        </p:spPr>
      </p:pic>
      <p:sp>
        <p:nvSpPr>
          <p:cNvPr id="30" name="Объект 31"/>
          <p:cNvSpPr txBox="1">
            <a:spLocks/>
          </p:cNvSpPr>
          <p:nvPr/>
        </p:nvSpPr>
        <p:spPr>
          <a:xfrm>
            <a:off x="2535972" y="4193106"/>
            <a:ext cx="2303910" cy="152117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сельскохозяйственной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прямых понесенных затрат на создание и (или) модернизацию объектов агропромышленного комплекса.</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приобретение оборудования в целях создания и (или) модернизации  производства молочной продукции.</a:t>
            </a: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7"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5001831" y="3029406"/>
            <a:ext cx="2507120" cy="1873652"/>
          </a:xfrm>
          <a:prstGeom prst="rect">
            <a:avLst/>
          </a:prstGeom>
        </p:spPr>
      </p:pic>
      <p:sp>
        <p:nvSpPr>
          <p:cNvPr id="35" name="Объект 31"/>
          <p:cNvSpPr txBox="1">
            <a:spLocks/>
          </p:cNvSpPr>
          <p:nvPr/>
        </p:nvSpPr>
        <p:spPr>
          <a:xfrm>
            <a:off x="4987809" y="1382702"/>
            <a:ext cx="2493470" cy="232696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кредитам, полученным крестьянскими (фермерскими) хозяйствами, гражданами, ведущими личное подсобное хозяйство, и сельскохозяйственными коопера-тивами (кроме кредитных).</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a:t>
            </a:r>
          </a:p>
        </p:txBody>
      </p:sp>
      <p:pic>
        <p:nvPicPr>
          <p:cNvPr id="40" name="Рисунок 39"/>
          <p:cNvPicPr>
            <a:picLocks noChangeAspect="1"/>
          </p:cNvPicPr>
          <p:nvPr/>
        </p:nvPicPr>
        <p:blipFill>
          <a:blip r:embed="rId1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49753" y="5653046"/>
            <a:ext cx="2337139" cy="917622"/>
          </a:xfrm>
          <a:prstGeom prst="rect">
            <a:avLst/>
          </a:prstGeom>
        </p:spPr>
      </p:pic>
      <p:sp>
        <p:nvSpPr>
          <p:cNvPr id="36" name="Объект 31"/>
          <p:cNvSpPr txBox="1">
            <a:spLocks/>
          </p:cNvSpPr>
          <p:nvPr/>
        </p:nvSpPr>
        <p:spPr>
          <a:xfrm>
            <a:off x="43228" y="5672857"/>
            <a:ext cx="2356410" cy="81168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Font typeface="Arial" panose="020B0604020202020204" pitchFamily="34" charset="0"/>
              <a:buNone/>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страховой премии, начисленной по договору сельскохозяйственного страхования в области растениеводства, и(или) животноводства, и (или) товарной </a:t>
            </a:r>
            <a:r>
              <a:rPr lang="ru-RU" sz="850" spc="-50" dirty="0" err="1" smtClean="0">
                <a:latin typeface="Open Sans" panose="020B0606030504020204" pitchFamily="34" charset="0"/>
                <a:ea typeface="Open Sans" panose="020B0606030504020204" pitchFamily="34" charset="0"/>
                <a:cs typeface="Open Sans" panose="020B0606030504020204" pitchFamily="34" charset="0"/>
              </a:rPr>
              <a:t>аквакультуры</a:t>
            </a:r>
            <a:r>
              <a:rPr lang="ru-RU" sz="850" spc="-50" dirty="0" smtClean="0">
                <a:latin typeface="Open Sans" panose="020B0606030504020204" pitchFamily="34" charset="0"/>
                <a:ea typeface="Open Sans" panose="020B0606030504020204" pitchFamily="34" charset="0"/>
                <a:cs typeface="Open Sans" panose="020B0606030504020204" pitchFamily="34" charset="0"/>
              </a:rPr>
              <a:t> (товарного рыбоводства).</a:t>
            </a:r>
            <a:endParaRPr lang="ru-RU" sz="85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Объект 31"/>
          <p:cNvSpPr txBox="1">
            <a:spLocks/>
          </p:cNvSpPr>
          <p:nvPr/>
        </p:nvSpPr>
        <p:spPr>
          <a:xfrm>
            <a:off x="35128" y="3970813"/>
            <a:ext cx="2364510" cy="138280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на создание и развитие крестьянского (фермерского) хозяйства начинающим фермерам.</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на развитие семейных животноводческих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сельскохозяйственным потребительским кооперативам для развития материально-технической базы.</a:t>
            </a:r>
          </a:p>
        </p:txBody>
      </p:sp>
      <p:sp>
        <p:nvSpPr>
          <p:cNvPr id="49" name="Объект 31"/>
          <p:cNvSpPr>
            <a:spLocks noGrp="1"/>
          </p:cNvSpPr>
          <p:nvPr/>
        </p:nvSpPr>
        <p:spPr>
          <a:xfrm>
            <a:off x="50134" y="1277162"/>
            <a:ext cx="2336759" cy="234611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850" spc="-50" dirty="0">
                <a:latin typeface="Open Sans" panose="020B0606030504020204" pitchFamily="34" charset="0"/>
                <a:ea typeface="Open Sans" panose="020B0606030504020204" pitchFamily="34" charset="0"/>
                <a:cs typeface="Open Sans" panose="020B0606030504020204" pitchFamily="34" charset="0"/>
              </a:rPr>
              <a:t>на возмещение части затрат на приобретение элитных семян.</a:t>
            </a:r>
          </a:p>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850" spc="-50" dirty="0">
                <a:latin typeface="Open Sans" panose="020B0606030504020204" pitchFamily="34" charset="0"/>
                <a:ea typeface="Open Sans" panose="020B0606030504020204" pitchFamily="34" charset="0"/>
                <a:cs typeface="Open Sans" panose="020B0606030504020204" pitchFamily="34" charset="0"/>
              </a:rPr>
              <a:t>на </a:t>
            </a:r>
            <a:r>
              <a:rPr lang="ru-RU" sz="850" spc="-50" dirty="0" smtClean="0">
                <a:latin typeface="Open Sans" panose="020B0606030504020204" pitchFamily="34" charset="0"/>
                <a:ea typeface="Open Sans" panose="020B0606030504020204" pitchFamily="34" charset="0"/>
                <a:cs typeface="Open Sans" panose="020B0606030504020204" pitchFamily="34" charset="0"/>
              </a:rPr>
              <a:t>оказание несвязанной </a:t>
            </a:r>
            <a:r>
              <a:rPr lang="ru-RU" sz="850" spc="-50" dirty="0">
                <a:latin typeface="Open Sans" panose="020B0606030504020204" pitchFamily="34" charset="0"/>
                <a:ea typeface="Open Sans" panose="020B0606030504020204" pitchFamily="34" charset="0"/>
                <a:cs typeface="Open Sans" panose="020B0606030504020204" pitchFamily="34" charset="0"/>
              </a:rPr>
              <a:t>поддержки в </a:t>
            </a:r>
            <a:r>
              <a:rPr lang="ru-RU" sz="850" spc="-50" dirty="0" smtClean="0">
                <a:latin typeface="Open Sans" panose="020B0606030504020204" pitchFamily="34" charset="0"/>
                <a:ea typeface="Open Sans" panose="020B0606030504020204" pitchFamily="34" charset="0"/>
                <a:cs typeface="Open Sans" panose="020B0606030504020204" pitchFamily="34" charset="0"/>
              </a:rPr>
              <a:t>области растениеводства.</a:t>
            </a:r>
          </a:p>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проведение культуртехнических мероприятий на выбывших сельскохозяйственных угодьях, вовлекаемых в сельскохозяйственный оборот.</a:t>
            </a:r>
          </a:p>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проведение гидромелиоративных мероприятий.</a:t>
            </a:r>
          </a:p>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закладку и уход за многолетними насаждениями.</a:t>
            </a:r>
          </a:p>
          <a:p>
            <a:pPr marL="0" indent="180975" algn="just">
              <a:lnSpc>
                <a:spcPct val="96000"/>
              </a:lnSpc>
              <a:spcBef>
                <a:spcPts val="0"/>
              </a:spcBef>
              <a:buFont typeface="+mj-lt"/>
              <a:buAutoNum type="arabicPeriod"/>
            </a:pPr>
            <a:r>
              <a:rPr lang="ru-RU" sz="850" spc="-50" dirty="0" smtClean="0">
                <a:latin typeface="Open Sans" panose="020B0606030504020204" pitchFamily="34" charset="0"/>
                <a:ea typeface="Open Sans" panose="020B0606030504020204" pitchFamily="34" charset="0"/>
                <a:cs typeface="Open Sans" panose="020B0606030504020204" pitchFamily="34" charset="0"/>
              </a:rPr>
              <a:t>Субсидии на оказание несвязанной поддержки в области производства рапса на семена.</a:t>
            </a:r>
          </a:p>
        </p:txBody>
      </p:sp>
      <p:sp>
        <p:nvSpPr>
          <p:cNvPr id="50" name="Объект 31"/>
          <p:cNvSpPr txBox="1">
            <a:spLocks/>
          </p:cNvSpPr>
          <p:nvPr/>
        </p:nvSpPr>
        <p:spPr>
          <a:xfrm>
            <a:off x="2518065" y="1286394"/>
            <a:ext cx="2323871" cy="2360500"/>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прирост поголовья молочных коров.</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реализацию мер по оздоровлению от вируса лейкоза крупного рогатого скота.</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содержание высокопродуктивного поголовья молочных коров.</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содержание товарного поголовья молочных коров.</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реализованную товарную рыбу.</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 Субсидии на возмещение части затрат на проведение технологического аудита.</a:t>
            </a:r>
          </a:p>
        </p:txBody>
      </p:sp>
      <p:sp>
        <p:nvSpPr>
          <p:cNvPr id="47" name="TextBox 46"/>
          <p:cNvSpPr txBox="1"/>
          <p:nvPr/>
        </p:nvSpPr>
        <p:spPr>
          <a:xfrm>
            <a:off x="833915" y="154887"/>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5008205" y="3055236"/>
            <a:ext cx="2448038" cy="1849994"/>
          </a:xfrm>
          <a:prstGeom prst="rect">
            <a:avLst/>
          </a:prstGeom>
          <a:noFill/>
        </p:spPr>
        <p:txBody>
          <a:bodyPr wrap="square" rtlCol="0">
            <a:spAutoFit/>
          </a:bodyPr>
          <a:lstStyle/>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в сельской местности гражданам, в том числе молодым семьям и молодым специалистам.</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развитие газификации в сельской местности.</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развитие водоснабжения в сельской местности.</a:t>
            </a:r>
          </a:p>
          <a:p>
            <a:pPr indent="180975" algn="just" defTabSz="755934">
              <a:lnSpc>
                <a:spcPct val="96000"/>
              </a:lnSpc>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на реализацию мероприятия по  комплексному обустройству площадок под компактную жилищную застройку в сельской местности.</a:t>
            </a:r>
          </a:p>
          <a:p>
            <a:pPr indent="180975" algn="just" defTabSz="755934">
              <a:lnSpc>
                <a:spcPct val="96000"/>
              </a:lnSpc>
              <a:buFont typeface="+mj-lt"/>
              <a:buAutoNum type="arabicPeriod"/>
            </a:pPr>
            <a:r>
              <a:rPr lang="ru-RU" sz="850" spc="-50" dirty="0" err="1">
                <a:latin typeface="Open Sans" panose="020B0606030504020204" pitchFamily="34" charset="0"/>
                <a:ea typeface="Open Sans" panose="020B0606030504020204" pitchFamily="34" charset="0"/>
                <a:cs typeface="Open Sans" panose="020B0606030504020204" pitchFamily="34" charset="0"/>
              </a:rPr>
              <a:t>Грантовая</a:t>
            </a:r>
            <a:r>
              <a:rPr lang="ru-RU" sz="850" spc="-50" dirty="0">
                <a:latin typeface="Open Sans" panose="020B0606030504020204" pitchFamily="34" charset="0"/>
                <a:ea typeface="Open Sans" panose="020B0606030504020204" pitchFamily="34" charset="0"/>
                <a:cs typeface="Open Sans" panose="020B0606030504020204" pitchFamily="34" charset="0"/>
              </a:rPr>
              <a:t> поддержка местных инициатив граждан, проживающих в сельской местности.</a:t>
            </a:r>
          </a:p>
        </p:txBody>
      </p:sp>
      <p:pic>
        <p:nvPicPr>
          <p:cNvPr id="44" name="Рисунок 43"/>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01465" y="5818792"/>
            <a:ext cx="3305948" cy="428612"/>
          </a:xfrm>
          <a:prstGeom prst="rect">
            <a:avLst/>
          </a:prstGeom>
        </p:spPr>
      </p:pic>
      <p:sp>
        <p:nvSpPr>
          <p:cNvPr id="48" name="TextBox 47"/>
          <p:cNvSpPr txBox="1"/>
          <p:nvPr/>
        </p:nvSpPr>
        <p:spPr>
          <a:xfrm>
            <a:off x="2501465" y="5839012"/>
            <a:ext cx="3305948" cy="400110"/>
          </a:xfrm>
          <a:prstGeom prst="rect">
            <a:avLst/>
          </a:prstGeom>
          <a:noFill/>
        </p:spPr>
        <p:txBody>
          <a:bodyPr wrap="square" rtlCol="0">
            <a:spAutoFit/>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Региональный проект «Поддержка малых форм хозяйствования и развития кооперации»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501465" y="6303181"/>
            <a:ext cx="2900925" cy="700734"/>
          </a:xfrm>
          <a:prstGeom prst="rect">
            <a:avLst/>
          </a:prstGeom>
        </p:spPr>
      </p:pic>
      <p:sp>
        <p:nvSpPr>
          <p:cNvPr id="52" name="Объект 31"/>
          <p:cNvSpPr txBox="1">
            <a:spLocks/>
          </p:cNvSpPr>
          <p:nvPr/>
        </p:nvSpPr>
        <p:spPr>
          <a:xfrm>
            <a:off x="2515810" y="6303181"/>
            <a:ext cx="2886579" cy="58729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Гранты «</a:t>
            </a:r>
            <a:r>
              <a:rPr lang="ru-RU" sz="85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85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на их создание  и развитие.</a:t>
            </a:r>
          </a:p>
          <a:p>
            <a:pPr marL="0" indent="180975" algn="just">
              <a:lnSpc>
                <a:spcPct val="96000"/>
              </a:lnSpc>
              <a:spcBef>
                <a:spcPts val="0"/>
              </a:spcBef>
              <a:buFont typeface="+mj-lt"/>
              <a:buAutoNum type="arabicPeriod"/>
            </a:pPr>
            <a:r>
              <a:rPr lang="ru-RU" sz="85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потребительским кооперативам на возмещение части затрат, связанных с их развитием.</a:t>
            </a:r>
          </a:p>
        </p:txBody>
      </p:sp>
      <p:pic>
        <p:nvPicPr>
          <p:cNvPr id="53" name="Рисунок 5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71412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p:cNvSpPr txBox="1"/>
          <p:nvPr/>
        </p:nvSpPr>
        <p:spPr>
          <a:xfrm>
            <a:off x="527407" y="5685526"/>
            <a:ext cx="2586353" cy="276999"/>
          </a:xfrm>
          <a:prstGeom prst="rect">
            <a:avLst/>
          </a:prstGeom>
          <a:noFill/>
        </p:spPr>
        <p:txBody>
          <a:bodyPr wrap="square" rtlCol="0">
            <a:spAutoFit/>
          </a:bodyPr>
          <a:lstStyle/>
          <a:p>
            <a:pPr algn="ct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27406" y="5866169"/>
            <a:ext cx="2586353" cy="553998"/>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дороги с твердым                             покрытием   </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605420" y="5496837"/>
            <a:ext cx="2508340" cy="369332"/>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64,7 км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338,3 </a:t>
            </a:r>
            <a:r>
              <a:rPr lang="ru-RU" sz="2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6124" y="1437575"/>
            <a:ext cx="4047038" cy="4900044"/>
          </a:xfrm>
          <a:prstGeom prst="rect">
            <a:avLst/>
          </a:prstGeom>
        </p:spPr>
      </p:pic>
    </p:spTree>
    <p:extLst>
      <p:ext uri="{BB962C8B-B14F-4D97-AF65-F5344CB8AC3E}">
        <p14:creationId xmlns:p14="http://schemas.microsoft.com/office/powerpoint/2010/main" val="4965555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smtClean="0">
                <a:latin typeface="Open Sans" panose="020B0606030504020204" pitchFamily="34" charset="0"/>
                <a:ea typeface="Open Sans" panose="020B0606030504020204" pitchFamily="34" charset="0"/>
                <a:cs typeface="Open Sans" panose="020B0606030504020204" pitchFamily="34" charset="0"/>
              </a:rPr>
            </a:br>
            <a:r>
              <a:rPr lang="ru-RU" sz="1400" dirty="0" smtClean="0">
                <a:latin typeface="Open Sans" panose="020B0606030504020204" pitchFamily="34" charset="0"/>
                <a:ea typeface="Open Sans" panose="020B0606030504020204" pitchFamily="34" charset="0"/>
                <a:cs typeface="Open Sans" panose="020B0606030504020204" pitchFamily="34" charset="0"/>
              </a:rPr>
              <a:t>ПАО «</a:t>
            </a:r>
            <a:r>
              <a:rPr lang="ru-RU" sz="1400" dirty="0">
                <a:latin typeface="Open Sans" panose="020B0606030504020204" pitchFamily="34" charset="0"/>
                <a:ea typeface="Open Sans" panose="020B0606030504020204" pitchFamily="34" charset="0"/>
                <a:cs typeface="Open Sans" panose="020B0606030504020204" pitchFamily="34" charset="0"/>
              </a:rPr>
              <a:t>Р</a:t>
            </a:r>
            <a:r>
              <a:rPr lang="ru-RU" sz="1400" dirty="0" smtClean="0">
                <a:latin typeface="Open Sans" panose="020B0606030504020204" pitchFamily="34" charset="0"/>
                <a:ea typeface="Open Sans" panose="020B0606030504020204" pitchFamily="34" charset="0"/>
                <a:cs typeface="Open Sans" panose="020B0606030504020204" pitchFamily="34" charset="0"/>
              </a:rPr>
              <a:t>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Билайн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Теле-2</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p>
          <a:p>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a:latin typeface="Open Sans" panose="020B0606030504020204" pitchFamily="34" charset="0"/>
                <a:ea typeface="Open Sans" panose="020B0606030504020204" pitchFamily="34" charset="0"/>
                <a:cs typeface="Open Sans" panose="020B0606030504020204" pitchFamily="34" charset="0"/>
              </a:rPr>
              <a:t>Мегафон</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4" cstate="print">
            <a:duotone>
              <a:prstClr val="black"/>
              <a:srgbClr val="EBEBA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6"/>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0,4 </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156323" y="2325698"/>
            <a:ext cx="1607135" cy="923330"/>
          </a:xfrm>
          <a:prstGeom prst="rect">
            <a:avLst/>
          </a:prstGeom>
          <a:noFill/>
        </p:spPr>
        <p:txBody>
          <a:bodyPr wrap="squar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171,5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3338719" y="3632556"/>
            <a:ext cx="3605925" cy="830997"/>
          </a:xfrm>
          <a:prstGeom prst="rect">
            <a:avLst/>
          </a:prstGeom>
          <a:noFill/>
        </p:spPr>
        <p:txBody>
          <a:bodyPr wrap="square" rtlCol="0">
            <a:spAutoFit/>
          </a:bodyPr>
          <a:lstStyle/>
          <a:p>
            <a:pPr indent="179388" algn="just"/>
            <a:r>
              <a:rPr lang="ru-RU" sz="1200" dirty="0"/>
              <a:t>В районе реализуется муниципальная программа «Обеспечение жильем молодых </a:t>
            </a:r>
            <a:r>
              <a:rPr lang="ru-RU" sz="1200" dirty="0" smtClean="0"/>
              <a:t>семей. </a:t>
            </a:r>
            <a:r>
              <a:rPr lang="ru-RU" sz="1200" dirty="0"/>
              <a:t>В </a:t>
            </a:r>
            <a:r>
              <a:rPr lang="ru-RU" sz="1200" dirty="0" smtClean="0"/>
              <a:t>2018 </a:t>
            </a:r>
            <a:r>
              <a:rPr lang="ru-RU" sz="1200" dirty="0"/>
              <a:t>году за счет получения социальной выплаты </a:t>
            </a:r>
            <a:r>
              <a:rPr lang="ru-RU" sz="1200" dirty="0" smtClean="0"/>
              <a:t>улучшила </a:t>
            </a:r>
            <a:r>
              <a:rPr lang="ru-RU" sz="1200" dirty="0"/>
              <a:t>свои жилищные условия  </a:t>
            </a:r>
            <a:r>
              <a:rPr lang="ru-RU" sz="1200" dirty="0" smtClean="0"/>
              <a:t>одна  молодая семья.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30" name="Рисунок 29"/>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rot="5400000">
            <a:off x="1533501" y="2626443"/>
            <a:ext cx="395487" cy="206673"/>
          </a:xfrm>
          <a:prstGeom prst="rect">
            <a:avLst/>
          </a:prstGeom>
        </p:spPr>
      </p:pic>
      <p:pic>
        <p:nvPicPr>
          <p:cNvPr id="31" name="Рисунок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V="1">
            <a:off x="1862471" y="2325698"/>
            <a:ext cx="944160" cy="923330"/>
          </a:xfrm>
          <a:prstGeom prst="rect">
            <a:avLst/>
          </a:prstGeom>
        </p:spPr>
      </p:pic>
      <p:sp>
        <p:nvSpPr>
          <p:cNvPr id="2" name="TextBox 1"/>
          <p:cNvSpPr txBox="1"/>
          <p:nvPr/>
        </p:nvSpPr>
        <p:spPr>
          <a:xfrm>
            <a:off x="1841858" y="2446371"/>
            <a:ext cx="1037901" cy="692497"/>
          </a:xfrm>
          <a:prstGeom prst="rect">
            <a:avLst/>
          </a:prstGeom>
          <a:noFill/>
        </p:spPr>
        <p:txBody>
          <a:bodyPr wrap="square" rtlCol="0">
            <a:spAutoFit/>
          </a:bodyPr>
          <a:lstStyle/>
          <a:p>
            <a:r>
              <a:rPr lang="ru-RU" dirty="0" smtClean="0">
                <a:latin typeface="Open Sans" pitchFamily="34" charset="0"/>
                <a:ea typeface="Open Sans" pitchFamily="34" charset="0"/>
                <a:cs typeface="Open Sans" pitchFamily="34" charset="0"/>
              </a:rPr>
              <a:t>100,2%</a:t>
            </a:r>
          </a:p>
          <a:p>
            <a:pPr algn="ctr"/>
            <a:r>
              <a:rPr lang="ru-RU" sz="1050" dirty="0">
                <a:latin typeface="Open Sans" pitchFamily="34" charset="0"/>
                <a:ea typeface="Open Sans" pitchFamily="34" charset="0"/>
                <a:cs typeface="Open Sans" pitchFamily="34" charset="0"/>
              </a:rPr>
              <a:t>к</a:t>
            </a:r>
            <a:r>
              <a:rPr lang="ru-RU" sz="1050" dirty="0" smtClean="0">
                <a:latin typeface="Open Sans" pitchFamily="34" charset="0"/>
                <a:ea typeface="Open Sans" pitchFamily="34" charset="0"/>
                <a:cs typeface="Open Sans" pitchFamily="34" charset="0"/>
              </a:rPr>
              <a:t> уровню 2016 года</a:t>
            </a:r>
            <a:endParaRPr lang="ru-RU" sz="1050" dirty="0">
              <a:latin typeface="Open Sans" pitchFamily="34" charset="0"/>
              <a:ea typeface="Open Sans" pitchFamily="34" charset="0"/>
              <a:cs typeface="Open Sans" pitchFamily="34" charset="0"/>
            </a:endParaRPr>
          </a:p>
        </p:txBody>
      </p:sp>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0" y="1347646"/>
            <a:ext cx="2350637" cy="2350637"/>
          </a:xfrm>
          <a:prstGeom prst="rect">
            <a:avLst/>
          </a:prstGeom>
          <a:ln>
            <a:noFill/>
          </a:ln>
        </p:spPr>
      </p:pic>
      <p:pic>
        <p:nvPicPr>
          <p:cNvPr id="17" name="Рисунок 16"/>
          <p:cNvPicPr>
            <a:picLocks noChangeAspect="1"/>
          </p:cNvPicPr>
          <p:nvPr/>
        </p:nvPicPr>
        <p:blipFill>
          <a:blip r:embed="rId3"/>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a:t>
            </a:r>
            <a:endPar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854777" y="1472213"/>
            <a:ext cx="4403212" cy="3046988"/>
          </a:xfrm>
          <a:prstGeom prst="rect">
            <a:avLst/>
          </a:prstGeom>
          <a:noFill/>
        </p:spPr>
        <p:txBody>
          <a:bodyPr wrap="square" rtlCol="0">
            <a:spAutoFit/>
          </a:bodyPr>
          <a:lstStyle/>
          <a:p>
            <a:pPr algn="just"/>
            <a:r>
              <a:rPr lang="ru-RU" sz="1200" dirty="0" smtClean="0"/>
              <a:t>	</a:t>
            </a:r>
            <a:r>
              <a:rPr lang="ru-RU" sz="1200" dirty="0" smtClean="0">
                <a:latin typeface="Open Sans" pitchFamily="34" charset="0"/>
              </a:rPr>
              <a:t>Вас </a:t>
            </a:r>
            <a:r>
              <a:rPr lang="ru-RU" sz="1200" dirty="0">
                <a:latin typeface="Open Sans" pitchFamily="34" charset="0"/>
              </a:rPr>
              <a:t>приветствует муниципальное образование «Глинковский район»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a:t>
            </a:r>
            <a:r>
              <a:rPr lang="ru-RU" sz="1200" dirty="0" smtClean="0">
                <a:latin typeface="Open Sans" pitchFamily="34" charset="0"/>
              </a:rPr>
              <a:t>всесторонней </a:t>
            </a:r>
            <a:r>
              <a:rPr lang="ru-RU" sz="1200" dirty="0">
                <a:latin typeface="Open Sans" pitchFamily="34" charset="0"/>
              </a:rPr>
              <a:t>поддержки субъектам малого и среднего бизнеса. Залогом успешного развития экономики является реализация инвестиционных проектов. Руководство района,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Калмыков </a:t>
            </a: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Михаил  Захарович</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031576" y="1051811"/>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район!</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80105" y="4519202"/>
            <a:ext cx="6828266" cy="1015663"/>
          </a:xfrm>
          <a:prstGeom prst="rect">
            <a:avLst/>
          </a:prstGeom>
          <a:noFill/>
        </p:spPr>
        <p:txBody>
          <a:bodyPr wrap="square" rtlCol="0">
            <a:spAutoFit/>
          </a:bodyPr>
          <a:lstStyle/>
          <a:p>
            <a:pPr algn="just"/>
            <a:r>
              <a:rPr lang="ru-RU" sz="1200" dirty="0" smtClean="0"/>
              <a:t>	</a:t>
            </a:r>
            <a:r>
              <a:rPr lang="ru-RU" sz="1200" dirty="0" smtClean="0">
                <a:latin typeface="Open Sans" pitchFamily="34" charset="0"/>
              </a:rPr>
              <a:t>Благоприятные </a:t>
            </a:r>
            <a:r>
              <a:rPr lang="ru-RU" sz="1200" dirty="0">
                <a:latin typeface="Open Sans" pitchFamily="34" charset="0"/>
              </a:rPr>
              <a:t>условия для развития агропромышленного комплекса района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r>
              <a:rPr lang="ru-RU" sz="1200" dirty="0" smtClean="0">
                <a:latin typeface="Open Sans" pitchFamily="34" charset="0"/>
              </a:rPr>
              <a:t>.</a:t>
            </a:r>
            <a:endParaRPr lang="ru-RU" sz="1200" dirty="0">
              <a:latin typeface="Open Sans" pitchFamily="34" charset="0"/>
            </a:endParaRPr>
          </a:p>
        </p:txBody>
      </p:sp>
      <p:sp>
        <p:nvSpPr>
          <p:cNvPr id="28" name="Прямоугольник 27"/>
          <p:cNvSpPr/>
          <p:nvPr/>
        </p:nvSpPr>
        <p:spPr>
          <a:xfrm>
            <a:off x="236368" y="5544693"/>
            <a:ext cx="6625512" cy="646331"/>
          </a:xfrm>
          <a:prstGeom prst="rect">
            <a:avLst/>
          </a:prstGeom>
        </p:spPr>
        <p:txBody>
          <a:bodyPr wrap="square">
            <a:spAutoFit/>
          </a:bodyPr>
          <a:lstStyle/>
          <a:p>
            <a:pPr algn="just"/>
            <a:r>
              <a:rPr lang="ru-RU" sz="1200" dirty="0" smtClean="0"/>
              <a:t>	</a:t>
            </a:r>
            <a:r>
              <a:rPr lang="ru-RU" sz="1200" dirty="0" smtClean="0">
                <a:latin typeface="Open Sans" pitchFamily="34" charset="0"/>
              </a:rPr>
              <a:t>Администрация </a:t>
            </a:r>
            <a:r>
              <a:rPr lang="ru-RU" sz="1200" dirty="0">
                <a:latin typeface="Open Sans" pitchFamily="34" charset="0"/>
              </a:rPr>
              <a:t>муниципального образования «Глинковский район» приглашает к сотрудничеству инвесторов и мы  готовы создать самые благоприятные условия для реализации инвестиционных проектов.</a:t>
            </a:r>
          </a:p>
        </p:txBody>
      </p:sp>
      <p:pic>
        <p:nvPicPr>
          <p:cNvPr id="1026" name="Picture 2" descr="C:\Documents and Settings\111\Мои документы\Download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68" y="1369827"/>
            <a:ext cx="2390464" cy="23062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64269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3526"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TextBox 27"/>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1" name="Рисунок 30"/>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9487" y="1177153"/>
            <a:ext cx="2422382" cy="848350"/>
          </a:xfrm>
          <a:prstGeom prst="rect">
            <a:avLst/>
          </a:prstGeom>
        </p:spPr>
      </p:pic>
      <p:pic>
        <p:nvPicPr>
          <p:cNvPr id="32" name="Рисунок 31"/>
          <p:cNvPicPr>
            <a:picLocks noChangeAspect="1"/>
          </p:cNvPicPr>
          <p:nvPr/>
        </p:nvPicPr>
        <p:blipFill>
          <a:blip r:embed="rId4"/>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95819" y="2081424"/>
            <a:ext cx="639919" cy="584775"/>
          </a:xfrm>
          <a:prstGeom prst="rect">
            <a:avLst/>
          </a:prstGeom>
          <a:noFill/>
        </p:spPr>
        <p:txBody>
          <a:bodyPr wrap="none" rtlCol="0">
            <a:spAutoFit/>
          </a:bodyPr>
          <a:lstStyle/>
          <a:p>
            <a:pPr algn="ct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sz="28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817103" y="4514371"/>
            <a:ext cx="1050288"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386</a:t>
            </a: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a:t>
            </a:r>
            <a:r>
              <a:rPr lang="ru-RU" sz="2800" b="1" dirty="0" err="1"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в.м</a:t>
            </a: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3" name="Рисунок 52"/>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92905" y="3624491"/>
            <a:ext cx="1000594"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68,2</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8" name="Picture 2" descr="http://fbm.ru/wp-content/uploads/2015/10/52321671830b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35724"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TextBox 12"/>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2672135871"/>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1806104852"/>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a16="http://schemas.microsoft.com/office/drawing/2014/main" xmlns="" val="271249730"/>
                    </a:ext>
                  </a:extLst>
                </a:gridCol>
              </a:tblGrid>
              <a:tr h="273403">
                <a:tc>
                  <a:txBody>
                    <a:bodyPr/>
                    <a:lstStyle/>
                    <a:p>
                      <a:pPr algn="ct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xmlns=""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 8609/0111 </a:t>
                      </a:r>
                      <a:b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xmlns=""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2" name="Диаграмма 21"/>
          <p:cNvGraphicFramePr/>
          <p:nvPr>
            <p:extLst>
              <p:ext uri="{D42A27DB-BD31-4B8C-83A1-F6EECF244321}">
                <p14:modId xmlns:p14="http://schemas.microsoft.com/office/powerpoint/2010/main" val="1946189214"/>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чреждений общего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45" y="3436791"/>
            <a:ext cx="4776629" cy="1331134"/>
          </a:xfrm>
          <a:prstGeom prst="rect">
            <a:avLst/>
          </a:prstGeom>
          <a:noFill/>
        </p:spPr>
        <p:txBody>
          <a:bodyPr wrap="none" rtlCol="0">
            <a:spAutoFit/>
          </a:bodyPr>
          <a:lstStyle/>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Белохолмская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Дубосищенская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Доброминская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с</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редняя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smtClean="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446</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002536" cy="523220"/>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326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85554" y="1468088"/>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smtClean="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221793897"/>
              </p:ext>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 xmlns:a16="http://schemas.microsoft.com/office/drawing/2014/main" val="2891352032"/>
                    </a:ext>
                  </a:extLst>
                </a:gridCol>
                <a:gridCol w="1144307">
                  <a:extLst>
                    <a:ext uri="{9D8B030D-6E8A-4147-A177-3AD203B41FA5}">
                      <a16:colId xmlns="" xmlns:a16="http://schemas.microsoft.com/office/drawing/2014/main" val="264918717"/>
                    </a:ext>
                  </a:extLst>
                </a:gridCol>
              </a:tblGrid>
              <a:tr h="419778">
                <a:tc gridSpan="2">
                  <a:txBody>
                    <a:bodyPr/>
                    <a:lstStyle/>
                    <a:p>
                      <a:pPr algn="ctr"/>
                      <a:r>
                        <a:rPr lang="ru-RU"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 xmlns:a16="http://schemas.microsoft.com/office/drawing/2014/main" val="235983299"/>
                  </a:ext>
                </a:extLst>
              </a:tr>
              <a:tr h="276125">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«Глинковская ЦРБ»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 xmlns:a16="http://schemas.microsoft.com/office/drawing/2014/main" val="192242971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9</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 xmlns:a16="http://schemas.microsoft.com/office/drawing/2014/main"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1584238" y="4315470"/>
            <a:ext cx="1683069" cy="738664"/>
          </a:xfrm>
          <a:prstGeom prst="rect">
            <a:avLst/>
          </a:prstGeom>
          <a:noFill/>
        </p:spPr>
        <p:txBody>
          <a:bodyPr wrap="squar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0,02</a:t>
            </a:r>
            <a:r>
              <a:rPr lang="ru-RU"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92552"/>
          </a:xfrm>
          <a:prstGeom prst="rect">
            <a:avLst/>
          </a:prstGeom>
          <a:noFill/>
        </p:spPr>
        <p:txBody>
          <a:bodyPr wrap="square" rtlCol="0">
            <a:spAutoFit/>
          </a:bodyPr>
          <a:lstStyle/>
          <a:p>
            <a:pPr algn="ctr"/>
            <a:r>
              <a:rPr lang="ru-RU" sz="32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a:t>
            </a:r>
            <a:endParaRPr lang="ru-RU" sz="40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42849" y="5620985"/>
            <a:ext cx="671466" cy="892552"/>
          </a:xfrm>
          <a:prstGeom prst="rect">
            <a:avLst/>
          </a:prstGeom>
          <a:noFill/>
        </p:spPr>
        <p:txBody>
          <a:bodyPr wrap="non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76</a:t>
            </a:r>
          </a:p>
          <a:p>
            <a:pPr algn="ctr"/>
            <a:r>
              <a:rPr lang="ru-RU" sz="2000"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15</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Спортивная площадка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4050686" y="2076497"/>
            <a:ext cx="1406475" cy="584775"/>
          </a:xfrm>
          <a:prstGeom prst="rect">
            <a:avLst/>
          </a:prstGeom>
        </p:spPr>
        <p:txBody>
          <a:bodyPr wrap="none">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430</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2018 г. проведено</a:t>
            </a:r>
          </a:p>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16</a:t>
            </a:r>
            <a:r>
              <a:rPr lang="ru-RU"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Клубные </a:t>
            </a:r>
          </a:p>
          <a:p>
            <a:r>
              <a:rPr lang="ru-RU" dirty="0" smtClean="0"/>
              <a:t>учреждения</a:t>
            </a:r>
            <a:endParaRPr lang="ru-RU" dirty="0"/>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463801" y="1561531"/>
            <a:ext cx="755335"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en-US" sz="2400" b="1" dirty="0" smtClean="0">
                <a:solidFill>
                  <a:srgbClr val="40B640"/>
                </a:solidFill>
                <a:latin typeface="Open Sans Semibold" panose="020B0706030804020204" pitchFamily="34" charset="0"/>
                <a:ea typeface="Open Sans" panose="020B0606030504020204" pitchFamily="34" charset="0"/>
                <a:cs typeface="Open Sans" panose="020B0606030504020204" pitchFamily="34" charset="0"/>
              </a:rPr>
              <a:t>55</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a:t>
            </a:r>
            <a:r>
              <a:rPr lang="ru-RU" dirty="0" smtClean="0">
                <a:latin typeface="Open Sans" panose="020B0606030504020204" pitchFamily="34" charset="0"/>
                <a:ea typeface="Open Sans" panose="020B0606030504020204" pitchFamily="34" charset="0"/>
                <a:cs typeface="Open Sans" panose="020B0606030504020204" pitchFamily="34" charset="0"/>
              </a:rPr>
              <a:t>формированиях занимаются </a:t>
            </a:r>
            <a:r>
              <a:rPr lang="en-US" sz="2400" b="1" dirty="0" smtClean="0">
                <a:solidFill>
                  <a:srgbClr val="40B640"/>
                </a:solidFill>
                <a:latin typeface="Open Sans Semibold" panose="020B0706030804020204" pitchFamily="34" charset="0"/>
                <a:ea typeface="Open Sans" panose="020B0606030504020204" pitchFamily="34" charset="0"/>
                <a:cs typeface="Open Sans" panose="020B0606030504020204" pitchFamily="34" charset="0"/>
              </a:rPr>
              <a:t>420</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 </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2018 г. проведено</a:t>
            </a:r>
          </a:p>
          <a:p>
            <a:pPr algn="ct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660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мероприятий </a:t>
            </a: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сфере </a:t>
            </a:r>
            <a:r>
              <a:rPr lang="ru-RU" dirty="0">
                <a:latin typeface="Open Sans" panose="020B0606030504020204" pitchFamily="34" charset="0"/>
                <a:ea typeface="Open Sans" panose="020B0606030504020204" pitchFamily="34" charset="0"/>
                <a:cs typeface="Open Sans" panose="020B0606030504020204" pitchFamily="34" charset="0"/>
              </a:rPr>
              <a:t>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3 </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3</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 книговыдача</a:t>
            </a:r>
            <a:r>
              <a:rPr lang="ru-RU" sz="2800" dirty="0" smtClean="0">
                <a:latin typeface="Open Sans" panose="020B0606030504020204" pitchFamily="34" charset="0"/>
                <a:ea typeface="Open Sans" panose="020B0606030504020204" pitchFamily="34" charset="0"/>
                <a:cs typeface="Open Sans" panose="020B0606030504020204" pitchFamily="34" charset="0"/>
              </a:rPr>
              <a:t> </a:t>
            </a:r>
            <a:br>
              <a:rPr lang="ru-RU" sz="2800" dirty="0" smtClean="0">
                <a:latin typeface="Open Sans" panose="020B0606030504020204" pitchFamily="34" charset="0"/>
                <a:ea typeface="Open Sans" panose="020B0606030504020204" pitchFamily="34" charset="0"/>
                <a:cs typeface="Open Sans" panose="020B0606030504020204" pitchFamily="34" charset="0"/>
              </a:rPr>
            </a:b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9</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1 141</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экземпляров</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descr="F:\Фото\DSC_01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46" y="1264081"/>
            <a:ext cx="2276282" cy="501640"/>
          </a:xfrm>
          <a:prstGeom prst="rect">
            <a:avLst/>
          </a:prstGeom>
        </p:spPr>
      </p:pic>
      <p:sp>
        <p:nvSpPr>
          <p:cNvPr id="47" name="TextBox 46"/>
          <p:cNvSpPr txBox="1"/>
          <p:nvPr/>
        </p:nvSpPr>
        <p:spPr>
          <a:xfrm>
            <a:off x="1460281" y="1304056"/>
            <a:ext cx="2359347" cy="461665"/>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культурно-просветительный центр»</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районный  краеведческий музей</a:t>
            </a:r>
          </a:p>
        </p:txBody>
      </p:sp>
    </p:spTree>
    <p:extLst>
      <p:ext uri="{BB962C8B-B14F-4D97-AF65-F5344CB8AC3E}">
        <p14:creationId xmlns:p14="http://schemas.microsoft.com/office/powerpoint/2010/main" val="2886423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3">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6"/>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6" name="Рисунок 45"/>
          <p:cNvPicPr>
            <a:picLocks noChangeAspect="1"/>
          </p:cNvPicPr>
          <p:nvPr/>
        </p:nvPicPr>
        <p:blipFill>
          <a:blip r:embed="rId9" cstate="print">
            <a:duotone>
              <a:prstClr val="black"/>
              <a:srgbClr val="8ACE52">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23556" y="3778776"/>
            <a:ext cx="3183301" cy="1644721"/>
          </a:xfrm>
          <a:prstGeom prst="rect">
            <a:avLst/>
          </a:prstGeom>
          <a:ln w="12700">
            <a:solidFill>
              <a:srgbClr val="4CCBD4"/>
            </a:solidFill>
            <a:prstDash val="lgDash"/>
          </a:ln>
        </p:spPr>
      </p:pic>
      <p:sp>
        <p:nvSpPr>
          <p:cNvPr id="34" name="TextBox 33"/>
          <p:cNvSpPr txBox="1"/>
          <p:nvPr/>
        </p:nvSpPr>
        <p:spPr>
          <a:xfrm>
            <a:off x="4198896" y="3826166"/>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665" y="4149786"/>
            <a:ext cx="266700" cy="233469"/>
          </a:xfrm>
          <a:prstGeom prst="rect">
            <a:avLst/>
          </a:prstGeom>
        </p:spPr>
      </p:pic>
      <p:pic>
        <p:nvPicPr>
          <p:cNvPr id="39" name="Рисунок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665" y="4825060"/>
            <a:ext cx="266700" cy="233469"/>
          </a:xfrm>
          <a:prstGeom prst="rect">
            <a:avLst/>
          </a:prstGeom>
        </p:spPr>
      </p:pic>
      <p:sp>
        <p:nvSpPr>
          <p:cNvPr id="11" name="TextBox 10"/>
          <p:cNvSpPr txBox="1"/>
          <p:nvPr/>
        </p:nvSpPr>
        <p:spPr>
          <a:xfrm>
            <a:off x="4449365" y="4109469"/>
            <a:ext cx="2698896" cy="600164"/>
          </a:xfrm>
          <a:prstGeom prst="rect">
            <a:avLst/>
          </a:prstGeom>
          <a:noFill/>
        </p:spPr>
        <p:txBody>
          <a:bodyPr wrap="square" rtlCol="0">
            <a:spAutoFit/>
          </a:bodyPr>
          <a:lstStyle/>
          <a:p>
            <a:pPr algn="just"/>
            <a:r>
              <a:rPr lang="ru-RU" sz="1100" dirty="0" smtClean="0">
                <a:latin typeface="Open Sans" pitchFamily="34" charset="0"/>
              </a:rPr>
              <a:t>13 апреля - открытый </a:t>
            </a:r>
            <a:r>
              <a:rPr lang="ru-RU" sz="1100" dirty="0">
                <a:latin typeface="Open Sans" pitchFamily="34" charset="0"/>
              </a:rPr>
              <a:t>фестиваль фортепианной музыки «Волшебный рояль» </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p:cNvSpPr txBox="1"/>
          <p:nvPr/>
        </p:nvSpPr>
        <p:spPr>
          <a:xfrm>
            <a:off x="4449365" y="4786700"/>
            <a:ext cx="2698896" cy="430887"/>
          </a:xfrm>
          <a:prstGeom prst="rect">
            <a:avLst/>
          </a:prstGeom>
          <a:noFill/>
        </p:spPr>
        <p:txBody>
          <a:bodyPr wrap="square" rtlCol="0">
            <a:spAutoFit/>
          </a:bodyPr>
          <a:lstStyle/>
          <a:p>
            <a:pPr algn="just"/>
            <a:r>
              <a:rPr lang="ru-RU" sz="1100" dirty="0">
                <a:latin typeface="Open Sans" pitchFamily="34" charset="0"/>
              </a:rPr>
              <a:t>7</a:t>
            </a:r>
            <a:r>
              <a:rPr lang="ru-RU" sz="1100" dirty="0" smtClean="0">
                <a:latin typeface="Open Sans" pitchFamily="34" charset="0"/>
              </a:rPr>
              <a:t> октября - открытый  </a:t>
            </a:r>
            <a:r>
              <a:rPr lang="ru-RU" sz="1100" dirty="0">
                <a:latin typeface="Open Sans" pitchFamily="34" charset="0"/>
              </a:rPr>
              <a:t>молодежный фестиваль «Молодая волна</a:t>
            </a:r>
            <a:r>
              <a:rPr lang="ru-RU" sz="1100" dirty="0" smtClean="0">
                <a:latin typeface="Open Sans" pitchFamily="34" charset="0"/>
              </a:rPr>
              <a:t>»</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07753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smtClean="0">
                <a:latin typeface="Open Sans" panose="020B0606030504020204" pitchFamily="34" charset="0"/>
                <a:ea typeface="Open Sans" panose="020B0606030504020204" pitchFamily="34" charset="0"/>
                <a:cs typeface="Open Sans" panose="020B0606030504020204" pitchFamily="34" charset="0"/>
              </a:rPr>
              <a:t>фото</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a:t>
            </a: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асовня Казанской </a:t>
            </a: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иконы </a:t>
            </a: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Божией Матери</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descr="F:\Глинка Стратегические объекты\Новая папка\Храм Святителя Ноколая 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9" cstate="print">
            <a:duotone>
              <a:prstClr val="black"/>
              <a:srgbClr val="A4C987">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5" y="1117892"/>
            <a:ext cx="2487700" cy="426102"/>
          </a:xfrm>
          <a:prstGeom prst="rect">
            <a:avLst/>
          </a:prstGeom>
        </p:spPr>
      </p:pic>
      <p:sp>
        <p:nvSpPr>
          <p:cNvPr id="6" name="TextBox 5"/>
          <p:cNvSpPr txBox="1"/>
          <p:nvPr/>
        </p:nvSpPr>
        <p:spPr>
          <a:xfrm>
            <a:off x="1386560" y="1110097"/>
            <a:ext cx="2588223" cy="369332"/>
          </a:xfrm>
          <a:prstGeom prst="rect">
            <a:avLst/>
          </a:prstGeom>
          <a:noFill/>
        </p:spPr>
        <p:txBody>
          <a:bodyPr wrap="square" rtlCol="0">
            <a:spAutoFit/>
          </a:bodyPr>
          <a:lstStyle/>
          <a:p>
            <a:pPr algn="ctr"/>
            <a:r>
              <a:rPr lang="ru-RU" sz="1200" b="1" dirty="0" smtClean="0">
                <a:solidFill>
                  <a:schemeClr val="bg1"/>
                </a:solidFill>
                <a:latin typeface="Open Sans" pitchFamily="34" charset="0"/>
              </a:rPr>
              <a:t>Церковь</a:t>
            </a:r>
            <a:r>
              <a:rPr lang="ru-RU" dirty="0" smtClean="0"/>
              <a:t> </a:t>
            </a:r>
            <a:r>
              <a:rPr lang="ru-RU" sz="1200" b="1" dirty="0" smtClean="0">
                <a:solidFill>
                  <a:schemeClr val="bg1"/>
                </a:solidFill>
                <a:latin typeface="Open Sans" pitchFamily="34" charset="0"/>
              </a:rPr>
              <a:t>Николая Чудотворца</a:t>
            </a:r>
            <a:endParaRPr lang="ru-RU" sz="1200" b="1" dirty="0">
              <a:solidFill>
                <a:schemeClr val="bg1"/>
              </a:solidFill>
              <a:latin typeface="Open Sans" pitchFamily="34" charset="0"/>
            </a:endParaRPr>
          </a:p>
        </p:txBody>
      </p:sp>
      <p:pic>
        <p:nvPicPr>
          <p:cNvPr id="57" name="Рисунок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2" name="Рисунок 61"/>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9" cstate="print">
            <a:duotone>
              <a:prstClr val="black"/>
              <a:srgbClr val="B2D499">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351550" y="3028617"/>
            <a:ext cx="3024902" cy="461665"/>
          </a:xfrm>
          <a:prstGeom prst="rect">
            <a:avLst/>
          </a:prstGeom>
          <a:noFill/>
        </p:spPr>
        <p:txBody>
          <a:bodyPr wrap="square" rtlCol="0">
            <a:spAutoFit/>
          </a:bodyPr>
          <a:lstStyle/>
          <a:p>
            <a:pPr algn="ctr"/>
            <a:r>
              <a:rPr lang="ru-RU" sz="12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endPar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114408"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60984833"/>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gridCol w="4162936"/>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smtClean="0">
                          <a:solidFill>
                            <a:schemeClr val="tx1"/>
                          </a:solidFill>
                        </a:rPr>
                        <a:t>Сильные стороны</a:t>
                      </a:r>
                      <a:endParaRPr lang="ru-RU" sz="1600" dirty="0" smtClean="0">
                        <a:solidFill>
                          <a:schemeClr val="tx1"/>
                        </a:solidFill>
                      </a:endParaRPr>
                    </a:p>
                    <a:p>
                      <a:pPr algn="ctr"/>
                      <a:r>
                        <a:rPr lang="en-US" sz="1600" dirty="0" smtClean="0">
                          <a:solidFill>
                            <a:schemeClr val="tx1"/>
                          </a:solidFill>
                          <a:latin typeface="Open Sans" panose="020B0606030504020204"/>
                        </a:rPr>
                        <a:t>S</a:t>
                      </a:r>
                      <a:endParaRPr lang="ru-RU" sz="1600" baseline="0" dirty="0" smtClean="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smtClean="0">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smtClean="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smtClean="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smtClean="0">
                          <a:solidFill>
                            <a:schemeClr val="tx1"/>
                          </a:solidFill>
                        </a:rPr>
                        <a:t>Слабые стороны</a:t>
                      </a:r>
                      <a:endParaRPr lang="ru-RU" sz="1600" b="1" dirty="0" smtClean="0">
                        <a:solidFill>
                          <a:schemeClr val="tx1"/>
                        </a:solidFill>
                      </a:endParaRPr>
                    </a:p>
                    <a:p>
                      <a:pPr algn="ctr"/>
                      <a:r>
                        <a:rPr lang="en-US" sz="1600" b="1" baseline="0" dirty="0" smtClean="0">
                          <a:solidFill>
                            <a:schemeClr val="tx1"/>
                          </a:solidFill>
                          <a:latin typeface="Open Sans" panose="020B0606030504020204"/>
                        </a:rPr>
                        <a:t>W</a:t>
                      </a:r>
                      <a:endParaRPr lang="ru-RU" sz="1600" b="1" baseline="0" dirty="0" smtClean="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smtClean="0">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tr>
              <a:tr h="1149423">
                <a:tc>
                  <a:txBody>
                    <a:bodyPr/>
                    <a:lstStyle/>
                    <a:p>
                      <a:pPr algn="ctr"/>
                      <a:r>
                        <a:rPr lang="ru-RU" sz="1600" b="1" dirty="0" smtClean="0"/>
                        <a:t>Возможности</a:t>
                      </a:r>
                    </a:p>
                    <a:p>
                      <a:pPr algn="ctr"/>
                      <a:r>
                        <a:rPr lang="en-US" sz="1600" b="1" dirty="0" smtClean="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tr>
              <a:tr h="688649">
                <a:tc>
                  <a:txBody>
                    <a:bodyPr/>
                    <a:lstStyle/>
                    <a:p>
                      <a:pPr algn="ctr"/>
                      <a:r>
                        <a:rPr lang="ru-RU" sz="1600" b="1" dirty="0" smtClean="0"/>
                        <a:t>Угрозы</a:t>
                      </a:r>
                    </a:p>
                    <a:p>
                      <a:pPr algn="ctr"/>
                      <a:r>
                        <a:rPr lang="en-US" sz="1600" b="1" dirty="0" smtClean="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smtClean="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района</a:t>
                      </a:r>
                    </a:p>
                  </a:txBody>
                  <a:tcPr>
                    <a:solidFill>
                      <a:srgbClr val="FBFBB7"/>
                    </a:solidFill>
                  </a:tcPr>
                </a:tc>
              </a:tr>
            </a:tbl>
          </a:graphicData>
        </a:graphic>
      </p:graphicFrame>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755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98564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22702" y="1614421"/>
            <a:ext cx="3196360"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691543" y="3963221"/>
            <a:ext cx="3058673" cy="1169551"/>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РАЙОН»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Департамент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592593" y="2568528"/>
            <a:ext cx="3256577" cy="1384995"/>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Калмыков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Михаил Захарович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4"/>
              </a:rPr>
              <a:t>glinka@admin-smolensk.ru</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smtClean="0">
                <a:latin typeface="Open Sans" panose="020B0606030504020204" pitchFamily="34" charset="0"/>
                <a:ea typeface="Open Sans" panose="020B0606030504020204" pitchFamily="34" charset="0"/>
                <a:cs typeface="Open Sans" panose="020B0606030504020204" pitchFamily="34" charset="0"/>
              </a:rPr>
              <a:t>Саулина</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(48165) 2-11-33</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011953" y="2717739"/>
            <a:ext cx="2691410" cy="954107"/>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5"/>
              </a:rPr>
              <a:t>dep@smolinvest.com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a:latin typeface="Open Sans" panose="020B0606030504020204" pitchFamily="34" charset="0"/>
                <a:ea typeface="Open Sans" panose="020B0606030504020204" pitchFamily="34" charset="0"/>
                <a:cs typeface="Open Sans" panose="020B0606030504020204" pitchFamily="34" charset="0"/>
              </a:rPr>
              <a:t>dep.smolinvest.com</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itchFamily="34" charset="0"/>
              </a:rPr>
              <a:t>Село </a:t>
            </a:r>
            <a:r>
              <a:rPr lang="ru-RU" sz="1200" dirty="0">
                <a:latin typeface="Open Sans" pitchFamily="34" charset="0"/>
              </a:rPr>
              <a:t>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a:t>
            </a:r>
            <a:r>
              <a:rPr lang="ru-RU" sz="1200" dirty="0" smtClean="0">
                <a:latin typeface="Open Sans" pitchFamily="34" charset="0"/>
              </a:rPr>
              <a:t> </a:t>
            </a:r>
            <a:r>
              <a:rPr lang="ru-RU" sz="1200" dirty="0">
                <a:latin typeface="Open Sans" pitchFamily="34" charset="0"/>
              </a:rPr>
              <a:t>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07767" y="5892982"/>
            <a:ext cx="154307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М.И. </a:t>
            </a:r>
            <a:r>
              <a:rPr lang="ru-RU" sz="1200" dirty="0">
                <a:latin typeface="Open Sans" panose="020B0606030504020204" pitchFamily="34" charset="0"/>
                <a:ea typeface="Open Sans" panose="020B0606030504020204" pitchFamily="34" charset="0"/>
                <a:cs typeface="Open Sans" panose="020B0606030504020204" pitchFamily="34" charset="0"/>
              </a:rPr>
              <a:t>Г</a:t>
            </a:r>
            <a:r>
              <a:rPr lang="ru-RU" sz="1200" dirty="0" smtClean="0">
                <a:latin typeface="Open Sans" panose="020B0606030504020204" pitchFamily="34" charset="0"/>
                <a:ea typeface="Open Sans" panose="020B0606030504020204" pitchFamily="34" charset="0"/>
                <a:cs typeface="Open Sans" panose="020B0606030504020204" pitchFamily="34" charset="0"/>
              </a:rPr>
              <a:t>линки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740183" y="5863775"/>
            <a:ext cx="159696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188112" y="5843012"/>
            <a:ext cx="1842564" cy="1200329"/>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Упразднение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Глинковского</a:t>
            </a:r>
            <a:r>
              <a:rPr lang="ru-RU" sz="1200" dirty="0" smtClean="0">
                <a:latin typeface="Open Sans" panose="020B0606030504020204" pitchFamily="34" charset="0"/>
                <a:ea typeface="Open Sans" panose="020B0606030504020204" pitchFamily="34" charset="0"/>
                <a:cs typeface="Open Sans" panose="020B0606030504020204" pitchFamily="34" charset="0"/>
              </a:rPr>
              <a:t> района. </a:t>
            </a:r>
            <a:r>
              <a:rPr lang="ru-RU" sz="1200" dirty="0">
                <a:latin typeface="Open Sans" panose="020B0606030504020204" pitchFamily="34" charset="0"/>
                <a:ea typeface="Open Sans" panose="020B0606030504020204" pitchFamily="34" charset="0"/>
                <a:cs typeface="Open Sans" panose="020B0606030504020204" pitchFamily="34" charset="0"/>
              </a:rPr>
              <a:t>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itchFamily="34" charset="0"/>
              </a:rPr>
              <a:t> </a:t>
            </a:r>
            <a:r>
              <a:rPr lang="ru-RU" sz="1200" dirty="0">
                <a:latin typeface="Open Sans" pitchFamily="34" charset="0"/>
              </a:rPr>
              <a:t>С</a:t>
            </a:r>
            <a:r>
              <a:rPr lang="ru-RU" sz="1200" dirty="0" smtClean="0">
                <a:latin typeface="Open Sans" pitchFamily="34" charset="0"/>
              </a:rPr>
              <a:t>ело </a:t>
            </a:r>
            <a:r>
              <a:rPr lang="ru-RU" sz="1200" dirty="0">
                <a:latin typeface="Open Sans" pitchFamily="34" charset="0"/>
              </a:rPr>
              <a:t>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район – р</a:t>
            </a:r>
            <a:r>
              <a:rPr lang="ru-RU" sz="1200" dirty="0" smtClean="0">
                <a:latin typeface="Open Sans" pitchFamily="34" charset="0"/>
              </a:rPr>
              <a:t>одина </a:t>
            </a:r>
            <a:r>
              <a:rPr lang="ru-RU" sz="1200" dirty="0">
                <a:latin typeface="Open Sans" pitchFamily="34" charset="0"/>
              </a:rPr>
              <a:t>основателя русской комедии А.А. Шаховского, литератора – мемуариста </a:t>
            </a:r>
            <a:r>
              <a:rPr lang="ru-RU" sz="1200" dirty="0" smtClean="0">
                <a:latin typeface="Open Sans" pitchFamily="34" charset="0"/>
              </a:rPr>
              <a:t>В.В. </a:t>
            </a:r>
            <a:r>
              <a:rPr lang="ru-RU" sz="1200" dirty="0" err="1" smtClean="0">
                <a:latin typeface="Open Sans" pitchFamily="34" charset="0"/>
              </a:rPr>
              <a:t>Пассека</a:t>
            </a:r>
            <a:r>
              <a:rPr lang="ru-RU" sz="1200" dirty="0" smtClean="0">
                <a:latin typeface="Open Sans" pitchFamily="34" charset="0"/>
              </a:rPr>
              <a:t> </a:t>
            </a:r>
            <a:r>
              <a:rPr lang="ru-RU" sz="1200" dirty="0">
                <a:latin typeface="Open Sans" pitchFamily="34" charset="0"/>
              </a:rPr>
              <a:t>и декабриста </a:t>
            </a:r>
            <a:r>
              <a:rPr lang="ru-RU" sz="1200" dirty="0" smtClean="0">
                <a:latin typeface="Open Sans" pitchFamily="34" charset="0"/>
              </a:rPr>
              <a:t/>
            </a:r>
            <a:br>
              <a:rPr lang="ru-RU" sz="1200" dirty="0" smtClean="0">
                <a:latin typeface="Open Sans" pitchFamily="34" charset="0"/>
              </a:rPr>
            </a:br>
            <a:r>
              <a:rPr lang="ru-RU" sz="1200" dirty="0" smtClean="0">
                <a:latin typeface="Open Sans" pitchFamily="34" charset="0"/>
              </a:rPr>
              <a:t>П.П</a:t>
            </a:r>
            <a:r>
              <a:rPr lang="ru-RU" sz="1200" dirty="0">
                <a:latin typeface="Open Sans" pitchFamily="34" charset="0"/>
              </a:rPr>
              <a:t>. </a:t>
            </a:r>
            <a:r>
              <a:rPr lang="ru-RU" sz="1200" dirty="0" err="1">
                <a:latin typeface="Open Sans" pitchFamily="34" charset="0"/>
              </a:rPr>
              <a:t>Пассека</a:t>
            </a:r>
            <a:r>
              <a:rPr lang="ru-RU" sz="1200" dirty="0">
                <a:latin typeface="Open Sans" pitchFamily="34" charset="0"/>
              </a:rPr>
              <a:t>, героев Советского Союза </a:t>
            </a:r>
            <a:r>
              <a:rPr lang="ru-RU" sz="1200" dirty="0" smtClean="0">
                <a:latin typeface="Open Sans" pitchFamily="34" charset="0"/>
              </a:rPr>
              <a:t/>
            </a:r>
            <a:br>
              <a:rPr lang="ru-RU" sz="1200" dirty="0" smtClean="0">
                <a:latin typeface="Open Sans" pitchFamily="34" charset="0"/>
              </a:rPr>
            </a:br>
            <a:r>
              <a:rPr lang="ru-RU" sz="1200" dirty="0" smtClean="0">
                <a:latin typeface="Open Sans" pitchFamily="34" charset="0"/>
              </a:rPr>
              <a:t>И.К. Базылева</a:t>
            </a:r>
            <a:r>
              <a:rPr lang="ru-RU" sz="1200" dirty="0">
                <a:latin typeface="Open Sans" pitchFamily="34" charset="0"/>
              </a:rPr>
              <a:t>, А.Л</a:t>
            </a:r>
            <a:r>
              <a:rPr lang="ru-RU" sz="1200" dirty="0" smtClean="0">
                <a:latin typeface="Open Sans" pitchFamily="34" charset="0"/>
              </a:rPr>
              <a:t>. </a:t>
            </a:r>
            <a:r>
              <a:rPr lang="ru-RU" sz="1200" dirty="0" err="1" smtClean="0">
                <a:latin typeface="Open Sans" pitchFamily="34" charset="0"/>
              </a:rPr>
              <a:t>Боданова</a:t>
            </a:r>
            <a:r>
              <a:rPr lang="ru-RU" sz="1200" dirty="0" smtClean="0">
                <a:latin typeface="Open Sans" pitchFamily="34" charset="0"/>
              </a:rPr>
              <a:t>.</a:t>
            </a:r>
            <a:endParaRPr lang="ru-RU" sz="1200" dirty="0">
              <a:latin typeface="Open Sans" pitchFamily="34" charset="0"/>
            </a:endParaRPr>
          </a:p>
        </p:txBody>
      </p:sp>
      <p:sp>
        <p:nvSpPr>
          <p:cNvPr id="61" name="TextBox 60"/>
          <p:cNvSpPr txBox="1"/>
          <p:nvPr/>
        </p:nvSpPr>
        <p:spPr>
          <a:xfrm>
            <a:off x="2011056" y="5140956"/>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881636" y="5841268"/>
            <a:ext cx="1865157"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9175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1" y="4473668"/>
            <a:ext cx="2237813" cy="1426216"/>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1130835" y="3641074"/>
            <a:ext cx="2088038" cy="307777"/>
          </a:xfrm>
          <a:prstGeom prst="rect">
            <a:avLst/>
          </a:prstGeom>
          <a:noFill/>
        </p:spPr>
        <p:txBody>
          <a:bodyPr wrap="square" rtlCol="0">
            <a:spAutoFit/>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1 223,22 кв. 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4,1 тыс. чел.</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1588853" y="3905295"/>
            <a:ext cx="756932"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87" y="3501228"/>
            <a:ext cx="802911"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sp>
        <p:nvSpPr>
          <p:cNvPr id="45" name="TextBox 44"/>
          <p:cNvSpPr txBox="1"/>
          <p:nvPr/>
        </p:nvSpPr>
        <p:spPr>
          <a:xfrm>
            <a:off x="1159292" y="4622021"/>
            <a:ext cx="1803477" cy="938719"/>
          </a:xfrm>
          <a:prstGeom prst="rect">
            <a:avLst/>
          </a:prstGeom>
          <a:noFill/>
        </p:spPr>
        <p:txBody>
          <a:bodyPr wrap="square" rtlCol="0">
            <a:spAutoFit/>
          </a:bodyPr>
          <a:lstStyle/>
          <a:p>
            <a:r>
              <a:rPr lang="ru-RU" sz="1100" dirty="0" err="1" smtClean="0">
                <a:latin typeface="Open Sans" panose="020B0606030504020204" pitchFamily="34" charset="0"/>
                <a:ea typeface="Open Sans" panose="020B0606030504020204" pitchFamily="34" charset="0"/>
                <a:cs typeface="Open Sans" panose="020B0606030504020204" pitchFamily="34" charset="0"/>
              </a:rPr>
              <a:t>Глинковское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err="1" smtClean="0">
                <a:latin typeface="Open Sans" panose="020B0606030504020204" pitchFamily="34" charset="0"/>
                <a:ea typeface="Open Sans" panose="020B0606030504020204" pitchFamily="34" charset="0"/>
                <a:cs typeface="Open Sans" panose="020B0606030504020204" pitchFamily="34" charset="0"/>
              </a:rPr>
              <a:t>Болтутинское</a:t>
            </a:r>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latin typeface="Open Sans" panose="020B0606030504020204" pitchFamily="34" charset="0"/>
                <a:ea typeface="Open Sans" panose="020B0606030504020204" pitchFamily="34" charset="0"/>
                <a:cs typeface="Open Sans" panose="020B0606030504020204" pitchFamily="34" charset="0"/>
              </a:rPr>
              <a:t>Доброминское</a:t>
            </a: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pic>
        <p:nvPicPr>
          <p:cNvPr id="3074" name="Picture 2" descr="C:\Documents and Settings\111\Мои документы\Downloads\Глинскойвски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023" y="1020660"/>
            <a:ext cx="1385400" cy="13723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6" name="TextBox 35"/>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913" y="1963813"/>
            <a:ext cx="4092076" cy="4560072"/>
          </a:xfrm>
          <a:prstGeom prst="rect">
            <a:avLst/>
          </a:prstGeom>
        </p:spPr>
      </p:pic>
    </p:spTree>
    <p:extLst>
      <p:ext uri="{BB962C8B-B14F-4D97-AF65-F5344CB8AC3E}">
        <p14:creationId xmlns:p14="http://schemas.microsoft.com/office/powerpoint/2010/main" val="3625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99476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1532398"/>
            <a:ext cx="2563139" cy="689227"/>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015663"/>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района распространены: глина, песок, торф, мергель, мел</a:t>
            </a:r>
            <a:r>
              <a:rPr lang="ru-RU" sz="1000" dirty="0" smtClean="0">
                <a:latin typeface="Open Sans" pitchFamily="34" charset="0"/>
              </a:rPr>
              <a:t>. Большие </a:t>
            </a:r>
            <a:r>
              <a:rPr lang="ru-RU" sz="1000" dirty="0">
                <a:latin typeface="Open Sans" pitchFamily="34" charset="0"/>
              </a:rPr>
              <a:t>запасы мергеля имеются в </a:t>
            </a:r>
            <a:r>
              <a:rPr lang="ru-RU" sz="1000" dirty="0" err="1">
                <a:latin typeface="Open Sans" pitchFamily="34" charset="0"/>
              </a:rPr>
              <a:t>Доброминском</a:t>
            </a:r>
            <a:r>
              <a:rPr lang="ru-RU" sz="1000" dirty="0">
                <a:latin typeface="Open Sans" pitchFamily="34" charset="0"/>
              </a:rPr>
              <a:t>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Глинковский район расположен в западной части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Ельнинской</a:t>
            </a:r>
            <a:r>
              <a:rPr lang="ru-RU" sz="1000" dirty="0" smtClean="0">
                <a:latin typeface="Open Sans" panose="020B0606030504020204" pitchFamily="34" charset="0"/>
                <a:ea typeface="Open Sans" panose="020B0606030504020204" pitchFamily="34" charset="0"/>
                <a:cs typeface="Open Sans" panose="020B0606030504020204" pitchFamily="34" charset="0"/>
              </a:rPr>
              <a:t> и восточной части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Починковской</a:t>
            </a:r>
            <a:r>
              <a:rPr lang="ru-RU" sz="1000" dirty="0" smtClean="0">
                <a:latin typeface="Open Sans" panose="020B0606030504020204" pitchFamily="34" charset="0"/>
                <a:ea typeface="Open Sans" panose="020B0606030504020204" pitchFamily="34" charset="0"/>
                <a:cs typeface="Open Sans" panose="020B0606030504020204" pitchFamily="34" charset="0"/>
              </a:rPr>
              <a:t>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a:t>
            </a:r>
            <a:r>
              <a:rPr lang="ru-RU" sz="1000" dirty="0" smtClean="0">
                <a:latin typeface="Open Sans" panose="020B0606030504020204" pitchFamily="34" charset="0"/>
                <a:ea typeface="Open Sans" panose="020B0606030504020204" pitchFamily="34" charset="0"/>
                <a:cs typeface="Open Sans" panose="020B0606030504020204" pitchFamily="34" charset="0"/>
              </a:rPr>
              <a:t>Климат </a:t>
            </a:r>
            <a:r>
              <a:rPr lang="ru-RU" sz="1000" dirty="0">
                <a:latin typeface="Open Sans" panose="020B0606030504020204" pitchFamily="34" charset="0"/>
                <a:ea typeface="Open Sans" panose="020B0606030504020204" pitchFamily="34" charset="0"/>
                <a:cs typeface="Open Sans" panose="020B0606030504020204" pitchFamily="34" charset="0"/>
              </a:rPr>
              <a:t>умеренно континентальный со сравнительно теплым летом и умеренно холодной зимой. Наиболее холодный месяц – январь, наиболее теплый – </a:t>
            </a:r>
            <a:r>
              <a:rPr lang="ru-RU" sz="1000" dirty="0" smtClean="0">
                <a:latin typeface="Open Sans" panose="020B0606030504020204" pitchFamily="34" charset="0"/>
                <a:ea typeface="Open Sans" panose="020B0606030504020204" pitchFamily="34" charset="0"/>
                <a:cs typeface="Open Sans" panose="020B0606030504020204" pitchFamily="34" charset="0"/>
              </a:rPr>
              <a:t>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93581" y="1513739"/>
            <a:ext cx="2576776" cy="707886"/>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На территории района протекает река Днепр, притоки Днепра: р. Устром, р. Волость и </a:t>
            </a:r>
            <a:br>
              <a:rPr lang="ru-RU" sz="1000" dirty="0" smtClean="0">
                <a:latin typeface="Open Sans" panose="020B0606030504020204" pitchFamily="34" charset="0"/>
                <a:ea typeface="Open Sans" panose="020B0606030504020204" pitchFamily="34" charset="0"/>
                <a:cs typeface="Open Sans" panose="020B0606030504020204" pitchFamily="34" charset="0"/>
              </a:rPr>
            </a:br>
            <a:r>
              <a:rPr lang="ru-RU" sz="1000" dirty="0" smtClean="0">
                <a:latin typeface="Open Sans" panose="020B0606030504020204" pitchFamily="34" charset="0"/>
                <a:ea typeface="Open Sans" panose="020B0606030504020204" pitchFamily="34" charset="0"/>
                <a:cs typeface="Open Sans" panose="020B0606030504020204" pitchFamily="34" charset="0"/>
              </a:rPr>
              <a:t>р. Боровка.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12" y="1278685"/>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610" y="1085221"/>
            <a:ext cx="3512044" cy="4201683"/>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spTree>
    <p:extLst>
      <p:ext uri="{BB962C8B-B14F-4D97-AF65-F5344CB8AC3E}">
        <p14:creationId xmlns:p14="http://schemas.microsoft.com/office/powerpoint/2010/main" val="2331002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35" y="2607657"/>
            <a:ext cx="1008046" cy="1022679"/>
          </a:xfrm>
          <a:prstGeom prst="rect">
            <a:avLst/>
          </a:prstGeom>
        </p:spPr>
      </p:pic>
      <p:pic>
        <p:nvPicPr>
          <p:cNvPr id="79" name="Рисунок 78"/>
          <p:cNvPicPr>
            <a:picLocks noChangeAspect="1"/>
          </p:cNvPicPr>
          <p:nvPr/>
        </p:nvPicPr>
        <p:blipFill>
          <a:blip r:embed="rId3"/>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6" name="TextBox 85"/>
          <p:cNvSpPr txBox="1"/>
          <p:nvPr/>
        </p:nvSpPr>
        <p:spPr>
          <a:xfrm>
            <a:off x="2415541" y="1178981"/>
            <a:ext cx="2622056" cy="1492716"/>
          </a:xfrm>
          <a:prstGeom prst="rect">
            <a:avLst/>
          </a:prstGeom>
          <a:noFill/>
        </p:spPr>
        <p:txBody>
          <a:bodyPr wrap="square" rtlCol="0">
            <a:spAutoFit/>
          </a:bodyPr>
          <a:lstStyle/>
          <a:p>
            <a:pPr algn="ctr"/>
            <a:r>
              <a:rPr lang="ru-RU" sz="13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 </a:t>
            </a:r>
          </a:p>
          <a:p>
            <a:pPr algn="ctr"/>
            <a:endParaRPr lang="ru-RU" sz="13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8" name="TextBox 87"/>
          <p:cNvSpPr txBox="1"/>
          <p:nvPr/>
        </p:nvSpPr>
        <p:spPr>
          <a:xfrm>
            <a:off x="1461544" y="2684940"/>
            <a:ext cx="867188" cy="338554"/>
          </a:xfrm>
          <a:prstGeom prst="rect">
            <a:avLst/>
          </a:prstGeom>
          <a:noFill/>
        </p:spPr>
        <p:txBody>
          <a:bodyPr wrap="square" rtlCol="0">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68,1%</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9" name="TextBox 88"/>
          <p:cNvSpPr txBox="1"/>
          <p:nvPr/>
        </p:nvSpPr>
        <p:spPr>
          <a:xfrm>
            <a:off x="1346764" y="2941908"/>
            <a:ext cx="1029797" cy="661720"/>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к</a:t>
            </a:r>
            <a:r>
              <a:rPr lang="ru-RU" sz="1600" dirty="0" smtClean="0">
                <a:latin typeface="Open Sans" panose="020B0606030504020204" pitchFamily="34" charset="0"/>
                <a:ea typeface="Open Sans" panose="020B0606030504020204" pitchFamily="34" charset="0"/>
                <a:cs typeface="Open Sans" panose="020B0606030504020204" pitchFamily="34" charset="0"/>
              </a:rPr>
              <a:t> с</a:t>
            </a:r>
            <a:r>
              <a:rPr lang="ru-RU" sz="1050" dirty="0" smtClean="0">
                <a:latin typeface="Open Sans" panose="020B0606030504020204" pitchFamily="34" charset="0"/>
                <a:ea typeface="Open Sans" panose="020B0606030504020204" pitchFamily="34" charset="0"/>
                <a:cs typeface="Open Sans" panose="020B0606030504020204" pitchFamily="34" charset="0"/>
              </a:rPr>
              <a:t>редне-</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уровню</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22,0</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916472" y="2733030"/>
            <a:ext cx="157628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291,4</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5116502" y="2792662"/>
            <a:ext cx="1002241"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68,2 </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758" y="4607479"/>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635975" y="4097520"/>
            <a:ext cx="2015361" cy="276999"/>
          </a:xfrm>
          <a:prstGeom prst="rect">
            <a:avLst/>
          </a:prstGeom>
          <a:noFill/>
        </p:spPr>
        <p:txBody>
          <a:bodyPr wrap="squar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1184059" y="5009198"/>
            <a:ext cx="1517146"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223410" y="4405770"/>
            <a:ext cx="1020700" cy="400110"/>
          </a:xfrm>
          <a:prstGeom prst="rect">
            <a:avLst/>
          </a:prstGeom>
          <a:noFill/>
        </p:spPr>
        <p:txBody>
          <a:bodyPr wrap="squar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5,51 %</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792997" y="5705557"/>
            <a:ext cx="176522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2,3 тыс.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endPar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6" name="Рисунок 105"/>
          <p:cNvPicPr>
            <a:picLocks noChangeAspect="1"/>
          </p:cNvPicPr>
          <p:nvPr/>
        </p:nvPicPr>
        <p:blipFill>
          <a:blip r:embed="rId3"/>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201815" y="4369632"/>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2017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036120" y="5389329"/>
            <a:ext cx="18510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181786" y="5042788"/>
            <a:ext cx="140011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156,9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2018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p:cNvSpPr txBox="1"/>
          <p:nvPr/>
        </p:nvSpPr>
        <p:spPr>
          <a:xfrm>
            <a:off x="3201816" y="5720917"/>
            <a:ext cx="138008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160,1 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 24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на 19,7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sp>
        <p:nvSpPr>
          <p:cNvPr id="53" name="TextBox 52"/>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415" y="2607655"/>
            <a:ext cx="1089225" cy="1004178"/>
          </a:xfrm>
          <a:prstGeom prst="rect">
            <a:avLst/>
          </a:prstGeom>
        </p:spPr>
      </p:pic>
      <p:sp>
        <p:nvSpPr>
          <p:cNvPr id="2" name="Прямоугольник 1"/>
          <p:cNvSpPr/>
          <p:nvPr/>
        </p:nvSpPr>
        <p:spPr>
          <a:xfrm>
            <a:off x="6377323" y="2733030"/>
            <a:ext cx="1036318" cy="369332"/>
          </a:xfrm>
          <a:prstGeom prst="rect">
            <a:avLst/>
          </a:prstGeom>
        </p:spPr>
        <p:txBody>
          <a:bodyPr wrap="square">
            <a:spAutoFit/>
          </a:bodyPr>
          <a:lstStyle/>
          <a:p>
            <a:pPr algn="ctr"/>
            <a:r>
              <a:rPr lang="ru-RU" smtClean="0">
                <a:latin typeface="Open Sans" panose="020B0606030504020204" pitchFamily="34" charset="0"/>
                <a:ea typeface="Open Sans" panose="020B0606030504020204" pitchFamily="34" charset="0"/>
                <a:cs typeface="Open Sans" panose="020B0606030504020204" pitchFamily="34" charset="0"/>
              </a:rPr>
              <a:t>101,0 </a:t>
            </a:r>
            <a:r>
              <a:rPr lang="ru-RU" dirty="0" smtClean="0">
                <a:latin typeface="Open Sans" panose="020B0606030504020204" pitchFamily="34" charset="0"/>
                <a:ea typeface="Open Sans" panose="020B0606030504020204" pitchFamily="34" charset="0"/>
                <a:cs typeface="Open Sans" panose="020B0606030504020204" pitchFamily="34" charset="0"/>
              </a:rPr>
              <a:t>%</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55" name="Рисунок 54"/>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rot="5400000">
            <a:off x="5991362" y="2911643"/>
            <a:ext cx="393615" cy="272489"/>
          </a:xfrm>
          <a:prstGeom prst="rect">
            <a:avLst/>
          </a:prstGeom>
        </p:spPr>
      </p:pic>
      <p:sp>
        <p:nvSpPr>
          <p:cNvPr id="57" name="TextBox 56"/>
          <p:cNvSpPr txBox="1"/>
          <p:nvPr/>
        </p:nvSpPr>
        <p:spPr>
          <a:xfrm>
            <a:off x="6377323" y="3077354"/>
            <a:ext cx="880666" cy="415498"/>
          </a:xfrm>
          <a:prstGeom prst="rect">
            <a:avLst/>
          </a:prstGeom>
          <a:noFill/>
        </p:spPr>
        <p:txBody>
          <a:bodyPr wrap="square" rtlCol="0">
            <a:spAutoFit/>
          </a:bodyPr>
          <a:lstStyle/>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2016 года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87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467779" y="1837487"/>
            <a:ext cx="1529059" cy="400110"/>
          </a:xfrm>
          <a:prstGeom prst="rect">
            <a:avLst/>
          </a:prstGeom>
          <a:noFill/>
        </p:spPr>
        <p:txBody>
          <a:bodyPr wrap="square" rtlCol="0">
            <a:spAutoFit/>
          </a:bodyPr>
          <a:lstStyle/>
          <a:p>
            <a:pPr algn="ctr"/>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78,6</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657072" y="2106161"/>
            <a:ext cx="1339766" cy="338554"/>
          </a:xfrm>
          <a:prstGeom prst="rect">
            <a:avLst/>
          </a:prstGeom>
          <a:noFill/>
        </p:spPr>
        <p:txBody>
          <a:bodyPr wrap="square" rtlCol="0">
            <a:spAutoFit/>
          </a:bodyPr>
          <a:lstStyle/>
          <a:p>
            <a:pPr algn="ctr"/>
            <a:r>
              <a:rPr lang="ru-RU" sz="1600" dirty="0"/>
              <a:t>м</a:t>
            </a:r>
            <a:r>
              <a:rPr lang="ru-RU" sz="1600" dirty="0" smtClean="0"/>
              <a:t>лн. руб.</a:t>
            </a:r>
            <a:endParaRPr lang="ru-RU" sz="1600" dirty="0"/>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1027519" y="2974937"/>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Реализующийся инвестиционный проект</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молочной фермы на 640 голов с доильным залом</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450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млн. руб</a:t>
            </a:r>
            <a:r>
              <a:rPr lang="ru-RU" sz="14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ООО «Балтутино»</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177767513"/>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13308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smtClean="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smtClean="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smtClean="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endPar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smtClean="0">
                <a:latin typeface="Open Sans" pitchFamily="34" charset="0"/>
                <a:ea typeface="Open Sans" pitchFamily="34" charset="0"/>
                <a:cs typeface="Open Sans" pitchFamily="34" charset="0"/>
              </a:rPr>
              <a:t>Создание</a:t>
            </a:r>
            <a:r>
              <a:rPr lang="ru-RU" sz="1200" dirty="0">
                <a:latin typeface="Open Sans" pitchFamily="34" charset="0"/>
                <a:ea typeface="Open Sans" pitchFamily="34" charset="0"/>
                <a:cs typeface="Open Sans" pitchFamily="34" charset="0"/>
              </a:rPr>
              <a:t> </a:t>
            </a:r>
            <a:r>
              <a:rPr lang="ru-RU" sz="1200" dirty="0" smtClean="0">
                <a:latin typeface="Open Sans" pitchFamily="34" charset="0"/>
                <a:ea typeface="Open Sans" pitchFamily="34" charset="0"/>
                <a:cs typeface="Open Sans" pitchFamily="34" charset="0"/>
              </a:rPr>
              <a:t>объектов </a:t>
            </a:r>
            <a:r>
              <a:rPr lang="ru-RU" sz="1200" dirty="0" err="1" smtClean="0">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endPar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75" name="Picture 3" descr="C:\Documents and Settings\111\Мои документы\Downloads\туризм.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977255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248371"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graphicFrame>
        <p:nvGraphicFramePr>
          <p:cNvPr id="19" name="Таблица 18"/>
          <p:cNvGraphicFramePr>
            <a:graphicFrameLocks noGrp="1"/>
          </p:cNvGraphicFramePr>
          <p:nvPr>
            <p:extLst>
              <p:ext uri="{D42A27DB-BD31-4B8C-83A1-F6EECF244321}">
                <p14:modId xmlns:p14="http://schemas.microsoft.com/office/powerpoint/2010/main" val="259934841"/>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67-04-04</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район, с. Глинка, ул. </a:t>
                      </a:r>
                      <a:r>
                        <a:rPr lang="ru-RU" sz="11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Льнозаводская</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100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0,1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2852829022"/>
              </p:ext>
            </p:extLst>
          </p:nvPr>
        </p:nvGraphicFramePr>
        <p:xfrm>
          <a:off x="169007" y="5847822"/>
          <a:ext cx="5990632" cy="365760"/>
        </p:xfrm>
        <a:graphic>
          <a:graphicData uri="http://schemas.openxmlformats.org/drawingml/2006/table">
            <a:tbl>
              <a:tblPr>
                <a:tableStyleId>{BDBED569-4797-4DF1-A0F4-6AAB3CD982D8}</a:tableStyleId>
              </a:tblPr>
              <a:tblGrid>
                <a:gridCol w="2672516">
                  <a:extLst>
                    <a:ext uri="{9D8B030D-6E8A-4147-A177-3AD203B41FA5}">
                      <a16:colId xmlns="" xmlns:a16="http://schemas.microsoft.com/office/drawing/2014/main" val="4165441938"/>
                    </a:ext>
                  </a:extLst>
                </a:gridCol>
                <a:gridCol w="3318116">
                  <a:extLst>
                    <a:ext uri="{9D8B030D-6E8A-4147-A177-3AD203B41FA5}">
                      <a16:colId xmlns="" xmlns:a16="http://schemas.microsoft.com/office/drawing/2014/main" val="1772052304"/>
                    </a:ext>
                  </a:extLst>
                </a:gridCol>
              </a:tblGrid>
              <a:tr h="181606">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smtClean="0">
                          <a:solidFill>
                            <a:schemeClr val="tx1"/>
                          </a:solidFill>
                          <a:latin typeface="Open Sans" pitchFamily="34" charset="0"/>
                          <a:ea typeface="Open Sans" pitchFamily="34" charset="0"/>
                          <a:cs typeface="Open Sans" pitchFamily="34" charset="0"/>
                        </a:rPr>
                        <a:t> на расстоянии</a:t>
                      </a:r>
                      <a:r>
                        <a:rPr lang="ru-RU" sz="900" dirty="0" smtClean="0">
                          <a:solidFill>
                            <a:schemeClr val="tx1"/>
                          </a:solidFill>
                          <a:latin typeface="Open Sans" pitchFamily="34" charset="0"/>
                          <a:ea typeface="Open Sans" pitchFamily="34" charset="0"/>
                          <a:cs typeface="Open Sans" pitchFamily="34" charset="0"/>
                        </a:rPr>
                        <a:t> 0,4 км, железная </a:t>
                      </a:r>
                      <a:r>
                        <a:rPr lang="ru-RU" sz="900" baseline="0" dirty="0" smtClean="0">
                          <a:solidFill>
                            <a:schemeClr val="tx1"/>
                          </a:solidFill>
                          <a:latin typeface="Open Sans" pitchFamily="34" charset="0"/>
                          <a:ea typeface="Open Sans" pitchFamily="34" charset="0"/>
                          <a:cs typeface="Open Sans" pitchFamily="34" charset="0"/>
                        </a:rPr>
                        <a:t>на расстоянии</a:t>
                      </a:r>
                      <a:r>
                        <a:rPr lang="ru-RU" sz="900" dirty="0" smtClean="0">
                          <a:solidFill>
                            <a:schemeClr val="tx1"/>
                          </a:solidFill>
                          <a:latin typeface="Open Sans" pitchFamily="34" charset="0"/>
                          <a:ea typeface="Open Sans" pitchFamily="34" charset="0"/>
                          <a:cs typeface="Open Sans" pitchFamily="34" charset="0"/>
                        </a:rPr>
                        <a:t> 250</a:t>
                      </a:r>
                      <a:r>
                        <a:rPr lang="ru-RU" sz="900" baseline="0" dirty="0" smtClean="0">
                          <a:solidFill>
                            <a:schemeClr val="tx1"/>
                          </a:solidFill>
                          <a:latin typeface="Open Sans" pitchFamily="34" charset="0"/>
                          <a:ea typeface="Open Sans" pitchFamily="34" charset="0"/>
                          <a:cs typeface="Open Sans" pitchFamily="34" charset="0"/>
                        </a:rPr>
                        <a:t> м</a:t>
                      </a:r>
                      <a:endParaRPr lang="ru-RU" sz="800" dirty="0" smtClean="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308679331"/>
              </p:ext>
            </p:extLst>
          </p:nvPr>
        </p:nvGraphicFramePr>
        <p:xfrm>
          <a:off x="166764" y="6206010"/>
          <a:ext cx="5992876" cy="365760"/>
        </p:xfrm>
        <a:graphic>
          <a:graphicData uri="http://schemas.openxmlformats.org/drawingml/2006/table">
            <a:tbl>
              <a:tblPr>
                <a:tableStyleId>{BDBED569-4797-4DF1-A0F4-6AAB3CD982D8}</a:tableStyleId>
              </a:tblPr>
              <a:tblGrid>
                <a:gridCol w="2674759">
                  <a:extLst>
                    <a:ext uri="{9D8B030D-6E8A-4147-A177-3AD203B41FA5}">
                      <a16:colId xmlns="" xmlns:a16="http://schemas.microsoft.com/office/drawing/2014/main" val="4165441938"/>
                    </a:ext>
                  </a:extLst>
                </a:gridCol>
                <a:gridCol w="3318117">
                  <a:extLst>
                    <a:ext uri="{9D8B030D-6E8A-4147-A177-3AD203B41FA5}">
                      <a16:colId xmlns="" xmlns:a16="http://schemas.microsoft.com/office/drawing/2014/main" val="1575495227"/>
                    </a:ext>
                  </a:extLst>
                </a:gridCol>
              </a:tblGrid>
              <a:tr h="199927">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rgbClr val="FF0000"/>
                          </a:solidFill>
                          <a:latin typeface="Open Sans" pitchFamily="34" charset="0"/>
                          <a:ea typeface="Open Sans" pitchFamily="34" charset="0"/>
                          <a:cs typeface="Open Sans" pitchFamily="34" charset="0"/>
                        </a:rPr>
                        <a:t> </a:t>
                      </a:r>
                      <a:r>
                        <a:rPr lang="ru-RU" sz="900" dirty="0" smtClean="0">
                          <a:solidFill>
                            <a:schemeClr val="tx1"/>
                          </a:solidFill>
                          <a:latin typeface="Open Sans" pitchFamily="34" charset="0"/>
                          <a:ea typeface="Open Sans" pitchFamily="34" charset="0"/>
                          <a:cs typeface="Open Sans" pitchFamily="34" charset="0"/>
                        </a:rPr>
                        <a:t>выкуп,</a:t>
                      </a:r>
                      <a:r>
                        <a:rPr lang="ru-RU" sz="900" baseline="0" dirty="0" smtClean="0">
                          <a:solidFill>
                            <a:schemeClr val="tx1"/>
                          </a:solidFill>
                          <a:latin typeface="Open Sans" pitchFamily="34" charset="0"/>
                          <a:ea typeface="Open Sans" pitchFamily="34" charset="0"/>
                          <a:cs typeface="Open Sans" pitchFamily="34" charset="0"/>
                        </a:rPr>
                        <a:t>  расчетная стоимость выкупа в пределах 898804 рублей, расчетная стоимость аренды 359521 руб. в год</a:t>
                      </a:r>
                      <a:endParaRPr lang="ru-RU" sz="900" dirty="0" smtClean="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508945870"/>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3,7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населенных пунктов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 целей</a:t>
                      </a:r>
                    </a:p>
                  </a:txBody>
                  <a:tcPr anchor="ctr"/>
                </a:tc>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41748866"/>
              </p:ext>
            </p:extLst>
          </p:nvPr>
        </p:nvGraphicFramePr>
        <p:xfrm>
          <a:off x="166764" y="4108572"/>
          <a:ext cx="6892797" cy="1744980"/>
        </p:xfrm>
        <a:graphic>
          <a:graphicData uri="http://schemas.openxmlformats.org/drawingml/2006/table">
            <a:tbl>
              <a:tblPr>
                <a:tableStyleId>{BDBED569-4797-4DF1-A0F4-6AAB3CD982D8}</a:tableStyleId>
              </a:tblPr>
              <a:tblGrid>
                <a:gridCol w="1306737">
                  <a:extLst>
                    <a:ext uri="{9D8B030D-6E8A-4147-A177-3AD203B41FA5}">
                      <a16:colId xmlns="" xmlns:a16="http://schemas.microsoft.com/office/drawing/2014/main" val="4165441938"/>
                    </a:ext>
                  </a:extLst>
                </a:gridCol>
                <a:gridCol w="1368022">
                  <a:extLst>
                    <a:ext uri="{9D8B030D-6E8A-4147-A177-3AD203B41FA5}">
                      <a16:colId xmlns="" xmlns:a16="http://schemas.microsoft.com/office/drawing/2014/main" val="2407449417"/>
                    </a:ext>
                  </a:extLst>
                </a:gridCol>
                <a:gridCol w="4218038">
                  <a:extLst>
                    <a:ext uri="{9D8B030D-6E8A-4147-A177-3AD203B41FA5}">
                      <a16:colId xmlns="" xmlns:a16="http://schemas.microsoft.com/office/drawing/2014/main" val="2693098453"/>
                    </a:ext>
                  </a:extLst>
                </a:gridCol>
              </a:tblGrid>
              <a:tr h="240160">
                <a:tc rowSpan="4">
                  <a:txBody>
                    <a:bodyPr/>
                    <a:lstStyle/>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 центр питания ПС Глинка 110/35/10 на расстоянии 0,75 км до границы земельного участка по прямой, резерв мощности для технологического присоединения 3,7 МВА</a:t>
                      </a:r>
                    </a:p>
                  </a:txBody>
                  <a:tcPr anchor="ctr"/>
                </a:tc>
                <a:extLst>
                  <a:ext uri="{0D108BD9-81ED-4DB2-BD59-A6C34878D82A}">
                    <a16:rowId xmlns="" xmlns:a16="http://schemas.microsoft.com/office/drawing/2014/main"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500 м от участка (давление 3 кг/кв. см). Возможное потребление 420 куб. м/час. Сроки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тех.присоединения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6 мес. Стоимость тех. присоединения – 3 млн. руб. (за 1 км.)</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700 м от площадки, давление 2 атм., максимальная мощность 20 </a:t>
                      </a:r>
                      <a:r>
                        <a:rPr lang="ru-RU" sz="900" baseline="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4" name="Рисунок 3"/>
          <p:cNvPicPr>
            <a:picLocks noChangeAspect="1"/>
          </p:cNvPicPr>
          <p:nvPr/>
        </p:nvPicPr>
        <p:blipFill>
          <a:blip r:embed="rId4"/>
          <a:stretch>
            <a:fillRect/>
          </a:stretch>
        </p:blipFill>
        <p:spPr>
          <a:xfrm>
            <a:off x="4499595" y="1047288"/>
            <a:ext cx="2847878" cy="1977224"/>
          </a:xfrm>
          <a:prstGeom prst="rect">
            <a:avLst/>
          </a:prstGeom>
        </p:spPr>
      </p:pic>
      <p:sp>
        <p:nvSpPr>
          <p:cNvPr id="24" name="TextBox 23"/>
          <p:cNvSpPr txBox="1"/>
          <p:nvPr/>
        </p:nvSpPr>
        <p:spPr>
          <a:xfrm>
            <a:off x="833915" y="154887"/>
            <a:ext cx="1007007"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715139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6874</TotalTime>
  <Words>2842</Words>
  <Application>Microsoft Office PowerPoint</Application>
  <PresentationFormat>Произвольный</PresentationFormat>
  <Paragraphs>760</Paragraphs>
  <Slides>28</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777</cp:lastModifiedBy>
  <cp:revision>1098</cp:revision>
  <cp:lastPrinted>2019-07-30T07:50:02Z</cp:lastPrinted>
  <dcterms:created xsi:type="dcterms:W3CDTF">2017-05-10T15:02:08Z</dcterms:created>
  <dcterms:modified xsi:type="dcterms:W3CDTF">2019-07-31T10:40:52Z</dcterms:modified>
</cp:coreProperties>
</file>