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0" r:id="rId2"/>
    <p:sldId id="261" r:id="rId3"/>
    <p:sldId id="262" r:id="rId4"/>
    <p:sldId id="263" r:id="rId5"/>
    <p:sldId id="264" r:id="rId6"/>
    <p:sldId id="296" r:id="rId7"/>
    <p:sldId id="266" r:id="rId8"/>
    <p:sldId id="267" r:id="rId9"/>
    <p:sldId id="308" r:id="rId10"/>
    <p:sldId id="303" r:id="rId11"/>
    <p:sldId id="302" r:id="rId12"/>
    <p:sldId id="271" r:id="rId13"/>
    <p:sldId id="304" r:id="rId14"/>
    <p:sldId id="272" r:id="rId15"/>
    <p:sldId id="309" r:id="rId16"/>
    <p:sldId id="274" r:id="rId17"/>
    <p:sldId id="310" r:id="rId18"/>
    <p:sldId id="311" r:id="rId19"/>
    <p:sldId id="276" r:id="rId20"/>
    <p:sldId id="277" r:id="rId21"/>
    <p:sldId id="278" r:id="rId22"/>
    <p:sldId id="297" r:id="rId23"/>
    <p:sldId id="280" r:id="rId24"/>
    <p:sldId id="281" r:id="rId25"/>
    <p:sldId id="282" r:id="rId26"/>
    <p:sldId id="291" r:id="rId27"/>
    <p:sldId id="295" r:id="rId28"/>
    <p:sldId id="285" r:id="rId29"/>
    <p:sldId id="286" r:id="rId30"/>
    <p:sldId id="287" r:id="rId31"/>
  </p:sldIdLst>
  <p:sldSz cx="7559675" cy="7559675"/>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C"/>
    <a:srgbClr val="E8E8A8"/>
    <a:srgbClr val="D2EECC"/>
    <a:srgbClr val="6DC781"/>
    <a:srgbClr val="81D78C"/>
    <a:srgbClr val="73B82A"/>
    <a:srgbClr val="CAD440"/>
    <a:srgbClr val="DEDC49"/>
    <a:srgbClr val="7CD9E0"/>
    <a:srgbClr val="EBEB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autoAdjust="0"/>
    <p:restoredTop sz="93449" autoAdjust="0"/>
  </p:normalViewPr>
  <p:slideViewPr>
    <p:cSldViewPr snapToGrid="0">
      <p:cViewPr varScale="1">
        <p:scale>
          <a:sx n="88" d="100"/>
          <a:sy n="88" d="100"/>
        </p:scale>
        <p:origin x="66" y="300"/>
      </p:cViewPr>
      <p:guideLst>
        <p:guide orient="horz" pos="2381"/>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045648134963707"/>
          <c:y val="8.3922148102004809E-2"/>
          <c:w val="0.54111717153286232"/>
          <c:h val="0.85600705434022628"/>
        </c:manualLayout>
      </c:layout>
      <c:pie3DChart>
        <c:varyColors val="1"/>
        <c:ser>
          <c:idx val="0"/>
          <c:order val="0"/>
          <c:tx>
            <c:strRef>
              <c:f>Лист1!$B$1</c:f>
              <c:strCache>
                <c:ptCount val="1"/>
                <c:pt idx="0">
                  <c:v>Столбец1</c:v>
                </c:pt>
              </c:strCache>
            </c:strRef>
          </c:tx>
          <c:dPt>
            <c:idx val="0"/>
            <c:bubble3D val="0"/>
            <c:spPr>
              <a:solidFill>
                <a:srgbClr val="C0D03C"/>
              </a:solidFill>
              <a:ln w="19050">
                <a:no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1-1959-4126-A4D1-A99845705119}"/>
              </c:ext>
            </c:extLst>
          </c:dPt>
          <c:dPt>
            <c:idx val="1"/>
            <c:bubble3D val="0"/>
            <c:spPr>
              <a:solidFill>
                <a:srgbClr val="6C8EBE"/>
              </a:solidFill>
              <a:ln w="19050">
                <a:no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3-1959-4126-A4D1-A99845705119}"/>
              </c:ext>
            </c:extLst>
          </c:dPt>
          <c:dPt>
            <c:idx val="2"/>
            <c:bubble3D val="0"/>
            <c:spPr>
              <a:solidFill>
                <a:srgbClr val="25B8CA"/>
              </a:solidFill>
              <a:ln w="19050">
                <a:no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5-1959-4126-A4D1-A99845705119}"/>
              </c:ext>
            </c:extLst>
          </c:dPt>
          <c:dPt>
            <c:idx val="3"/>
            <c:bubble3D val="0"/>
            <c:spPr>
              <a:solidFill>
                <a:srgbClr val="EBE352"/>
              </a:solidFill>
              <a:ln w="19050">
                <a:no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07-1959-4126-A4D1-A99845705119}"/>
              </c:ext>
            </c:extLst>
          </c:dPt>
          <c:dPt>
            <c:idx val="4"/>
            <c:bubble3D val="0"/>
            <c:spPr>
              <a:solidFill>
                <a:srgbClr val="77CA82"/>
              </a:solidFill>
              <a:ln w="19050">
                <a:no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09-1959-4126-A4D1-A99845705119}"/>
              </c:ext>
            </c:extLst>
          </c:dPt>
          <c:dPt>
            <c:idx val="5"/>
            <c:bubble3D val="0"/>
            <c:spPr>
              <a:solidFill>
                <a:srgbClr val="8BDCDE"/>
              </a:solidFill>
              <a:ln w="19050">
                <a:no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c:ext xmlns:c16="http://schemas.microsoft.com/office/drawing/2014/chart" uri="{C3380CC4-5D6E-409C-BE32-E72D297353CC}">
                <c16:uniqueId val="{0000000B-1959-4126-A4D1-A99845705119}"/>
              </c:ext>
            </c:extLst>
          </c:dPt>
          <c:dLbls>
            <c:dLbl>
              <c:idx val="1"/>
              <c:layout>
                <c:manualLayout>
                  <c:x val="2.9778678551421783E-2"/>
                  <c:y val="1.936664956200110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59-4126-A4D1-A99845705119}"/>
                </c:ext>
              </c:extLst>
            </c:dLbl>
            <c:dLbl>
              <c:idx val="2"/>
              <c:layout>
                <c:manualLayout>
                  <c:x val="0.1431081863441844"/>
                  <c:y val="3.289255143916826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959-4126-A4D1-A99845705119}"/>
                </c:ext>
              </c:extLst>
            </c:dLbl>
            <c:dLbl>
              <c:idx val="3"/>
              <c:layout>
                <c:manualLayout>
                  <c:x val="-3.2238776827455899E-2"/>
                  <c:y val="-2.118716545193048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59-4126-A4D1-A99845705119}"/>
                </c:ext>
              </c:extLst>
            </c:dLbl>
            <c:dLbl>
              <c:idx val="4"/>
              <c:layout>
                <c:manualLayout>
                  <c:x val="-4.5072385423496723E-2"/>
                  <c:y val="-5.134373286833041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59-4126-A4D1-A99845705119}"/>
                </c:ext>
              </c:extLst>
            </c:dLbl>
            <c:dLbl>
              <c:idx val="5"/>
              <c:layout>
                <c:manualLayout>
                  <c:x val="-9.4549968921036048E-3"/>
                  <c:y val="1.9971539666431063E-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7.0128681407787566E-2"/>
                      <c:h val="2.4619916794570425E-2"/>
                    </c:manualLayout>
                  </c15:layout>
                </c:ext>
                <c:ext xmlns:c16="http://schemas.microsoft.com/office/drawing/2014/chart" uri="{C3380CC4-5D6E-409C-BE32-E72D297353CC}">
                  <c16:uniqueId val="{0000000B-1959-4126-A4D1-A99845705119}"/>
                </c:ext>
              </c:extLst>
            </c:dLbl>
            <c:dLbl>
              <c:idx val="6"/>
              <c:layout>
                <c:manualLayout>
                  <c:x val="0.1055789512277682"/>
                  <c:y val="-5.9175190064824803E-1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9F3-4C72-BEE6-227F16D424A7}"/>
                </c:ext>
              </c:extLst>
            </c:dLbl>
            <c:dLbl>
              <c:idx val="7"/>
              <c:layout>
                <c:manualLayout>
                  <c:x val="7.8507425271930276E-2"/>
                  <c:y val="1.129721224450064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9F3-4C72-BEE6-227F16D424A7}"/>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Лист1!$A$2:$A$8</c:f>
              <c:strCache>
                <c:ptCount val="7"/>
                <c:pt idx="0">
                  <c:v>Сельское хозяйство</c:v>
                </c:pt>
                <c:pt idx="1">
                  <c:v>Обеспечение электрической энергией, газом,паром</c:v>
                </c:pt>
                <c:pt idx="2">
                  <c:v>Водоснабжение; водоотведение, организация сбора и утилизации отходов, деятельность по ликвидации загрязнений</c:v>
                </c:pt>
                <c:pt idx="3">
                  <c:v>Деятельность в области культуры, спорта, организации досуга и развлечений</c:v>
                </c:pt>
                <c:pt idx="4">
                  <c:v>Государственное управление  и обеспечение военной безопасносьти; социальное обеспечение</c:v>
                </c:pt>
                <c:pt idx="5">
                  <c:v>Образование</c:v>
                </c:pt>
                <c:pt idx="6">
                  <c:v>Прочее</c:v>
                </c:pt>
              </c:strCache>
            </c:strRef>
          </c:cat>
          <c:val>
            <c:numRef>
              <c:f>Лист1!$B$2:$B$8</c:f>
              <c:numCache>
                <c:formatCode>0.0%</c:formatCode>
                <c:ptCount val="7"/>
                <c:pt idx="0">
                  <c:v>0.57599999999999996</c:v>
                </c:pt>
                <c:pt idx="1">
                  <c:v>0.02</c:v>
                </c:pt>
                <c:pt idx="2">
                  <c:v>6.0000000000000001E-3</c:v>
                </c:pt>
                <c:pt idx="3">
                  <c:v>2E-3</c:v>
                </c:pt>
                <c:pt idx="4">
                  <c:v>2E-3</c:v>
                </c:pt>
                <c:pt idx="5">
                  <c:v>1E-3</c:v>
                </c:pt>
                <c:pt idx="6">
                  <c:v>0.39200000000000002</c:v>
                </c:pt>
              </c:numCache>
            </c:numRef>
          </c:val>
          <c:extLst>
            <c:ext xmlns:c16="http://schemas.microsoft.com/office/drawing/2014/chart" uri="{C3380CC4-5D6E-409C-BE32-E72D297353CC}">
              <c16:uniqueId val="{00000016-1959-4126-A4D1-A99845705119}"/>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0"/>
          <c:y val="0.67023742444909884"/>
          <c:w val="0.87270350326862034"/>
          <c:h val="0.31990756872555498"/>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0821878228737"/>
          <c:y val="9.3493093729371493E-2"/>
          <c:w val="0.71680042048098314"/>
          <c:h val="0.87224052912874095"/>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bubble3D val="0"/>
            <c:spPr>
              <a:solidFill>
                <a:srgbClr val="0070C0"/>
              </a:solidFill>
              <a:ln w="3175">
                <a:solidFill>
                  <a:srgbClr val="0070C0"/>
                </a:solidFill>
              </a:ln>
              <a:effectLst/>
            </c:spPr>
            <c:extLst>
              <c:ext xmlns:c16="http://schemas.microsoft.com/office/drawing/2014/chart" uri="{C3380CC4-5D6E-409C-BE32-E72D297353CC}">
                <c16:uniqueId val="{00000001-AB19-4056-BA0C-AD5E9B5B2677}"/>
              </c:ext>
            </c:extLst>
          </c:dPt>
          <c:dPt>
            <c:idx val="1"/>
            <c:bubble3D val="0"/>
            <c:spPr>
              <a:solidFill>
                <a:srgbClr val="C0D03C"/>
              </a:solidFill>
              <a:ln w="3175">
                <a:solidFill>
                  <a:srgbClr val="0070C0"/>
                </a:solidFill>
              </a:ln>
              <a:effectLst/>
            </c:spPr>
            <c:extLst>
              <c:ext xmlns:c16="http://schemas.microsoft.com/office/drawing/2014/chart" uri="{C3380CC4-5D6E-409C-BE32-E72D297353CC}">
                <c16:uniqueId val="{00000003-AB19-4056-BA0C-AD5E9B5B2677}"/>
              </c:ext>
            </c:extLst>
          </c:dPt>
          <c:dPt>
            <c:idx val="2"/>
            <c:bubble3D val="0"/>
            <c:spPr>
              <a:solidFill>
                <a:srgbClr val="EBE352"/>
              </a:solidFill>
              <a:ln w="3175">
                <a:solidFill>
                  <a:srgbClr val="0070C0"/>
                </a:solidFill>
              </a:ln>
              <a:effectLst/>
            </c:spPr>
            <c:extLst>
              <c:ext xmlns:c16="http://schemas.microsoft.com/office/drawing/2014/chart" uri="{C3380CC4-5D6E-409C-BE32-E72D297353CC}">
                <c16:uniqueId val="{00000005-AB19-4056-BA0C-AD5E9B5B2677}"/>
              </c:ext>
            </c:extLst>
          </c:dPt>
          <c:dPt>
            <c:idx val="3"/>
            <c:bubble3D val="0"/>
            <c:spPr>
              <a:solidFill>
                <a:srgbClr val="77CA82"/>
              </a:solidFill>
              <a:ln w="3175">
                <a:solidFill>
                  <a:srgbClr val="0070C0"/>
                </a:solidFill>
              </a:ln>
              <a:effectLst/>
            </c:spPr>
            <c:extLst>
              <c:ext xmlns:c16="http://schemas.microsoft.com/office/drawing/2014/chart" uri="{C3380CC4-5D6E-409C-BE32-E72D297353CC}">
                <c16:uniqueId val="{00000007-AB19-4056-BA0C-AD5E9B5B2677}"/>
              </c:ext>
            </c:extLst>
          </c:dPt>
          <c:dPt>
            <c:idx val="4"/>
            <c:bubble3D val="0"/>
            <c:spPr>
              <a:solidFill>
                <a:srgbClr val="00AEFF"/>
              </a:solidFill>
              <a:ln w="3175">
                <a:solidFill>
                  <a:srgbClr val="0070C0"/>
                </a:solidFill>
              </a:ln>
              <a:effectLst/>
            </c:spPr>
            <c:extLst>
              <c:ext xmlns:c16="http://schemas.microsoft.com/office/drawing/2014/chart" uri="{C3380CC4-5D6E-409C-BE32-E72D297353CC}">
                <c16:uniqueId val="{00000009-AB19-4056-BA0C-AD5E9B5B2677}"/>
              </c:ext>
            </c:extLst>
          </c:dPt>
          <c:dPt>
            <c:idx val="5"/>
            <c:bubble3D val="0"/>
            <c:explosion val="6"/>
            <c:spPr>
              <a:solidFill>
                <a:srgbClr val="8BDCDE"/>
              </a:solidFill>
              <a:ln w="3175">
                <a:solidFill>
                  <a:srgbClr val="0070C0"/>
                </a:solidFill>
              </a:ln>
              <a:effectLst/>
            </c:spPr>
            <c:extLst>
              <c:ext xmlns:c16="http://schemas.microsoft.com/office/drawing/2014/chart" uri="{C3380CC4-5D6E-409C-BE32-E72D297353CC}">
                <c16:uniqueId val="{0000000B-DEA9-4078-A26C-BA95FD8E8760}"/>
              </c:ext>
            </c:extLst>
          </c:dPt>
          <c:dLbls>
            <c:dLbl>
              <c:idx val="0"/>
              <c:layout>
                <c:manualLayout>
                  <c:x val="-1.2976296806729327E-2"/>
                  <c:y val="2.177862830152453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19-4056-BA0C-AD5E9B5B2677}"/>
                </c:ext>
              </c:extLst>
            </c:dLbl>
            <c:dLbl>
              <c:idx val="1"/>
              <c:layout>
                <c:manualLayout>
                  <c:x val="-1.316864235185743E-2"/>
                  <c:y val="-0.1647961808819717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19-4056-BA0C-AD5E9B5B2677}"/>
                </c:ext>
              </c:extLst>
            </c:dLbl>
            <c:dLbl>
              <c:idx val="2"/>
              <c:layout>
                <c:manualLayout>
                  <c:x val="-1.5609070015141766E-3"/>
                  <c:y val="-3.402802657154014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B19-4056-BA0C-AD5E9B5B2677}"/>
                </c:ext>
              </c:extLst>
            </c:dLbl>
            <c:dLbl>
              <c:idx val="3"/>
              <c:layout>
                <c:manualLayout>
                  <c:x val="-2.4443524401495633E-2"/>
                  <c:y val="-1.6856311619956935E-3"/>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15:layout>
                    <c:manualLayout>
                      <c:w val="0.10920096670277674"/>
                      <c:h val="8.311443298038472E-2"/>
                    </c:manualLayout>
                  </c15:layout>
                </c:ext>
                <c:ext xmlns:c16="http://schemas.microsoft.com/office/drawing/2014/chart" uri="{C3380CC4-5D6E-409C-BE32-E72D297353CC}">
                  <c16:uniqueId val="{00000007-AB19-4056-BA0C-AD5E9B5B2677}"/>
                </c:ext>
              </c:extLst>
            </c:dLbl>
            <c:dLbl>
              <c:idx val="4"/>
              <c:layout>
                <c:manualLayout>
                  <c:x val="-1.1176496358274156E-2"/>
                  <c:y val="-4.134702056954071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B19-4056-BA0C-AD5E9B5B2677}"/>
                </c:ext>
              </c:extLst>
            </c:dLbl>
            <c:dLbl>
              <c:idx val="5"/>
              <c:layout>
                <c:manualLayout>
                  <c:x val="-3.5376468932244052E-3"/>
                  <c:y val="2.828005575994851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EA9-4078-A26C-BA95FD8E8760}"/>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Лист1!$A$2:$A$7</c:f>
              <c:strCache>
                <c:ptCount val="6"/>
                <c:pt idx="1">
                  <c:v>Транспортировка и хранение</c:v>
                </c:pt>
                <c:pt idx="2">
                  <c:v>Оптовая и розничная торговля</c:v>
                </c:pt>
                <c:pt idx="3">
                  <c:v>Сельское хозяйство</c:v>
                </c:pt>
                <c:pt idx="4">
                  <c:v>Обрабатывающие производства</c:v>
                </c:pt>
                <c:pt idx="5">
                  <c:v>Прочие виды</c:v>
                </c:pt>
              </c:strCache>
            </c:strRef>
          </c:cat>
          <c:val>
            <c:numRef>
              <c:f>Лист1!$B$2:$B$7</c:f>
              <c:numCache>
                <c:formatCode>0.0</c:formatCode>
                <c:ptCount val="6"/>
                <c:pt idx="1">
                  <c:v>21.2</c:v>
                </c:pt>
                <c:pt idx="2">
                  <c:v>29.4</c:v>
                </c:pt>
                <c:pt idx="3">
                  <c:v>10.6</c:v>
                </c:pt>
                <c:pt idx="4">
                  <c:v>24.7</c:v>
                </c:pt>
                <c:pt idx="5">
                  <c:v>14.1</c:v>
                </c:pt>
              </c:numCache>
            </c:numRef>
          </c:val>
          <c:extLst>
            <c:ext xmlns:c16="http://schemas.microsoft.com/office/drawing/2014/chart" uri="{C3380CC4-5D6E-409C-BE32-E72D297353CC}">
              <c16:uniqueId val="{0000000A-AB19-4056-BA0C-AD5E9B5B267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48144955041122"/>
          <c:y val="7.3265387896492007E-2"/>
          <c:w val="0.72451321635511146"/>
          <c:h val="0.73978987757957815"/>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c:ext xmlns:c16="http://schemas.microsoft.com/office/drawing/2014/chart" uri="{C3380CC4-5D6E-409C-BE32-E72D297353CC}">
                <c16:uniqueId val="{00000003-09DD-4903-8301-36BE8AE14F30}"/>
              </c:ext>
            </c:extLst>
          </c:dPt>
          <c:dLbls>
            <c:dLbl>
              <c:idx val="0"/>
              <c:layout>
                <c:manualLayout>
                  <c:x val="-0.14672428093780085"/>
                  <c:y val="0.1218293565648993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DD-4903-8301-36BE8AE14F30}"/>
                </c:ext>
              </c:extLst>
            </c:dLbl>
            <c:dLbl>
              <c:idx val="1"/>
              <c:layout>
                <c:manualLayout>
                  <c:x val="0.1285225228284444"/>
                  <c:y val="-0.21442009409818266"/>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DD-4903-8301-36BE8AE14F30}"/>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0.16800000000000001</c:v>
                </c:pt>
                <c:pt idx="1">
                  <c:v>0.83199999999999996</c:v>
                </c:pt>
              </c:numCache>
            </c:numRef>
          </c:val>
          <c:extLst>
            <c:ext xmlns:c16="http://schemas.microsoft.com/office/drawing/2014/chart" uri="{C3380CC4-5D6E-409C-BE32-E72D297353CC}">
              <c16:uniqueId val="{00000004-09DD-4903-8301-36BE8AE14F30}"/>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600193934088819"/>
          <c:y val="0.84053654059922966"/>
          <c:w val="0.6438471267699043"/>
          <c:h val="0.15047438143093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2301304408926"/>
          <c:y val="0.44112060535397468"/>
          <c:w val="0.29838187426627882"/>
          <c:h val="0.46833118808649404"/>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1-CD74-4828-AC9A-D7FF2275CF7B}"/>
              </c:ext>
            </c:extLst>
          </c:dPt>
          <c:dPt>
            <c:idx val="1"/>
            <c:bubble3D val="0"/>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5-CD74-4828-AC9A-D7FF2275CF7B}"/>
              </c:ext>
            </c:extLst>
          </c:dPt>
          <c:dPt>
            <c:idx val="4"/>
            <c:bubble3D val="0"/>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9-CD74-4828-AC9A-D7FF2275CF7B}"/>
              </c:ext>
            </c:extLst>
          </c:dPt>
          <c:dPt>
            <c:idx val="5"/>
            <c:bubble3D val="0"/>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9-37CF-476D-8077-19663C6114C0}"/>
              </c:ext>
            </c:extLst>
          </c:dPt>
          <c:dLbls>
            <c:dLbl>
              <c:idx val="0"/>
              <c:layout>
                <c:manualLayout>
                  <c:x val="3.605613969340859E-3"/>
                  <c:y val="-1.131852581994141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74-4828-AC9A-D7FF2275CF7B}"/>
                </c:ext>
              </c:extLst>
            </c:dLbl>
            <c:dLbl>
              <c:idx val="1"/>
              <c:layout>
                <c:manualLayout>
                  <c:x val="2.8051392774860635E-3"/>
                  <c:y val="-3.42385406053227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74-4828-AC9A-D7FF2275CF7B}"/>
                </c:ext>
              </c:extLst>
            </c:dLbl>
            <c:dLbl>
              <c:idx val="2"/>
              <c:layout>
                <c:manualLayout>
                  <c:x val="-2.798183565497965E-3"/>
                  <c:y val="-2.32312742454298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74-4828-AC9A-D7FF2275CF7B}"/>
                </c:ext>
              </c:extLst>
            </c:dLbl>
            <c:dLbl>
              <c:idx val="4"/>
              <c:layout>
                <c:manualLayout>
                  <c:x val="-1.1631369977159713E-2"/>
                  <c:y val="-9.3355557451878994E-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74-4828-AC9A-D7FF2275CF7B}"/>
                </c:ext>
              </c:extLst>
            </c:dLbl>
            <c:dLbl>
              <c:idx val="6"/>
              <c:layout>
                <c:manualLayout>
                  <c:x val="9.0140349233523119E-3"/>
                  <c:y val="-8.4891171705824379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B0A-4C4F-8CA1-E239132185CF}"/>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Лист1!$A$2:$A$7</c:f>
              <c:strCache>
                <c:ptCount val="6"/>
                <c:pt idx="0">
                  <c:v>жильщно-коммунальное хозяйство</c:v>
                </c:pt>
                <c:pt idx="1">
                  <c:v>Образование</c:v>
                </c:pt>
                <c:pt idx="2">
                  <c:v>Национальная экономика</c:v>
                </c:pt>
                <c:pt idx="3">
                  <c:v>Общегосударственные вопросы</c:v>
                </c:pt>
                <c:pt idx="4">
                  <c:v>Культура</c:v>
                </c:pt>
                <c:pt idx="5">
                  <c:v>Другое</c:v>
                </c:pt>
              </c:strCache>
            </c:strRef>
          </c:cat>
          <c:val>
            <c:numRef>
              <c:f>Лист1!$B$2:$B$7</c:f>
              <c:numCache>
                <c:formatCode>0.00</c:formatCode>
                <c:ptCount val="6"/>
                <c:pt idx="0">
                  <c:v>7.7</c:v>
                </c:pt>
                <c:pt idx="1">
                  <c:v>24.4</c:v>
                </c:pt>
                <c:pt idx="2">
                  <c:v>45.1</c:v>
                </c:pt>
                <c:pt idx="3">
                  <c:v>11</c:v>
                </c:pt>
                <c:pt idx="4">
                  <c:v>8.1</c:v>
                </c:pt>
                <c:pt idx="5">
                  <c:v>3.7</c:v>
                </c:pt>
              </c:numCache>
            </c:numRef>
          </c:val>
          <c:extLst>
            <c:ext xmlns:c16="http://schemas.microsoft.com/office/drawing/2014/chart" uri="{C3380CC4-5D6E-409C-BE32-E72D297353CC}">
              <c16:uniqueId val="{0000000C-CD74-4828-AC9A-D7FF2275CF7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53563553204808811"/>
          <c:y val="0.57527543788546764"/>
          <c:w val="0.46009522227758404"/>
          <c:h val="0.41340603629459099"/>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79819882677953"/>
          <c:y val="0.10776321577389973"/>
          <c:w val="0.45118517016680837"/>
          <c:h val="0.55379680137647913"/>
        </c:manualLayout>
      </c:layout>
      <c:pieChart>
        <c:varyColors val="1"/>
        <c:ser>
          <c:idx val="0"/>
          <c:order val="0"/>
          <c:tx>
            <c:strRef>
              <c:f>Лист1!$B$1</c:f>
              <c:strCache>
                <c:ptCount val="1"/>
                <c:pt idx="0">
                  <c:v>2017</c:v>
                </c:pt>
              </c:strCache>
            </c:strRef>
          </c:tx>
          <c:spPr>
            <a:solidFill>
              <a:srgbClr val="05BAFF"/>
            </a:solidFill>
            <a:ln>
              <a:solidFill>
                <a:schemeClr val="accent5">
                  <a:lumMod val="50000"/>
                </a:schemeClr>
              </a:solidFill>
            </a:ln>
          </c:spPr>
          <c:dPt>
            <c:idx val="0"/>
            <c:bubble3D val="0"/>
            <c:spPr>
              <a:solidFill>
                <a:srgbClr val="81D78C"/>
              </a:solidFill>
              <a:ln>
                <a:solidFill>
                  <a:schemeClr val="accent5">
                    <a:lumMod val="50000"/>
                  </a:schemeClr>
                </a:solidFill>
              </a:ln>
              <a:effectLst/>
            </c:spPr>
            <c:extLst>
              <c:ext xmlns:c16="http://schemas.microsoft.com/office/drawing/2014/chart" uri="{C3380CC4-5D6E-409C-BE32-E72D297353CC}">
                <c16:uniqueId val="{00000001-838D-481D-951B-5FC4C45A4B8B}"/>
              </c:ext>
            </c:extLst>
          </c:dPt>
          <c:dPt>
            <c:idx val="1"/>
            <c:bubble3D val="0"/>
            <c:spPr>
              <a:solidFill>
                <a:srgbClr val="05BAFF"/>
              </a:solidFill>
              <a:ln>
                <a:solidFill>
                  <a:schemeClr val="accent5">
                    <a:lumMod val="50000"/>
                  </a:schemeClr>
                </a:solidFill>
              </a:ln>
              <a:effectLst/>
            </c:spPr>
            <c:extLst>
              <c:ext xmlns:c16="http://schemas.microsoft.com/office/drawing/2014/chart" uri="{C3380CC4-5D6E-409C-BE32-E72D297353CC}">
                <c16:uniqueId val="{00000003-838D-481D-951B-5FC4C45A4B8B}"/>
              </c:ext>
            </c:extLst>
          </c:dPt>
          <c:dPt>
            <c:idx val="2"/>
            <c:bubble3D val="0"/>
            <c:spPr>
              <a:solidFill>
                <a:srgbClr val="C3D445"/>
              </a:solidFill>
              <a:ln>
                <a:solidFill>
                  <a:schemeClr val="accent5">
                    <a:lumMod val="50000"/>
                  </a:schemeClr>
                </a:solidFill>
              </a:ln>
              <a:effectLst/>
            </c:spPr>
            <c:extLst>
              <c:ext xmlns:c16="http://schemas.microsoft.com/office/drawing/2014/chart" uri="{C3380CC4-5D6E-409C-BE32-E72D297353CC}">
                <c16:uniqueId val="{00000005-838D-481D-951B-5FC4C45A4B8B}"/>
              </c:ext>
            </c:extLst>
          </c:dPt>
          <c:dLbls>
            <c:dLbl>
              <c:idx val="0"/>
              <c:layout>
                <c:manualLayout>
                  <c:x val="9.4940472482327509E-2"/>
                  <c:y val="2.825029988138210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8D-481D-951B-5FC4C45A4B8B}"/>
                </c:ext>
              </c:extLst>
            </c:dLbl>
            <c:dLbl>
              <c:idx val="1"/>
              <c:layout>
                <c:manualLayout>
                  <c:x val="0.16915397414565467"/>
                  <c:y val="-0.2295336865362296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8D-481D-951B-5FC4C45A4B8B}"/>
                </c:ext>
              </c:extLst>
            </c:dLbl>
            <c:dLbl>
              <c:idx val="2"/>
              <c:layout>
                <c:manualLayout>
                  <c:x val="-6.8793445007130166E-2"/>
                  <c:y val="1.2613647675384027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8D-481D-951B-5FC4C45A4B8B}"/>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доходы</c:v>
                </c:pt>
                <c:pt idx="1">
                  <c:v>Безвозмездные поступления</c:v>
                </c:pt>
                <c:pt idx="2">
                  <c:v>Неналоговые доходы</c:v>
                </c:pt>
              </c:strCache>
            </c:strRef>
          </c:cat>
          <c:val>
            <c:numRef>
              <c:f>Лист1!$B$2:$B$4</c:f>
              <c:numCache>
                <c:formatCode>General</c:formatCode>
                <c:ptCount val="3"/>
                <c:pt idx="0">
                  <c:v>35.1</c:v>
                </c:pt>
                <c:pt idx="1">
                  <c:v>464.3</c:v>
                </c:pt>
                <c:pt idx="2">
                  <c:v>2.7</c:v>
                </c:pt>
              </c:numCache>
            </c:numRef>
          </c:val>
          <c:extLst>
            <c:ext xmlns:c16="http://schemas.microsoft.com/office/drawing/2014/chart" uri="{C3380CC4-5D6E-409C-BE32-E72D297353CC}">
              <c16:uniqueId val="{00000006-838D-481D-951B-5FC4C45A4B8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169484940574423"/>
          <c:y val="0.68279556737223834"/>
          <c:w val="0.58452891306046972"/>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351" cy="497759"/>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49728" y="0"/>
            <a:ext cx="2946351" cy="497759"/>
          </a:xfrm>
          <a:prstGeom prst="rect">
            <a:avLst/>
          </a:prstGeom>
        </p:spPr>
        <p:txBody>
          <a:bodyPr vert="horz" lIns="91440" tIns="45720" rIns="91440" bIns="45720" rtlCol="0"/>
          <a:lstStyle>
            <a:lvl1pPr algn="r">
              <a:defRPr sz="1200"/>
            </a:lvl1pPr>
          </a:lstStyle>
          <a:p>
            <a:fld id="{A371B3DC-399D-44FA-8619-304EA245A766}" type="datetimeFigureOut">
              <a:rPr lang="ru-RU" smtClean="0"/>
              <a:t>01.10.2025</a:t>
            </a:fld>
            <a:endParaRPr lang="ru-RU" dirty="0"/>
          </a:p>
        </p:txBody>
      </p:sp>
      <p:sp>
        <p:nvSpPr>
          <p:cNvPr id="4" name="Образ слайда 3"/>
          <p:cNvSpPr>
            <a:spLocks noGrp="1" noRot="1" noChangeAspect="1"/>
          </p:cNvSpPr>
          <p:nvPr>
            <p:ph type="sldImg" idx="2"/>
          </p:nvPr>
        </p:nvSpPr>
        <p:spPr>
          <a:xfrm>
            <a:off x="1722438" y="1241425"/>
            <a:ext cx="3352800" cy="335121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928" y="4777850"/>
            <a:ext cx="5437821" cy="3909149"/>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467"/>
            <a:ext cx="2946351" cy="497759"/>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49728" y="9430467"/>
            <a:ext cx="2946351" cy="497759"/>
          </a:xfrm>
          <a:prstGeom prst="rect">
            <a:avLst/>
          </a:prstGeom>
        </p:spPr>
        <p:txBody>
          <a:bodyPr vert="horz" lIns="91440" tIns="45720" rIns="91440" bIns="45720" rtlCol="0" anchor="b"/>
          <a:lstStyle>
            <a:lvl1pPr algn="r">
              <a:defRPr sz="1200"/>
            </a:lvl1pPr>
          </a:lstStyle>
          <a:p>
            <a:fld id="{2C823618-DF07-46CB-B655-B5123BD5FC91}" type="slidenum">
              <a:rPr lang="ru-RU" smtClean="0"/>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5</a:t>
            </a:fld>
            <a:endParaRPr lang="ru-RU" dirty="0"/>
          </a:p>
        </p:txBody>
      </p:sp>
    </p:spTree>
    <p:extLst>
      <p:ext uri="{BB962C8B-B14F-4D97-AF65-F5344CB8AC3E}">
        <p14:creationId xmlns:p14="http://schemas.microsoft.com/office/powerpoint/2010/main" val="242979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val="278191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val="802070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19</a:t>
            </a:fld>
            <a:endParaRPr lang="ru-RU" dirty="0"/>
          </a:p>
        </p:txBody>
      </p:sp>
    </p:spTree>
    <p:extLst>
      <p:ext uri="{BB962C8B-B14F-4D97-AF65-F5344CB8AC3E}">
        <p14:creationId xmlns:p14="http://schemas.microsoft.com/office/powerpoint/2010/main" val="4094696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23</a:t>
            </a:fld>
            <a:endParaRPr lang="ru-RU" dirty="0"/>
          </a:p>
        </p:txBody>
      </p:sp>
    </p:spTree>
    <p:extLst>
      <p:ext uri="{BB962C8B-B14F-4D97-AF65-F5344CB8AC3E}">
        <p14:creationId xmlns:p14="http://schemas.microsoft.com/office/powerpoint/2010/main" val="395186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24</a:t>
            </a:fld>
            <a:endParaRPr lang="ru-RU" dirty="0"/>
          </a:p>
        </p:txBody>
      </p:sp>
    </p:spTree>
    <p:extLst>
      <p:ext uri="{BB962C8B-B14F-4D97-AF65-F5344CB8AC3E}">
        <p14:creationId xmlns:p14="http://schemas.microsoft.com/office/powerpoint/2010/main" val="3169149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10</a:t>
            </a:r>
          </a:p>
        </p:txBody>
      </p:sp>
      <p:sp>
        <p:nvSpPr>
          <p:cNvPr id="4" name="Номер слайда 3"/>
          <p:cNvSpPr>
            <a:spLocks noGrp="1"/>
          </p:cNvSpPr>
          <p:nvPr>
            <p:ph type="sldNum" sz="quarter" idx="10"/>
          </p:nvPr>
        </p:nvSpPr>
        <p:spPr/>
        <p:txBody>
          <a:bodyPr/>
          <a:lstStyle/>
          <a:p>
            <a:fld id="{2C823618-DF07-46CB-B655-B5123BD5FC91}" type="slidenum">
              <a:rPr lang="ru-RU" smtClean="0"/>
              <a:t>25</a:t>
            </a:fld>
            <a:endParaRPr lang="ru-RU" dirty="0"/>
          </a:p>
        </p:txBody>
      </p:sp>
    </p:spTree>
    <p:extLst>
      <p:ext uri="{BB962C8B-B14F-4D97-AF65-F5344CB8AC3E}">
        <p14:creationId xmlns:p14="http://schemas.microsoft.com/office/powerpoint/2010/main" val="3215374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27</a:t>
            </a:fld>
            <a:endParaRPr lang="ru-RU" dirty="0"/>
          </a:p>
        </p:txBody>
      </p:sp>
    </p:spTree>
    <p:extLst>
      <p:ext uri="{BB962C8B-B14F-4D97-AF65-F5344CB8AC3E}">
        <p14:creationId xmlns:p14="http://schemas.microsoft.com/office/powerpoint/2010/main" val="3112137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28</a:t>
            </a:fld>
            <a:endParaRPr lang="ru-RU" dirty="0"/>
          </a:p>
        </p:txBody>
      </p:sp>
    </p:spTree>
    <p:extLst>
      <p:ext uri="{BB962C8B-B14F-4D97-AF65-F5344CB8AC3E}">
        <p14:creationId xmlns:p14="http://schemas.microsoft.com/office/powerpoint/2010/main" val="2152238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29</a:t>
            </a:fld>
            <a:endParaRPr lang="ru-RU" dirty="0"/>
          </a:p>
        </p:txBody>
      </p:sp>
    </p:spTree>
    <p:extLst>
      <p:ext uri="{BB962C8B-B14F-4D97-AF65-F5344CB8AC3E}">
        <p14:creationId xmlns:p14="http://schemas.microsoft.com/office/powerpoint/2010/main" val="35551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7</a:t>
            </a:fld>
            <a:endParaRPr lang="ru-RU" dirty="0"/>
          </a:p>
        </p:txBody>
      </p:sp>
    </p:spTree>
    <p:extLst>
      <p:ext uri="{BB962C8B-B14F-4D97-AF65-F5344CB8AC3E}">
        <p14:creationId xmlns:p14="http://schemas.microsoft.com/office/powerpoint/2010/main" val="404286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10</a:t>
            </a:fld>
            <a:endParaRPr lang="ru-RU" dirty="0"/>
          </a:p>
        </p:txBody>
      </p:sp>
    </p:spTree>
    <p:extLst>
      <p:ext uri="{BB962C8B-B14F-4D97-AF65-F5344CB8AC3E}">
        <p14:creationId xmlns:p14="http://schemas.microsoft.com/office/powerpoint/2010/main" val="67437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11</a:t>
            </a:fld>
            <a:endParaRPr lang="ru-RU" dirty="0"/>
          </a:p>
        </p:txBody>
      </p:sp>
    </p:spTree>
    <p:extLst>
      <p:ext uri="{BB962C8B-B14F-4D97-AF65-F5344CB8AC3E}">
        <p14:creationId xmlns:p14="http://schemas.microsoft.com/office/powerpoint/2010/main" val="256406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12</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13</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14</a:t>
            </a:fld>
            <a:endParaRPr lang="ru-RU" dirty="0"/>
          </a:p>
        </p:txBody>
      </p:sp>
    </p:spTree>
    <p:extLst>
      <p:ext uri="{BB962C8B-B14F-4D97-AF65-F5344CB8AC3E}">
        <p14:creationId xmlns:p14="http://schemas.microsoft.com/office/powerpoint/2010/main" val="75521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dirty="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7853" indent="-287636">
              <a:defRPr>
                <a:solidFill>
                  <a:schemeClr val="tx1"/>
                </a:solidFill>
                <a:latin typeface="Arial" charset="0"/>
                <a:cs typeface="Arial" charset="0"/>
              </a:defRPr>
            </a:lvl2pPr>
            <a:lvl3pPr marL="1150544" indent="-230109">
              <a:defRPr>
                <a:solidFill>
                  <a:schemeClr val="tx1"/>
                </a:solidFill>
                <a:latin typeface="Arial" charset="0"/>
                <a:cs typeface="Arial" charset="0"/>
              </a:defRPr>
            </a:lvl3pPr>
            <a:lvl4pPr marL="1610761" indent="-230109">
              <a:defRPr>
                <a:solidFill>
                  <a:schemeClr val="tx1"/>
                </a:solidFill>
                <a:latin typeface="Arial" charset="0"/>
                <a:cs typeface="Arial" charset="0"/>
              </a:defRPr>
            </a:lvl4pPr>
            <a:lvl5pPr marL="2070979" indent="-230109">
              <a:defRPr>
                <a:solidFill>
                  <a:schemeClr val="tx1"/>
                </a:solidFill>
                <a:latin typeface="Arial" charset="0"/>
                <a:cs typeface="Arial" charset="0"/>
              </a:defRPr>
            </a:lvl5pPr>
            <a:lvl6pPr marL="2531196" indent="-230109" defTabSz="460218" eaLnBrk="0" fontAlgn="base" hangingPunct="0">
              <a:spcBef>
                <a:spcPct val="0"/>
              </a:spcBef>
              <a:spcAft>
                <a:spcPct val="0"/>
              </a:spcAft>
              <a:defRPr>
                <a:solidFill>
                  <a:schemeClr val="tx1"/>
                </a:solidFill>
                <a:latin typeface="Arial" charset="0"/>
                <a:cs typeface="Arial" charset="0"/>
              </a:defRPr>
            </a:lvl6pPr>
            <a:lvl7pPr marL="2991414" indent="-230109" defTabSz="460218" eaLnBrk="0" fontAlgn="base" hangingPunct="0">
              <a:spcBef>
                <a:spcPct val="0"/>
              </a:spcBef>
              <a:spcAft>
                <a:spcPct val="0"/>
              </a:spcAft>
              <a:defRPr>
                <a:solidFill>
                  <a:schemeClr val="tx1"/>
                </a:solidFill>
                <a:latin typeface="Arial" charset="0"/>
                <a:cs typeface="Arial" charset="0"/>
              </a:defRPr>
            </a:lvl7pPr>
            <a:lvl8pPr marL="3451631" indent="-230109" defTabSz="460218" eaLnBrk="0" fontAlgn="base" hangingPunct="0">
              <a:spcBef>
                <a:spcPct val="0"/>
              </a:spcBef>
              <a:spcAft>
                <a:spcPct val="0"/>
              </a:spcAft>
              <a:defRPr>
                <a:solidFill>
                  <a:schemeClr val="tx1"/>
                </a:solidFill>
                <a:latin typeface="Arial" charset="0"/>
                <a:cs typeface="Arial" charset="0"/>
              </a:defRPr>
            </a:lvl8pPr>
            <a:lvl9pPr marL="3911849" indent="-230109" defTabSz="460218" eaLnBrk="0" fontAlgn="base" hangingPunct="0">
              <a:spcBef>
                <a:spcPct val="0"/>
              </a:spcBef>
              <a:spcAft>
                <a:spcPct val="0"/>
              </a:spcAft>
              <a:defRPr>
                <a:solidFill>
                  <a:schemeClr val="tx1"/>
                </a:solidFill>
                <a:latin typeface="Arial" charset="0"/>
                <a:cs typeface="Arial" charset="0"/>
              </a:defRPr>
            </a:lvl9pPr>
          </a:lstStyle>
          <a:p>
            <a:fld id="{C285753B-7658-481F-A8C7-6CF2C382F5C9}" type="slidenum">
              <a:rPr lang="ru-RU" smtClean="0">
                <a:latin typeface="Calibri" pitchFamily="34" charset="0"/>
              </a:rPr>
              <a:pPr/>
              <a:t>15</a:t>
            </a:fld>
            <a:endParaRPr lang="ru-RU">
              <a:latin typeface="Calibri" pitchFamily="34" charset="0"/>
            </a:endParaRPr>
          </a:p>
        </p:txBody>
      </p:sp>
    </p:spTree>
    <p:extLst>
      <p:ext uri="{BB962C8B-B14F-4D97-AF65-F5344CB8AC3E}">
        <p14:creationId xmlns:p14="http://schemas.microsoft.com/office/powerpoint/2010/main" val="315226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16</a:t>
            </a:fld>
            <a:endParaRPr lang="ru-RU" dirty="0"/>
          </a:p>
        </p:txBody>
      </p:sp>
    </p:spTree>
    <p:extLst>
      <p:ext uri="{BB962C8B-B14F-4D97-AF65-F5344CB8AC3E}">
        <p14:creationId xmlns:p14="http://schemas.microsoft.com/office/powerpoint/2010/main" val="17498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01.10.2025</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t>01.10.2025</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7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6.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 Id="rId9" Type="http://schemas.openxmlformats.org/officeDocument/2006/relationships/image" Target="../media/image73.jpe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50.png"/><Relationship Id="rId3" Type="http://schemas.openxmlformats.org/officeDocument/2006/relationships/image" Target="../media/image14.jpg"/><Relationship Id="rId21" Type="http://schemas.openxmlformats.org/officeDocument/2006/relationships/image" Target="../media/image16.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3.png"/><Relationship Id="rId2" Type="http://schemas.openxmlformats.org/officeDocument/2006/relationships/notesSlide" Target="../notesSlides/notesSlide7.xml"/><Relationship Id="rId16" Type="http://schemas.microsoft.com/office/2007/relationships/hdphoto" Target="../media/hdphoto8.wdp"/><Relationship Id="rId20"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chart" Target="../charts/chart2.xml"/><Relationship Id="rId15" Type="http://schemas.openxmlformats.org/officeDocument/2006/relationships/image" Target="../media/image82.png"/><Relationship Id="rId23" Type="http://schemas.microsoft.com/office/2007/relationships/hdphoto" Target="../media/hdphoto9.wdp"/><Relationship Id="rId10" Type="http://schemas.openxmlformats.org/officeDocument/2006/relationships/image" Target="../media/image78.png"/><Relationship Id="rId19"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77.png"/><Relationship Id="rId14" Type="http://schemas.openxmlformats.org/officeDocument/2006/relationships/image" Target="../media/image40.png"/><Relationship Id="rId22" Type="http://schemas.openxmlformats.org/officeDocument/2006/relationships/image" Target="../media/image85.png"/></Relationships>
</file>

<file path=ppt/slides/_rels/slide15.xml.rels><?xml version="1.0" encoding="UTF-8" standalone="yes"?>
<Relationships xmlns="http://schemas.openxmlformats.org/package/2006/relationships"><Relationship Id="rId8" Type="http://schemas.openxmlformats.org/officeDocument/2006/relationships/hyperlink" Target="mailto:dep@smolinvest.com" TargetMode="External"/><Relationship Id="rId3" Type="http://schemas.openxmlformats.org/officeDocument/2006/relationships/image" Target="../media/image14.jpg"/><Relationship Id="rId7"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image" Target="../media/image60.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13" Type="http://schemas.microsoft.com/office/2007/relationships/hdphoto" Target="../media/hdphoto12.wdp"/><Relationship Id="rId18" Type="http://schemas.openxmlformats.org/officeDocument/2006/relationships/image" Target="../media/image98.png"/><Relationship Id="rId3" Type="http://schemas.openxmlformats.org/officeDocument/2006/relationships/image" Target="../media/image14.jpg"/><Relationship Id="rId21" Type="http://schemas.openxmlformats.org/officeDocument/2006/relationships/image" Target="../media/image101.png"/><Relationship Id="rId7" Type="http://schemas.microsoft.com/office/2007/relationships/hdphoto" Target="../media/hdphoto2.wdp"/><Relationship Id="rId12" Type="http://schemas.openxmlformats.org/officeDocument/2006/relationships/image" Target="../media/image94.png"/><Relationship Id="rId17" Type="http://schemas.openxmlformats.org/officeDocument/2006/relationships/image" Target="../media/image97.png"/><Relationship Id="rId2" Type="http://schemas.openxmlformats.org/officeDocument/2006/relationships/notesSlide" Target="../notesSlides/notesSlide9.xml"/><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3.png"/><Relationship Id="rId24" Type="http://schemas.openxmlformats.org/officeDocument/2006/relationships/image" Target="../media/image103.png"/><Relationship Id="rId5" Type="http://schemas.microsoft.com/office/2007/relationships/hdphoto" Target="../media/hdphoto10.wdp"/><Relationship Id="rId15" Type="http://schemas.openxmlformats.org/officeDocument/2006/relationships/image" Target="../media/image95.png"/><Relationship Id="rId23" Type="http://schemas.openxmlformats.org/officeDocument/2006/relationships/image" Target="../media/image16.png"/><Relationship Id="rId10" Type="http://schemas.openxmlformats.org/officeDocument/2006/relationships/image" Target="../media/image15.png"/><Relationship Id="rId19" Type="http://schemas.openxmlformats.org/officeDocument/2006/relationships/image" Target="../media/image99.png"/><Relationship Id="rId4" Type="http://schemas.openxmlformats.org/officeDocument/2006/relationships/image" Target="../media/image90.png"/><Relationship Id="rId9" Type="http://schemas.microsoft.com/office/2007/relationships/hdphoto" Target="../media/hdphoto11.wdp"/><Relationship Id="rId14" Type="http://schemas.openxmlformats.org/officeDocument/2006/relationships/chart" Target="../charts/chart3.xml"/><Relationship Id="rId22" Type="http://schemas.openxmlformats.org/officeDocument/2006/relationships/image" Target="../media/image102.png"/></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0.png"/><Relationship Id="rId18" Type="http://schemas.openxmlformats.org/officeDocument/2006/relationships/image" Target="../media/image114.jpeg"/><Relationship Id="rId3" Type="http://schemas.openxmlformats.org/officeDocument/2006/relationships/image" Target="../media/image14.jpg"/><Relationship Id="rId7" Type="http://schemas.microsoft.com/office/2007/relationships/hdphoto" Target="../media/hdphoto14.wdp"/><Relationship Id="rId12" Type="http://schemas.openxmlformats.org/officeDocument/2006/relationships/image" Target="../media/image109.png"/><Relationship Id="rId17" Type="http://schemas.openxmlformats.org/officeDocument/2006/relationships/image" Target="../media/image113.png"/><Relationship Id="rId2" Type="http://schemas.openxmlformats.org/officeDocument/2006/relationships/notesSlide" Target="../notesSlides/notesSlide10.xml"/><Relationship Id="rId16"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05.png"/><Relationship Id="rId11" Type="http://schemas.microsoft.com/office/2007/relationships/hdphoto" Target="../media/hdphoto15.wdp"/><Relationship Id="rId5" Type="http://schemas.microsoft.com/office/2007/relationships/hdphoto" Target="../media/hdphoto13.wdp"/><Relationship Id="rId15" Type="http://schemas.openxmlformats.org/officeDocument/2006/relationships/image" Target="../media/image111.png"/><Relationship Id="rId10" Type="http://schemas.openxmlformats.org/officeDocument/2006/relationships/image" Target="../media/image108.png"/><Relationship Id="rId19" Type="http://schemas.openxmlformats.org/officeDocument/2006/relationships/image" Target="../media/image16.png"/><Relationship Id="rId4" Type="http://schemas.openxmlformats.org/officeDocument/2006/relationships/image" Target="../media/image104.png"/><Relationship Id="rId9" Type="http://schemas.openxmlformats.org/officeDocument/2006/relationships/image" Target="../media/image107.png"/><Relationship Id="rId14" Type="http://schemas.microsoft.com/office/2007/relationships/hdphoto" Target="../media/hdphoto16.wdp"/></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114.jpeg"/><Relationship Id="rId3" Type="http://schemas.openxmlformats.org/officeDocument/2006/relationships/image" Target="../media/image14.jpg"/><Relationship Id="rId7" Type="http://schemas.openxmlformats.org/officeDocument/2006/relationships/image" Target="../media/image115.png"/><Relationship Id="rId12"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9.png"/><Relationship Id="rId11" Type="http://schemas.microsoft.com/office/2007/relationships/hdphoto" Target="../media/hdphoto13.wdp"/><Relationship Id="rId5" Type="http://schemas.openxmlformats.org/officeDocument/2006/relationships/image" Target="../media/image107.png"/><Relationship Id="rId10" Type="http://schemas.openxmlformats.org/officeDocument/2006/relationships/image" Target="../media/image104.png"/><Relationship Id="rId4" Type="http://schemas.openxmlformats.org/officeDocument/2006/relationships/image" Target="../media/image112.png"/><Relationship Id="rId9" Type="http://schemas.openxmlformats.org/officeDocument/2006/relationships/image" Target="../media/image111.png"/><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4.jpg"/><Relationship Id="rId7" Type="http://schemas.openxmlformats.org/officeDocument/2006/relationships/image" Target="../media/image118.png"/><Relationship Id="rId12"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7.jpeg"/><Relationship Id="rId11" Type="http://schemas.openxmlformats.org/officeDocument/2006/relationships/image" Target="../media/image121.jpeg"/><Relationship Id="rId5" Type="http://schemas.openxmlformats.org/officeDocument/2006/relationships/image" Target="../media/image15.png"/><Relationship Id="rId10" Type="http://schemas.openxmlformats.org/officeDocument/2006/relationships/image" Target="../media/image120.png"/><Relationship Id="rId4" Type="http://schemas.openxmlformats.org/officeDocument/2006/relationships/image" Target="../media/image116.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3" Type="http://schemas.openxmlformats.org/officeDocument/2006/relationships/image" Target="../media/image15.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5" Type="http://schemas.openxmlformats.org/officeDocument/2006/relationships/image" Target="../media/image16.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s>
</file>

<file path=ppt/slides/_rels/slide2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3.jpeg"/><Relationship Id="rId7" Type="http://schemas.openxmlformats.org/officeDocument/2006/relationships/image" Target="../media/image15.png"/><Relationship Id="rId12"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38.jpeg"/><Relationship Id="rId5" Type="http://schemas.openxmlformats.org/officeDocument/2006/relationships/image" Target="../media/image135.png"/><Relationship Id="rId10" Type="http://schemas.openxmlformats.org/officeDocument/2006/relationships/image" Target="../media/image21.png"/><Relationship Id="rId4" Type="http://schemas.openxmlformats.org/officeDocument/2006/relationships/image" Target="../media/image134.jpeg"/><Relationship Id="rId9" Type="http://schemas.openxmlformats.org/officeDocument/2006/relationships/image" Target="../media/image137.png"/></Relationships>
</file>

<file path=ppt/slides/_rels/slide22.xml.rels><?xml version="1.0" encoding="UTF-8" standalone="yes"?>
<Relationships xmlns="http://schemas.openxmlformats.org/package/2006/relationships"><Relationship Id="rId8" Type="http://schemas.openxmlformats.org/officeDocument/2006/relationships/image" Target="../media/image142.jpeg"/><Relationship Id="rId13"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41.jpeg"/><Relationship Id="rId12" Type="http://schemas.openxmlformats.org/officeDocument/2006/relationships/image" Target="../media/image83.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45.jpeg"/><Relationship Id="rId5" Type="http://schemas.openxmlformats.org/officeDocument/2006/relationships/image" Target="../media/image140.png"/><Relationship Id="rId10" Type="http://schemas.openxmlformats.org/officeDocument/2006/relationships/image" Target="../media/image144.jpeg"/><Relationship Id="rId4" Type="http://schemas.openxmlformats.org/officeDocument/2006/relationships/image" Target="../media/image139.png"/><Relationship Id="rId9" Type="http://schemas.openxmlformats.org/officeDocument/2006/relationships/image" Target="../media/image143.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jpg"/><Relationship Id="rId7" Type="http://schemas.openxmlformats.org/officeDocument/2006/relationships/image" Target="../media/image1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8.wdp"/><Relationship Id="rId10" Type="http://schemas.openxmlformats.org/officeDocument/2006/relationships/image" Target="../media/image16.png"/><Relationship Id="rId4" Type="http://schemas.openxmlformats.org/officeDocument/2006/relationships/image" Target="../media/image146.png"/><Relationship Id="rId9" Type="http://schemas.openxmlformats.org/officeDocument/2006/relationships/image" Target="../media/image149.png"/></Relationships>
</file>

<file path=ppt/slides/_rels/slide2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jpg"/><Relationship Id="rId7" Type="http://schemas.openxmlformats.org/officeDocument/2006/relationships/image" Target="../media/image15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jpeg"/><Relationship Id="rId10"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54.png"/></Relationships>
</file>

<file path=ppt/slides/_rels/slide26.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161.png"/><Relationship Id="rId13" Type="http://schemas.microsoft.com/office/2007/relationships/hdphoto" Target="../media/hdphoto19.wdp"/><Relationship Id="rId3" Type="http://schemas.openxmlformats.org/officeDocument/2006/relationships/image" Target="../media/image14.jpg"/><Relationship Id="rId7" Type="http://schemas.openxmlformats.org/officeDocument/2006/relationships/image" Target="../media/image160.png"/><Relationship Id="rId12" Type="http://schemas.openxmlformats.org/officeDocument/2006/relationships/image" Target="../media/image16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9.png"/><Relationship Id="rId11" Type="http://schemas.openxmlformats.org/officeDocument/2006/relationships/image" Target="../media/image163.jpeg"/><Relationship Id="rId5" Type="http://schemas.openxmlformats.org/officeDocument/2006/relationships/image" Target="../media/image158.jpeg"/><Relationship Id="rId10" Type="http://schemas.openxmlformats.org/officeDocument/2006/relationships/image" Target="../media/image162.jpeg"/><Relationship Id="rId4" Type="http://schemas.openxmlformats.org/officeDocument/2006/relationships/image" Target="../media/image15.png"/><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168.png"/><Relationship Id="rId13" Type="http://schemas.microsoft.com/office/2007/relationships/hdphoto" Target="../media/hdphoto2.wdp"/><Relationship Id="rId18" Type="http://schemas.openxmlformats.org/officeDocument/2006/relationships/image" Target="../media/image174.png"/><Relationship Id="rId3" Type="http://schemas.openxmlformats.org/officeDocument/2006/relationships/image" Target="../media/image14.jpg"/><Relationship Id="rId21" Type="http://schemas.openxmlformats.org/officeDocument/2006/relationships/image" Target="../media/image16.png"/><Relationship Id="rId7" Type="http://schemas.openxmlformats.org/officeDocument/2006/relationships/image" Target="../media/image15.png"/><Relationship Id="rId12" Type="http://schemas.openxmlformats.org/officeDocument/2006/relationships/image" Target="../media/image169.png"/><Relationship Id="rId17" Type="http://schemas.openxmlformats.org/officeDocument/2006/relationships/image" Target="../media/image173.png"/><Relationship Id="rId2" Type="http://schemas.openxmlformats.org/officeDocument/2006/relationships/notesSlide" Target="../notesSlides/notesSlide17.xml"/><Relationship Id="rId16" Type="http://schemas.openxmlformats.org/officeDocument/2006/relationships/image" Target="../media/image172.png"/><Relationship Id="rId20" Type="http://schemas.openxmlformats.org/officeDocument/2006/relationships/image" Target="../media/image176.jpeg"/><Relationship Id="rId1" Type="http://schemas.openxmlformats.org/officeDocument/2006/relationships/slideLayout" Target="../slideLayouts/slideLayout7.xml"/><Relationship Id="rId6" Type="http://schemas.openxmlformats.org/officeDocument/2006/relationships/image" Target="../media/image167.png"/><Relationship Id="rId11" Type="http://schemas.microsoft.com/office/2007/relationships/hdphoto" Target="../media/hdphoto19.wdp"/><Relationship Id="rId5" Type="http://schemas.openxmlformats.org/officeDocument/2006/relationships/image" Target="../media/image166.png"/><Relationship Id="rId15" Type="http://schemas.openxmlformats.org/officeDocument/2006/relationships/image" Target="../media/image171.jpeg"/><Relationship Id="rId10" Type="http://schemas.openxmlformats.org/officeDocument/2006/relationships/image" Target="../media/image164.png"/><Relationship Id="rId19" Type="http://schemas.openxmlformats.org/officeDocument/2006/relationships/image" Target="../media/image175.png"/><Relationship Id="rId4" Type="http://schemas.openxmlformats.org/officeDocument/2006/relationships/image" Target="../media/image165.jpeg"/><Relationship Id="rId9" Type="http://schemas.microsoft.com/office/2007/relationships/hdphoto" Target="../media/hdphoto20.wdp"/><Relationship Id="rId14" Type="http://schemas.openxmlformats.org/officeDocument/2006/relationships/image" Target="../media/image170.png"/><Relationship Id="rId22" Type="http://schemas.openxmlformats.org/officeDocument/2006/relationships/image" Target="../media/image177.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png"/><Relationship Id="rId12" Type="http://schemas.openxmlformats.org/officeDocument/2006/relationships/image" Target="../media/image25.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8.png"/><Relationship Id="rId7" Type="http://schemas.openxmlformats.org/officeDocument/2006/relationships/hyperlink" Target="mailto:smolregion67@yandex.ru" TargetMode="External"/><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hyperlink" Target="mailto:dep@smolinvest.com" TargetMode="External"/><Relationship Id="rId5" Type="http://schemas.openxmlformats.org/officeDocument/2006/relationships/hyperlink" Target="mailto:glinka@admin-smolensk.ru" TargetMode="External"/><Relationship Id="rId4" Type="http://schemas.microsoft.com/office/2007/relationships/hdphoto" Target="../media/hdphoto21.wdp"/><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14.jpg"/><Relationship Id="rId7" Type="http://schemas.openxmlformats.org/officeDocument/2006/relationships/image" Target="../media/image20.png"/><Relationship Id="rId12" Type="http://schemas.openxmlformats.org/officeDocument/2006/relationships/image" Target="../media/image36.png"/><Relationship Id="rId2" Type="http://schemas.openxmlformats.org/officeDocument/2006/relationships/notesSlide" Target="../notesSlides/notesSlide1.xml"/><Relationship Id="rId16"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2.wdp"/><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15.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5.wdp"/><Relationship Id="rId18" Type="http://schemas.openxmlformats.org/officeDocument/2006/relationships/image" Target="../media/image16.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5.png"/><Relationship Id="rId17" Type="http://schemas.openxmlformats.org/officeDocument/2006/relationships/image" Target="../media/image48.png"/><Relationship Id="rId2" Type="http://schemas.openxmlformats.org/officeDocument/2006/relationships/image" Target="../media/image14.jpg"/><Relationship Id="rId16"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1.png"/><Relationship Id="rId15" Type="http://schemas.microsoft.com/office/2007/relationships/hdphoto" Target="../media/hdphoto6.wdp"/><Relationship Id="rId10" Type="http://schemas.openxmlformats.org/officeDocument/2006/relationships/image" Target="../media/image44.png"/><Relationship Id="rId19" Type="http://schemas.openxmlformats.org/officeDocument/2006/relationships/image" Target="../media/image49.png"/><Relationship Id="rId4" Type="http://schemas.openxmlformats.org/officeDocument/2006/relationships/image" Target="../media/image15.png"/><Relationship Id="rId9" Type="http://schemas.microsoft.com/office/2007/relationships/hdphoto" Target="../media/hdphoto3.wdp"/><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4.jpg"/><Relationship Id="rId7" Type="http://schemas.openxmlformats.org/officeDocument/2006/relationships/image" Target="../media/image5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chart" Target="../charts/chart1.xml"/><Relationship Id="rId5" Type="http://schemas.microsoft.com/office/2007/relationships/hdphoto" Target="../media/hdphoto2.wdp"/><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0.png"/><Relationship Id="rId7" Type="http://schemas.openxmlformats.org/officeDocument/2006/relationships/image" Target="../media/image5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59.png"/><Relationship Id="rId4" Type="http://schemas.microsoft.com/office/2007/relationships/hdphoto" Target="../media/hdphoto2.wdp"/><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62.png"/><Relationship Id="rId5" Type="http://schemas.microsoft.com/office/2007/relationships/hdphoto" Target="../media/hdphoto7.wdp"/><Relationship Id="rId4" Type="http://schemas.openxmlformats.org/officeDocument/2006/relationships/image" Target="../media/image61.pn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p>
        </p:txBody>
      </p:sp>
      <p:grpSp>
        <p:nvGrpSpPr>
          <p:cNvPr id="2" name="Группа 1"/>
          <p:cNvGrpSpPr/>
          <p:nvPr/>
        </p:nvGrpSpPr>
        <p:grpSpPr>
          <a:xfrm>
            <a:off x="698130" y="1087242"/>
            <a:ext cx="6055490" cy="5786405"/>
            <a:chOff x="698130" y="1087242"/>
            <a:chExt cx="6055490" cy="5786405"/>
          </a:xfrm>
        </p:grpSpPr>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27" name="TextBox 26"/>
            <p:cNvSpPr txBox="1"/>
            <p:nvPr/>
          </p:nvSpPr>
          <p:spPr>
            <a:xfrm>
              <a:off x="1632173" y="2925457"/>
              <a:ext cx="4090535" cy="1631216"/>
            </a:xfrm>
            <a:prstGeom prst="rect">
              <a:avLst/>
            </a:prstGeom>
            <a:noFill/>
          </p:spPr>
          <p:txBody>
            <a:bodyPr wrap="square" rtlCol="0">
              <a:spAutoFit/>
            </a:bodyPr>
            <a:lstStyle/>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«Глинковский муниципальный округ»</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p>
          </p:txBody>
        </p:sp>
        <p:pic>
          <p:nvPicPr>
            <p:cNvPr id="28" name="Рисунок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319052" y="4843832"/>
            <a:ext cx="1096134" cy="369332"/>
          </a:xfrm>
          <a:prstGeom prst="rect">
            <a:avLst/>
          </a:prstGeom>
        </p:spPr>
        <p:txBody>
          <a:bodyPr wrap="none">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2025год</a:t>
            </a:r>
          </a:p>
        </p:txBody>
      </p:sp>
    </p:spTree>
    <p:extLst>
      <p:ext uri="{BB962C8B-B14F-4D97-AF65-F5344CB8AC3E}">
        <p14:creationId xmlns:p14="http://schemas.microsoft.com/office/powerpoint/2010/main" val="272174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2407919" y="156237"/>
            <a:ext cx="5151756" cy="768091"/>
          </a:xfrm>
          <a:prstGeom prst="rect">
            <a:avLst/>
          </a:prstGeom>
        </p:spPr>
      </p:pic>
      <p:sp>
        <p:nvSpPr>
          <p:cNvPr id="3" name="TextBox 2"/>
          <p:cNvSpPr txBox="1"/>
          <p:nvPr/>
        </p:nvSpPr>
        <p:spPr>
          <a:xfrm>
            <a:off x="2407919" y="317130"/>
            <a:ext cx="515175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03558" y="7190343"/>
            <a:ext cx="456118"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p>
        </p:txBody>
      </p:sp>
      <p:graphicFrame>
        <p:nvGraphicFramePr>
          <p:cNvPr id="19" name="Таблица 18"/>
          <p:cNvGraphicFramePr>
            <a:graphicFrameLocks noGrp="1"/>
          </p:cNvGraphicFramePr>
          <p:nvPr>
            <p:extLst>
              <p:ext uri="{D42A27DB-BD31-4B8C-83A1-F6EECF244321}">
                <p14:modId xmlns:p14="http://schemas.microsoft.com/office/powerpoint/2010/main" val="519051904"/>
              </p:ext>
            </p:extLst>
          </p:nvPr>
        </p:nvGraphicFramePr>
        <p:xfrm>
          <a:off x="168295" y="1027740"/>
          <a:ext cx="5151755" cy="1996440"/>
        </p:xfrm>
        <a:graphic>
          <a:graphicData uri="http://schemas.openxmlformats.org/drawingml/2006/table">
            <a:tbl>
              <a:tblPr>
                <a:tableStyleId>{BDBED569-4797-4DF1-A0F4-6AAB3CD982D8}</a:tableStyleId>
              </a:tblPr>
              <a:tblGrid>
                <a:gridCol w="2964886">
                  <a:extLst>
                    <a:ext uri="{9D8B030D-6E8A-4147-A177-3AD203B41FA5}">
                      <a16:colId xmlns:a16="http://schemas.microsoft.com/office/drawing/2014/main" val="4165441938"/>
                    </a:ext>
                  </a:extLst>
                </a:gridCol>
                <a:gridCol w="2186869">
                  <a:extLst>
                    <a:ext uri="{9D8B030D-6E8A-4147-A177-3AD203B41FA5}">
                      <a16:colId xmlns:a16="http://schemas.microsoft.com/office/drawing/2014/main" val="1779954494"/>
                    </a:ext>
                  </a:extLst>
                </a:gridCol>
              </a:tblGrid>
              <a:tr h="51382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kern="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67-04-003</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458363">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182563" indent="-1588" algn="l"/>
                      <a:r>
                        <a:rPr lang="ru-RU" sz="1100" baseline="0" dirty="0">
                          <a:latin typeface="Open Sans" panose="020B0606030504020204" pitchFamily="34" charset="0"/>
                          <a:ea typeface="Open Sans" panose="020B0606030504020204" pitchFamily="34" charset="0"/>
                          <a:cs typeface="Open Sans" panose="020B0606030504020204" pitchFamily="34" charset="0"/>
                        </a:rPr>
                        <a:t>Глинковский муниципальный округ,  с. Глинка, 700 м на юго-восток от жилого дома №13 по ул. Мира;</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0,5 </a:t>
                      </a:r>
                      <a:r>
                        <a:rPr lang="ru-RU" sz="1100" dirty="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15" y="154887"/>
            <a:ext cx="1505425"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1312700840"/>
              </p:ext>
            </p:extLst>
          </p:nvPr>
        </p:nvGraphicFramePr>
        <p:xfrm>
          <a:off x="169006" y="5960030"/>
          <a:ext cx="5859632" cy="365760"/>
        </p:xfrm>
        <a:graphic>
          <a:graphicData uri="http://schemas.openxmlformats.org/drawingml/2006/table">
            <a:tbl>
              <a:tblPr>
                <a:tableStyleId>{BDBED569-4797-4DF1-A0F4-6AAB3CD982D8}</a:tableStyleId>
              </a:tblPr>
              <a:tblGrid>
                <a:gridCol w="2674759">
                  <a:extLst>
                    <a:ext uri="{9D8B030D-6E8A-4147-A177-3AD203B41FA5}">
                      <a16:colId xmlns:a16="http://schemas.microsoft.com/office/drawing/2014/main" val="4165441938"/>
                    </a:ext>
                  </a:extLst>
                </a:gridCol>
                <a:gridCol w="3184873">
                  <a:extLst>
                    <a:ext uri="{9D8B030D-6E8A-4147-A177-3AD203B41FA5}">
                      <a16:colId xmlns:a16="http://schemas.microsoft.com/office/drawing/2014/main" val="1772052304"/>
                    </a:ext>
                  </a:extLst>
                </a:gridCol>
              </a:tblGrid>
              <a:tr h="337532">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 «Глинка-Бердники»</a:t>
                      </a:r>
                      <a:r>
                        <a:rPr lang="ru-RU" sz="900" baseline="0" dirty="0">
                          <a:solidFill>
                            <a:schemeClr val="tx1"/>
                          </a:solidFill>
                          <a:latin typeface="Open Sans" pitchFamily="34" charset="0"/>
                          <a:ea typeface="Open Sans" pitchFamily="34" charset="0"/>
                          <a:cs typeface="Open Sans" pitchFamily="34" charset="0"/>
                        </a:rPr>
                        <a:t> на расстоянии</a:t>
                      </a:r>
                      <a:r>
                        <a:rPr lang="ru-RU" sz="900" dirty="0">
                          <a:solidFill>
                            <a:schemeClr val="tx1"/>
                          </a:solidFill>
                          <a:latin typeface="Open Sans" pitchFamily="34" charset="0"/>
                          <a:ea typeface="Open Sans" pitchFamily="34" charset="0"/>
                          <a:cs typeface="Open Sans" pitchFamily="34" charset="0"/>
                        </a:rPr>
                        <a:t> 0,4 км, железная </a:t>
                      </a:r>
                      <a:r>
                        <a:rPr lang="ru-RU" sz="900" baseline="0" dirty="0">
                          <a:solidFill>
                            <a:schemeClr val="tx1"/>
                          </a:solidFill>
                          <a:latin typeface="Open Sans" pitchFamily="34" charset="0"/>
                          <a:ea typeface="Open Sans" pitchFamily="34" charset="0"/>
                          <a:cs typeface="Open Sans" pitchFamily="34" charset="0"/>
                        </a:rPr>
                        <a:t>на расстоянии</a:t>
                      </a:r>
                      <a:r>
                        <a:rPr lang="ru-RU" sz="900" dirty="0">
                          <a:solidFill>
                            <a:schemeClr val="tx1"/>
                          </a:solidFill>
                          <a:latin typeface="Open Sans" pitchFamily="34" charset="0"/>
                          <a:ea typeface="Open Sans" pitchFamily="34" charset="0"/>
                          <a:cs typeface="Open Sans" pitchFamily="34" charset="0"/>
                        </a:rPr>
                        <a:t> 1,5</a:t>
                      </a:r>
                      <a:r>
                        <a:rPr lang="ru-RU" sz="900" baseline="0" dirty="0">
                          <a:solidFill>
                            <a:schemeClr val="tx1"/>
                          </a:solidFill>
                          <a:latin typeface="Open Sans" pitchFamily="34" charset="0"/>
                          <a:ea typeface="Open Sans" pitchFamily="34" charset="0"/>
                          <a:cs typeface="Open Sans" pitchFamily="34" charset="0"/>
                        </a:rPr>
                        <a:t> км</a:t>
                      </a:r>
                      <a:endParaRPr lang="ru-RU" sz="800" dirty="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451208975"/>
              </p:ext>
            </p:extLst>
          </p:nvPr>
        </p:nvGraphicFramePr>
        <p:xfrm>
          <a:off x="169006" y="6296565"/>
          <a:ext cx="5855275" cy="285210"/>
        </p:xfrm>
        <a:graphic>
          <a:graphicData uri="http://schemas.openxmlformats.org/drawingml/2006/table">
            <a:tbl>
              <a:tblPr>
                <a:tableStyleId>{BDBED569-4797-4DF1-A0F4-6AAB3CD982D8}</a:tableStyleId>
              </a:tblPr>
              <a:tblGrid>
                <a:gridCol w="2659919">
                  <a:extLst>
                    <a:ext uri="{9D8B030D-6E8A-4147-A177-3AD203B41FA5}">
                      <a16:colId xmlns:a16="http://schemas.microsoft.com/office/drawing/2014/main" val="4165441938"/>
                    </a:ext>
                  </a:extLst>
                </a:gridCol>
                <a:gridCol w="3195356">
                  <a:extLst>
                    <a:ext uri="{9D8B030D-6E8A-4147-A177-3AD203B41FA5}">
                      <a16:colId xmlns:a16="http://schemas.microsoft.com/office/drawing/2014/main" val="1575495227"/>
                    </a:ext>
                  </a:extLst>
                </a:gridCol>
              </a:tblGrid>
              <a:tr h="285210">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долгосрочная аренда или покупка</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422833264"/>
              </p:ext>
            </p:extLst>
          </p:nvPr>
        </p:nvGraphicFramePr>
        <p:xfrm>
          <a:off x="168294" y="3008192"/>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2121275">
                  <a:extLst>
                    <a:ext uri="{9D8B030D-6E8A-4147-A177-3AD203B41FA5}">
                      <a16:colId xmlns:a16="http://schemas.microsoft.com/office/drawing/2014/main" val="3330051727"/>
                    </a:ext>
                  </a:extLst>
                </a:gridCol>
                <a:gridCol w="3297267">
                  <a:extLst>
                    <a:ext uri="{9D8B030D-6E8A-4147-A177-3AD203B41FA5}">
                      <a16:colId xmlns:a16="http://schemas.microsoft.com/office/drawing/2014/main" val="2995895153"/>
                    </a:ext>
                  </a:extLst>
                </a:gridCol>
              </a:tblGrid>
              <a:tr h="0">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16,3 га</a:t>
                      </a:r>
                    </a:p>
                  </a:txBody>
                  <a:tcPr anchor="ctr"/>
                </a:tc>
                <a:extLst>
                  <a:ext uri="{0D108BD9-81ED-4DB2-BD59-A6C34878D82A}">
                    <a16:rowId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 до разграничения</a:t>
                      </a:r>
                    </a:p>
                  </a:txBody>
                  <a:tcPr anchor="ctr"/>
                </a:tc>
                <a:extLst>
                  <a:ext uri="{0D108BD9-81ED-4DB2-BD59-A6C34878D82A}">
                    <a16:rowId xmlns:a16="http://schemas.microsoft.com/office/drawing/2014/main" val="42063930"/>
                  </a:ext>
                </a:extLst>
              </a:tr>
              <a:tr h="12786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производства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4072197667"/>
              </p:ext>
            </p:extLst>
          </p:nvPr>
        </p:nvGraphicFramePr>
        <p:xfrm>
          <a:off x="169006" y="4031672"/>
          <a:ext cx="6831562" cy="1911927"/>
        </p:xfrm>
        <a:graphic>
          <a:graphicData uri="http://schemas.openxmlformats.org/drawingml/2006/table">
            <a:tbl>
              <a:tblPr>
                <a:tableStyleId>{BDBED569-4797-4DF1-A0F4-6AAB3CD982D8}</a:tableStyleId>
              </a:tblPr>
              <a:tblGrid>
                <a:gridCol w="1276886">
                  <a:extLst>
                    <a:ext uri="{9D8B030D-6E8A-4147-A177-3AD203B41FA5}">
                      <a16:colId xmlns:a16="http://schemas.microsoft.com/office/drawing/2014/main" val="4165441938"/>
                    </a:ext>
                  </a:extLst>
                </a:gridCol>
                <a:gridCol w="1398660">
                  <a:extLst>
                    <a:ext uri="{9D8B030D-6E8A-4147-A177-3AD203B41FA5}">
                      <a16:colId xmlns:a16="http://schemas.microsoft.com/office/drawing/2014/main" val="2407449417"/>
                    </a:ext>
                  </a:extLst>
                </a:gridCol>
                <a:gridCol w="4156016">
                  <a:extLst>
                    <a:ext uri="{9D8B030D-6E8A-4147-A177-3AD203B41FA5}">
                      <a16:colId xmlns:a16="http://schemas.microsoft.com/office/drawing/2014/main" val="2693098453"/>
                    </a:ext>
                  </a:extLst>
                </a:gridCol>
              </a:tblGrid>
              <a:tr h="650210">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в 0,9 км до границы земельного участка, резерв мощности для технологического присоединения 4,92 МВА, сроки осуществления тех. присоединения 6 мес., ориентировочная </a:t>
                      </a:r>
                    </a:p>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стоимость 44 тыс. руб.</a:t>
                      </a:r>
                    </a:p>
                  </a:txBody>
                  <a:tcPr anchor="ctr"/>
                </a:tc>
                <a:extLst>
                  <a:ext uri="{0D108BD9-81ED-4DB2-BD59-A6C34878D82A}">
                    <a16:rowId xmlns:a16="http://schemas.microsoft.com/office/drawing/2014/main" val="2951530806"/>
                  </a:ext>
                </a:extLst>
              </a:tr>
              <a:tr h="51087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ГРС на</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500 м от площадки  </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(давление 3 кг/</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кв.см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Возможное потребление 420 куб. м/час. Сроки тех. присоединения-6 мес. Стоимость тех. присоединения - 3 млн. руб. (за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3113957651"/>
                  </a:ext>
                </a:extLst>
              </a:tr>
              <a:tr h="51087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1000</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м от площадки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давление 2 атм., максимальная мощность  20 куб.м/час; сроки тех. Присоединение - 1месяц.,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2063930"/>
                  </a:ext>
                </a:extLst>
              </a:tr>
              <a:tr h="23995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 </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0097" y="1055997"/>
            <a:ext cx="2060497" cy="193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17" name="Прямоугольник 16">
            <a:extLst>
              <a:ext uri="{FF2B5EF4-FFF2-40B4-BE49-F238E27FC236}">
                <a16:creationId xmlns:a16="http://schemas.microsoft.com/office/drawing/2014/main" id="{15ABD20C-77B1-4C32-AAEE-3F75699192C8}"/>
              </a:ext>
            </a:extLst>
          </p:cNvPr>
          <p:cNvSpPr/>
          <p:nvPr/>
        </p:nvSpPr>
        <p:spPr>
          <a:xfrm>
            <a:off x="5320050" y="1021542"/>
            <a:ext cx="2094482" cy="1986650"/>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2" name="Рисунок 21">
            <a:extLst>
              <a:ext uri="{FF2B5EF4-FFF2-40B4-BE49-F238E27FC236}">
                <a16:creationId xmlns:a16="http://schemas.microsoft.com/office/drawing/2014/main" id="{65BF2C0B-612B-4942-BD14-D9FE10858DF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0050" y="1040920"/>
            <a:ext cx="2094482" cy="1965916"/>
          </a:xfrm>
          <a:prstGeom prst="rect">
            <a:avLst/>
          </a:prstGeom>
          <a:noFill/>
          <a:ln>
            <a:noFill/>
          </a:ln>
        </p:spPr>
      </p:pic>
    </p:spTree>
    <p:extLst>
      <p:ext uri="{BB962C8B-B14F-4D97-AF65-F5344CB8AC3E}">
        <p14:creationId xmlns:p14="http://schemas.microsoft.com/office/powerpoint/2010/main" val="3157247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2615381" y="156237"/>
            <a:ext cx="4944294" cy="768091"/>
          </a:xfrm>
          <a:prstGeom prst="rect">
            <a:avLst/>
          </a:prstGeom>
        </p:spPr>
      </p:pic>
      <p:sp>
        <p:nvSpPr>
          <p:cNvPr id="3" name="TextBox 2"/>
          <p:cNvSpPr txBox="1"/>
          <p:nvPr/>
        </p:nvSpPr>
        <p:spPr>
          <a:xfrm>
            <a:off x="2615381" y="317130"/>
            <a:ext cx="494429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10400" y="7190343"/>
            <a:ext cx="549275"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p>
        </p:txBody>
      </p:sp>
      <p:graphicFrame>
        <p:nvGraphicFramePr>
          <p:cNvPr id="19" name="Таблица 18"/>
          <p:cNvGraphicFramePr>
            <a:graphicFrameLocks noGrp="1"/>
          </p:cNvGraphicFramePr>
          <p:nvPr>
            <p:extLst>
              <p:ext uri="{D42A27DB-BD31-4B8C-83A1-F6EECF244321}">
                <p14:modId xmlns:p14="http://schemas.microsoft.com/office/powerpoint/2010/main" val="536955605"/>
              </p:ext>
            </p:extLst>
          </p:nvPr>
        </p:nvGraphicFramePr>
        <p:xfrm>
          <a:off x="168295" y="1008076"/>
          <a:ext cx="4944294" cy="2042623"/>
        </p:xfrm>
        <a:graphic>
          <a:graphicData uri="http://schemas.openxmlformats.org/drawingml/2006/table">
            <a:tbl>
              <a:tblPr>
                <a:tableStyleId>{BDBED569-4797-4DF1-A0F4-6AAB3CD982D8}</a:tableStyleId>
              </a:tblPr>
              <a:tblGrid>
                <a:gridCol w="2929571">
                  <a:extLst>
                    <a:ext uri="{9D8B030D-6E8A-4147-A177-3AD203B41FA5}">
                      <a16:colId xmlns:a16="http://schemas.microsoft.com/office/drawing/2014/main" val="4165441938"/>
                    </a:ext>
                  </a:extLst>
                </a:gridCol>
                <a:gridCol w="2014723">
                  <a:extLst>
                    <a:ext uri="{9D8B030D-6E8A-4147-A177-3AD203B41FA5}">
                      <a16:colId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kern="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67-04-004</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Глинковский муниципальный округ, д. Белый Холм;</a:t>
                      </a:r>
                      <a:endPar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420км;</a:t>
                      </a:r>
                    </a:p>
                    <a:p>
                      <a:pPr marL="0" indent="180975" algn="just"/>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126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центра</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 Глинка</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26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км.</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15" y="154887"/>
            <a:ext cx="1692975"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290993781"/>
              </p:ext>
            </p:extLst>
          </p:nvPr>
        </p:nvGraphicFramePr>
        <p:xfrm>
          <a:off x="169006" y="6000223"/>
          <a:ext cx="6555644" cy="259080"/>
        </p:xfrm>
        <a:graphic>
          <a:graphicData uri="http://schemas.openxmlformats.org/drawingml/2006/table">
            <a:tbl>
              <a:tblPr>
                <a:tableStyleId>{BDBED569-4797-4DF1-A0F4-6AAB3CD982D8}</a:tableStyleId>
              </a:tblPr>
              <a:tblGrid>
                <a:gridCol w="2924577">
                  <a:extLst>
                    <a:ext uri="{9D8B030D-6E8A-4147-A177-3AD203B41FA5}">
                      <a16:colId xmlns:a16="http://schemas.microsoft.com/office/drawing/2014/main" val="4165441938"/>
                    </a:ext>
                  </a:extLst>
                </a:gridCol>
                <a:gridCol w="3631067">
                  <a:extLst>
                    <a:ext uri="{9D8B030D-6E8A-4147-A177-3AD203B41FA5}">
                      <a16:colId xmlns:a16="http://schemas.microsoft.com/office/drawing/2014/main" val="1772052304"/>
                    </a:ext>
                  </a:extLst>
                </a:gridCol>
              </a:tblGrid>
              <a:tr h="181606">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Автодорога «Глинка-</a:t>
                      </a:r>
                      <a:r>
                        <a:rPr lang="ru-RU" sz="900" dirty="0" err="1">
                          <a:solidFill>
                            <a:schemeClr val="tx1"/>
                          </a:solidFill>
                          <a:latin typeface="Open Sans" pitchFamily="34" charset="0"/>
                          <a:ea typeface="Open Sans" pitchFamily="34" charset="0"/>
                          <a:cs typeface="Open Sans" pitchFamily="34" charset="0"/>
                        </a:rPr>
                        <a:t>Немыкари</a:t>
                      </a:r>
                      <a:r>
                        <a:rPr lang="ru-RU" sz="900" dirty="0">
                          <a:solidFill>
                            <a:schemeClr val="tx1"/>
                          </a:solidFill>
                          <a:latin typeface="Open Sans" pitchFamily="34" charset="0"/>
                          <a:ea typeface="Open Sans" pitchFamily="34" charset="0"/>
                          <a:cs typeface="Open Sans" pitchFamily="34" charset="0"/>
                        </a:rPr>
                        <a:t>»</a:t>
                      </a:r>
                      <a:r>
                        <a:rPr lang="ru-RU" sz="900" baseline="0" dirty="0">
                          <a:solidFill>
                            <a:schemeClr val="tx1"/>
                          </a:solidFill>
                          <a:latin typeface="Open Sans" pitchFamily="34" charset="0"/>
                          <a:ea typeface="Open Sans" pitchFamily="34" charset="0"/>
                          <a:cs typeface="Open Sans" pitchFamily="34" charset="0"/>
                        </a:rPr>
                        <a:t> 0,2 км. </a:t>
                      </a:r>
                      <a:endParaRPr lang="ru-RU" sz="800" dirty="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310372753"/>
              </p:ext>
            </p:extLst>
          </p:nvPr>
        </p:nvGraphicFramePr>
        <p:xfrm>
          <a:off x="169006" y="6274362"/>
          <a:ext cx="6555644" cy="295661"/>
        </p:xfrm>
        <a:graphic>
          <a:graphicData uri="http://schemas.openxmlformats.org/drawingml/2006/table">
            <a:tbl>
              <a:tblPr>
                <a:tableStyleId>{BDBED569-4797-4DF1-A0F4-6AAB3CD982D8}</a:tableStyleId>
              </a:tblPr>
              <a:tblGrid>
                <a:gridCol w="2922016">
                  <a:extLst>
                    <a:ext uri="{9D8B030D-6E8A-4147-A177-3AD203B41FA5}">
                      <a16:colId xmlns:a16="http://schemas.microsoft.com/office/drawing/2014/main" val="4165441938"/>
                    </a:ext>
                  </a:extLst>
                </a:gridCol>
                <a:gridCol w="3633628">
                  <a:extLst>
                    <a:ext uri="{9D8B030D-6E8A-4147-A177-3AD203B41FA5}">
                      <a16:colId xmlns:a16="http://schemas.microsoft.com/office/drawing/2014/main" val="1575495227"/>
                    </a:ext>
                  </a:extLst>
                </a:gridCol>
              </a:tblGrid>
              <a:tr h="295661">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долгосрочная аренда или покупка</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264381847"/>
              </p:ext>
            </p:extLst>
          </p:nvPr>
        </p:nvGraphicFramePr>
        <p:xfrm>
          <a:off x="168294" y="3057172"/>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0">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5 га</a:t>
                      </a:r>
                    </a:p>
                  </a:txBody>
                  <a:tcPr anchor="ctr"/>
                </a:tc>
                <a:extLst>
                  <a:ext uri="{0D108BD9-81ED-4DB2-BD59-A6C34878D82A}">
                    <a16:rowId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 до разграничения</a:t>
                      </a:r>
                    </a:p>
                  </a:txBody>
                  <a:tcPr anchor="ctr"/>
                </a:tc>
                <a:extLst>
                  <a:ext uri="{0D108BD9-81ED-4DB2-BD59-A6C34878D82A}">
                    <a16:rowId xmlns:a16="http://schemas.microsoft.com/office/drawing/2014/main" val="42063930"/>
                  </a:ext>
                </a:extLst>
              </a:tr>
              <a:tr h="166904">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использования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3863405915"/>
              </p:ext>
            </p:extLst>
          </p:nvPr>
        </p:nvGraphicFramePr>
        <p:xfrm>
          <a:off x="169006" y="4103024"/>
          <a:ext cx="7222375" cy="1882140"/>
        </p:xfrm>
        <a:graphic>
          <a:graphicData uri="http://schemas.openxmlformats.org/drawingml/2006/table">
            <a:tbl>
              <a:tblPr>
                <a:tableStyleId>{BDBED569-4797-4DF1-A0F4-6AAB3CD982D8}</a:tableStyleId>
              </a:tblPr>
              <a:tblGrid>
                <a:gridCol w="1369218">
                  <a:extLst>
                    <a:ext uri="{9D8B030D-6E8A-4147-A177-3AD203B41FA5}">
                      <a16:colId xmlns:a16="http://schemas.microsoft.com/office/drawing/2014/main" val="4165441938"/>
                    </a:ext>
                  </a:extLst>
                </a:gridCol>
                <a:gridCol w="1444196">
                  <a:extLst>
                    <a:ext uri="{9D8B030D-6E8A-4147-A177-3AD203B41FA5}">
                      <a16:colId xmlns:a16="http://schemas.microsoft.com/office/drawing/2014/main" val="2407449417"/>
                    </a:ext>
                  </a:extLst>
                </a:gridCol>
                <a:gridCol w="4408961">
                  <a:extLst>
                    <a:ext uri="{9D8B030D-6E8A-4147-A177-3AD203B41FA5}">
                      <a16:colId xmlns:a16="http://schemas.microsoft.com/office/drawing/2014/main" val="2693098453"/>
                    </a:ext>
                  </a:extLst>
                </a:gridCol>
              </a:tblGrid>
              <a:tr h="408016">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ПС</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Белый Холм 35/10 расположен</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в 0,9 км до границы земельного участка, резерв мощности 1,56 МВА, сроки осуществления техприсоединения </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6 мес., ориентировочная стоимость - 44 тыс. руб.</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24939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effectLst/>
                          <a:latin typeface="+mn-lt"/>
                          <a:ea typeface="+mn-ea"/>
                          <a:cs typeface="+mn-cs"/>
                        </a:rPr>
                        <a:t>в 500 м находится газовый модуль, среднее давление 3 кг низкое давление </a:t>
                      </a:r>
                    </a:p>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effectLst/>
                          <a:latin typeface="+mn-lt"/>
                          <a:ea typeface="+mn-ea"/>
                          <a:cs typeface="+mn-cs"/>
                        </a:rPr>
                        <a:t>350 мм </a:t>
                      </a:r>
                      <a:r>
                        <a:rPr lang="ru-RU" sz="900" kern="1200" dirty="0" err="1">
                          <a:solidFill>
                            <a:schemeClr val="tx1"/>
                          </a:solidFill>
                          <a:effectLst/>
                          <a:latin typeface="+mn-lt"/>
                          <a:ea typeface="+mn-ea"/>
                          <a:cs typeface="+mn-cs"/>
                        </a:rPr>
                        <a:t>вд</a:t>
                      </a:r>
                      <a:r>
                        <a:rPr lang="ru-RU" sz="900" kern="1200" dirty="0">
                          <a:solidFill>
                            <a:schemeClr val="tx1"/>
                          </a:solidFill>
                          <a:effectLst/>
                          <a:latin typeface="+mn-lt"/>
                          <a:ea typeface="+mn-ea"/>
                          <a:cs typeface="+mn-cs"/>
                        </a:rPr>
                        <a:t>., диаметр трубы вход 250 мм, выход 90 мм. Возможное потребление </a:t>
                      </a:r>
                    </a:p>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effectLst/>
                          <a:latin typeface="+mn-lt"/>
                          <a:ea typeface="+mn-ea"/>
                          <a:cs typeface="+mn-cs"/>
                        </a:rPr>
                        <a:t>420 куб. м/час, ориентировочная стоимость присоединения к газовым сетям </a:t>
                      </a:r>
                    </a:p>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effectLst/>
                          <a:latin typeface="+mn-lt"/>
                          <a:ea typeface="+mn-ea"/>
                          <a:cs typeface="+mn-cs"/>
                        </a:rPr>
                        <a:t>3 млн. руб. (за 1 км) </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3113957651"/>
                  </a:ext>
                </a:extLst>
              </a:tr>
              <a:tr h="2401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350 м от площадки, давление 2 атм., максимальная мощность 20 куб. м/час; сроки тех. Присоединения – 1месяц.,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2063930"/>
                  </a:ext>
                </a:extLst>
              </a:tr>
              <a:tr h="21059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17" name="Рисунок 16" descr="C:\Users\777\Desktop\Инвестиц. площадки от 14.10.2016\ИП №67-04-13\схема площадки №13.jpg"/>
          <p:cNvPicPr/>
          <p:nvPr/>
        </p:nvPicPr>
        <p:blipFill>
          <a:blip r:embed="rId6"/>
          <a:srcRect l="2901" t="26996" r="51064" b="8418"/>
          <a:stretch>
            <a:fillRect/>
          </a:stretch>
        </p:blipFill>
        <p:spPr bwMode="auto">
          <a:xfrm>
            <a:off x="3121569" y="1085221"/>
            <a:ext cx="1965959" cy="1878078"/>
          </a:xfrm>
          <a:prstGeom prst="rect">
            <a:avLst/>
          </a:prstGeom>
          <a:noFill/>
          <a:ln w="9525">
            <a:noFill/>
            <a:miter lim="800000"/>
            <a:headEnd/>
            <a:tailEnd/>
          </a:ln>
        </p:spPr>
      </p:pic>
      <p:sp>
        <p:nvSpPr>
          <p:cNvPr id="23" name="Прямоугольник 22">
            <a:extLst>
              <a:ext uri="{FF2B5EF4-FFF2-40B4-BE49-F238E27FC236}">
                <a16:creationId xmlns:a16="http://schemas.microsoft.com/office/drawing/2014/main" id="{35FCD9AF-9B82-471B-894A-9E3E53EC5524}"/>
              </a:ext>
            </a:extLst>
          </p:cNvPr>
          <p:cNvSpPr/>
          <p:nvPr/>
        </p:nvSpPr>
        <p:spPr>
          <a:xfrm>
            <a:off x="5112589" y="999709"/>
            <a:ext cx="2278791" cy="2049102"/>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2" name="Рисунок 21">
            <a:extLst>
              <a:ext uri="{FF2B5EF4-FFF2-40B4-BE49-F238E27FC236}">
                <a16:creationId xmlns:a16="http://schemas.microsoft.com/office/drawing/2014/main" id="{FBA8625A-84D5-46D2-B774-30A43A30240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2589" y="1008076"/>
            <a:ext cx="2278791" cy="2034037"/>
          </a:xfrm>
          <a:prstGeom prst="rect">
            <a:avLst/>
          </a:prstGeom>
          <a:noFill/>
          <a:ln>
            <a:noFill/>
          </a:ln>
        </p:spPr>
      </p:pic>
    </p:spTree>
    <p:extLst>
      <p:ext uri="{BB962C8B-B14F-4D97-AF65-F5344CB8AC3E}">
        <p14:creationId xmlns:p14="http://schemas.microsoft.com/office/powerpoint/2010/main" val="1266477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2526890" y="156237"/>
            <a:ext cx="5032785" cy="768091"/>
          </a:xfrm>
          <a:prstGeom prst="rect">
            <a:avLst/>
          </a:prstGeom>
        </p:spPr>
      </p:pic>
      <p:sp>
        <p:nvSpPr>
          <p:cNvPr id="3" name="TextBox 2"/>
          <p:cNvSpPr txBox="1"/>
          <p:nvPr/>
        </p:nvSpPr>
        <p:spPr>
          <a:xfrm>
            <a:off x="2526890" y="317130"/>
            <a:ext cx="503278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p>
        </p:txBody>
      </p:sp>
      <p:graphicFrame>
        <p:nvGraphicFramePr>
          <p:cNvPr id="19" name="Таблица 18"/>
          <p:cNvGraphicFramePr>
            <a:graphicFrameLocks noGrp="1"/>
          </p:cNvGraphicFramePr>
          <p:nvPr>
            <p:extLst>
              <p:ext uri="{D42A27DB-BD31-4B8C-83A1-F6EECF244321}">
                <p14:modId xmlns:p14="http://schemas.microsoft.com/office/powerpoint/2010/main" val="3009164498"/>
              </p:ext>
            </p:extLst>
          </p:nvPr>
        </p:nvGraphicFramePr>
        <p:xfrm>
          <a:off x="172848" y="983723"/>
          <a:ext cx="5303720" cy="2042623"/>
        </p:xfrm>
        <a:graphic>
          <a:graphicData uri="http://schemas.openxmlformats.org/drawingml/2006/table">
            <a:tbl>
              <a:tblPr>
                <a:tableStyleId>{BDBED569-4797-4DF1-A0F4-6AAB3CD982D8}</a:tableStyleId>
              </a:tblPr>
              <a:tblGrid>
                <a:gridCol w="3232792">
                  <a:extLst>
                    <a:ext uri="{9D8B030D-6E8A-4147-A177-3AD203B41FA5}">
                      <a16:colId xmlns:a16="http://schemas.microsoft.com/office/drawing/2014/main" val="4165441938"/>
                    </a:ext>
                  </a:extLst>
                </a:gridCol>
                <a:gridCol w="2070928">
                  <a:extLst>
                    <a:ext uri="{9D8B030D-6E8A-4147-A177-3AD203B41FA5}">
                      <a16:colId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kern="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67-04-006</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a:latin typeface="Open Sans" panose="020B0606030504020204" pitchFamily="34" charset="0"/>
                          <a:ea typeface="Open Sans" panose="020B0606030504020204" pitchFamily="34" charset="0"/>
                          <a:cs typeface="Open Sans" panose="020B0606030504020204" pitchFamily="34" charset="0"/>
                        </a:rPr>
                        <a:t>Глинковский муниципальный округ, д. Ново-Яковлевичи;</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6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15" y="154887"/>
            <a:ext cx="1604485"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3635809508"/>
              </p:ext>
            </p:extLst>
          </p:nvPr>
        </p:nvGraphicFramePr>
        <p:xfrm>
          <a:off x="169003" y="5820892"/>
          <a:ext cx="6914713" cy="502920"/>
        </p:xfrm>
        <a:graphic>
          <a:graphicData uri="http://schemas.openxmlformats.org/drawingml/2006/table">
            <a:tbl>
              <a:tblPr>
                <a:tableStyleId>{BDBED569-4797-4DF1-A0F4-6AAB3CD982D8}</a:tableStyleId>
              </a:tblPr>
              <a:tblGrid>
                <a:gridCol w="2239900">
                  <a:extLst>
                    <a:ext uri="{9D8B030D-6E8A-4147-A177-3AD203B41FA5}">
                      <a16:colId xmlns:a16="http://schemas.microsoft.com/office/drawing/2014/main" val="4165441938"/>
                    </a:ext>
                  </a:extLst>
                </a:gridCol>
                <a:gridCol w="4674813">
                  <a:extLst>
                    <a:ext uri="{9D8B030D-6E8A-4147-A177-3AD203B41FA5}">
                      <a16:colId xmlns:a16="http://schemas.microsoft.com/office/drawing/2014/main" val="1772052304"/>
                    </a:ext>
                  </a:extLst>
                </a:gridCol>
              </a:tblGrid>
              <a:tr h="388989">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a:t>
                      </a:r>
                      <a:r>
                        <a:rPr lang="ru-RU" sz="900" baseline="0" dirty="0">
                          <a:solidFill>
                            <a:schemeClr val="tx1"/>
                          </a:solidFill>
                          <a:latin typeface="Open Sans" pitchFamily="34" charset="0"/>
                          <a:ea typeface="Open Sans" pitchFamily="34" charset="0"/>
                          <a:cs typeface="Open Sans" pitchFamily="34" charset="0"/>
                        </a:rPr>
                        <a:t> «Глинка-Ново-Яковлевичи» с асфальтированным покрытием на расстоянии 1,5 к м, железнодорожная станция на расстоянии 7 км</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776948293"/>
              </p:ext>
            </p:extLst>
          </p:nvPr>
        </p:nvGraphicFramePr>
        <p:xfrm>
          <a:off x="169003" y="6323812"/>
          <a:ext cx="6914713" cy="259080"/>
        </p:xfrm>
        <a:graphic>
          <a:graphicData uri="http://schemas.openxmlformats.org/drawingml/2006/table">
            <a:tbl>
              <a:tblPr>
                <a:tableStyleId>{BDBED569-4797-4DF1-A0F4-6AAB3CD982D8}</a:tableStyleId>
              </a:tblPr>
              <a:tblGrid>
                <a:gridCol w="2239900">
                  <a:extLst>
                    <a:ext uri="{9D8B030D-6E8A-4147-A177-3AD203B41FA5}">
                      <a16:colId xmlns:a16="http://schemas.microsoft.com/office/drawing/2014/main" val="4165441938"/>
                    </a:ext>
                  </a:extLst>
                </a:gridCol>
                <a:gridCol w="4674813">
                  <a:extLst>
                    <a:ext uri="{9D8B030D-6E8A-4147-A177-3AD203B41FA5}">
                      <a16:colId xmlns:a16="http://schemas.microsoft.com/office/drawing/2014/main" val="1575495227"/>
                    </a:ext>
                  </a:extLst>
                </a:gridCol>
              </a:tblGrid>
              <a:tr h="251829">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долгосрочная аренда или покупка</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191262522"/>
              </p:ext>
            </p:extLst>
          </p:nvPr>
        </p:nvGraphicFramePr>
        <p:xfrm>
          <a:off x="172847" y="3026346"/>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127755">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3 га</a:t>
                      </a:r>
                    </a:p>
                  </a:txBody>
                  <a:tcPr anchor="ctr"/>
                </a:tc>
                <a:extLst>
                  <a:ext uri="{0D108BD9-81ED-4DB2-BD59-A6C34878D82A}">
                    <a16:rowId xmlns:a16="http://schemas.microsoft.com/office/drawing/2014/main"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 до разграничения</a:t>
                      </a:r>
                    </a:p>
                  </a:txBody>
                  <a:tcPr anchor="ctr"/>
                </a:tc>
                <a:extLst>
                  <a:ext uri="{0D108BD9-81ED-4DB2-BD59-A6C34878D82A}">
                    <a16:rowId xmlns:a16="http://schemas.microsoft.com/office/drawing/2014/main"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производства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548242352"/>
              </p:ext>
            </p:extLst>
          </p:nvPr>
        </p:nvGraphicFramePr>
        <p:xfrm>
          <a:off x="169003" y="4064728"/>
          <a:ext cx="7217823" cy="1744980"/>
        </p:xfrm>
        <a:graphic>
          <a:graphicData uri="http://schemas.openxmlformats.org/drawingml/2006/table">
            <a:tbl>
              <a:tblPr>
                <a:tableStyleId>{BDBED569-4797-4DF1-A0F4-6AAB3CD982D8}</a:tableStyleId>
              </a:tblPr>
              <a:tblGrid>
                <a:gridCol w="1311445">
                  <a:extLst>
                    <a:ext uri="{9D8B030D-6E8A-4147-A177-3AD203B41FA5}">
                      <a16:colId xmlns:a16="http://schemas.microsoft.com/office/drawing/2014/main" val="4165441938"/>
                    </a:ext>
                  </a:extLst>
                </a:gridCol>
                <a:gridCol w="1427592">
                  <a:extLst>
                    <a:ext uri="{9D8B030D-6E8A-4147-A177-3AD203B41FA5}">
                      <a16:colId xmlns:a16="http://schemas.microsoft.com/office/drawing/2014/main" val="2407449417"/>
                    </a:ext>
                  </a:extLst>
                </a:gridCol>
                <a:gridCol w="4478786">
                  <a:extLst>
                    <a:ext uri="{9D8B030D-6E8A-4147-A177-3AD203B41FA5}">
                      <a16:colId xmlns:a16="http://schemas.microsoft.com/office/drawing/2014/main" val="2693098453"/>
                    </a:ext>
                  </a:extLst>
                </a:gridCol>
              </a:tblGrid>
              <a:tr h="403172">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ПС Глинка 110/35/10 на расстоянии 3,2 км до границы земельного участка, резерв мощности для технологического присоединения 3,7 МВА, ориентировочная стоимость 44 тыс. руб.</a:t>
                      </a:r>
                    </a:p>
                  </a:txBody>
                  <a:tcPr anchor="ctr"/>
                </a:tc>
                <a:extLst>
                  <a:ext uri="{0D108BD9-81ED-4DB2-BD59-A6C34878D82A}">
                    <a16:rowId xmlns:a16="http://schemas.microsoft.com/office/drawing/2014/main" val="2951530806"/>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 км от участка (давление 3 кг/кв. см.). Возможное потребление 420 куб. м /час. Сроки тех. Присоединения – 6 мес. стоимость тех. присоединения - 3 млн. руб. (за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3113957651"/>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1000 м от площадки,, максимальная мощность 20 куб.м./час, сроки тех. присоединения - 1 месяц.,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2063930"/>
                  </a:ext>
                </a:extLst>
              </a:tr>
              <a:tr h="18936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pic>
        <p:nvPicPr>
          <p:cNvPr id="2" name="Рисунок 1"/>
          <p:cNvPicPr>
            <a:picLocks noChangeAspect="1"/>
          </p:cNvPicPr>
          <p:nvPr/>
        </p:nvPicPr>
        <p:blipFill rotWithShape="1">
          <a:blip r:embed="rId5"/>
          <a:srcRect r="4183"/>
          <a:stretch/>
        </p:blipFill>
        <p:spPr>
          <a:xfrm>
            <a:off x="3434575" y="1030040"/>
            <a:ext cx="2001663" cy="1949990"/>
          </a:xfrm>
          <a:prstGeom prst="rect">
            <a:avLst/>
          </a:prstGeom>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22" name="Прямоугольник 21">
            <a:extLst>
              <a:ext uri="{FF2B5EF4-FFF2-40B4-BE49-F238E27FC236}">
                <a16:creationId xmlns:a16="http://schemas.microsoft.com/office/drawing/2014/main" id="{190FF7EE-C119-4798-ADFF-BF56A1871F7E}"/>
              </a:ext>
            </a:extLst>
          </p:cNvPr>
          <p:cNvSpPr/>
          <p:nvPr/>
        </p:nvSpPr>
        <p:spPr>
          <a:xfrm>
            <a:off x="5476567" y="983723"/>
            <a:ext cx="1916449" cy="2031439"/>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 name="Рисунок 22">
            <a:extLst>
              <a:ext uri="{FF2B5EF4-FFF2-40B4-BE49-F238E27FC236}">
                <a16:creationId xmlns:a16="http://schemas.microsoft.com/office/drawing/2014/main" id="{9F0B7BAE-3218-452C-B80F-6C6947E89BB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6567" y="983724"/>
            <a:ext cx="1921004" cy="2031438"/>
          </a:xfrm>
          <a:prstGeom prst="rect">
            <a:avLst/>
          </a:prstGeom>
          <a:noFill/>
          <a:ln>
            <a:noFill/>
          </a:ln>
        </p:spPr>
      </p:pic>
    </p:spTree>
    <p:extLst>
      <p:ext uri="{BB962C8B-B14F-4D97-AF65-F5344CB8AC3E}">
        <p14:creationId xmlns:p14="http://schemas.microsoft.com/office/powerpoint/2010/main" val="3720879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5"/>
          <a:stretch>
            <a:fillRect/>
          </a:stretch>
        </p:blipFill>
        <p:spPr>
          <a:xfrm>
            <a:off x="2628899" y="156237"/>
            <a:ext cx="4930776" cy="768091"/>
          </a:xfrm>
          <a:prstGeom prst="rect">
            <a:avLst/>
          </a:prstGeom>
        </p:spPr>
      </p:pic>
      <p:sp>
        <p:nvSpPr>
          <p:cNvPr id="3" name="TextBox 2"/>
          <p:cNvSpPr txBox="1"/>
          <p:nvPr/>
        </p:nvSpPr>
        <p:spPr>
          <a:xfrm>
            <a:off x="2628899" y="317130"/>
            <a:ext cx="493077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p>
        </p:txBody>
      </p:sp>
      <p:graphicFrame>
        <p:nvGraphicFramePr>
          <p:cNvPr id="19" name="Таблица 18"/>
          <p:cNvGraphicFramePr>
            <a:graphicFrameLocks noGrp="1"/>
          </p:cNvGraphicFramePr>
          <p:nvPr>
            <p:extLst>
              <p:ext uri="{D42A27DB-BD31-4B8C-83A1-F6EECF244321}">
                <p14:modId xmlns:p14="http://schemas.microsoft.com/office/powerpoint/2010/main" val="4253163143"/>
              </p:ext>
            </p:extLst>
          </p:nvPr>
        </p:nvGraphicFramePr>
        <p:xfrm>
          <a:off x="168295" y="1047404"/>
          <a:ext cx="5327937" cy="2042623"/>
        </p:xfrm>
        <a:graphic>
          <a:graphicData uri="http://schemas.openxmlformats.org/drawingml/2006/table">
            <a:tbl>
              <a:tblPr>
                <a:tableStyleId>{BDBED569-4797-4DF1-A0F4-6AAB3CD982D8}</a:tableStyleId>
              </a:tblPr>
              <a:tblGrid>
                <a:gridCol w="3177309">
                  <a:extLst>
                    <a:ext uri="{9D8B030D-6E8A-4147-A177-3AD203B41FA5}">
                      <a16:colId xmlns:a16="http://schemas.microsoft.com/office/drawing/2014/main" val="4165441938"/>
                    </a:ext>
                  </a:extLst>
                </a:gridCol>
                <a:gridCol w="2150628">
                  <a:extLst>
                    <a:ext uri="{9D8B030D-6E8A-4147-A177-3AD203B41FA5}">
                      <a16:colId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kern="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67-04-007</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182563" indent="-1588" algn="l"/>
                      <a:endParaRPr lang="ru-RU" sz="1050" baseline="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a:latin typeface="Open Sans" panose="020B0606030504020204" pitchFamily="34" charset="0"/>
                          <a:ea typeface="Open Sans" panose="020B0606030504020204" pitchFamily="34" charset="0"/>
                          <a:cs typeface="Open Sans" panose="020B0606030504020204" pitchFamily="34" charset="0"/>
                        </a:rPr>
                        <a:t>Глинковский муниципальный округ, с. Глинка, ул. Железнодорожная, д.3 А;</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1,0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15" y="154887"/>
            <a:ext cx="1794983"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751722819"/>
              </p:ext>
            </p:extLst>
          </p:nvPr>
        </p:nvGraphicFramePr>
        <p:xfrm>
          <a:off x="169005" y="6014035"/>
          <a:ext cx="7098569" cy="365760"/>
        </p:xfrm>
        <a:graphic>
          <a:graphicData uri="http://schemas.openxmlformats.org/drawingml/2006/table">
            <a:tbl>
              <a:tblPr>
                <a:tableStyleId>{BDBED569-4797-4DF1-A0F4-6AAB3CD982D8}</a:tableStyleId>
              </a:tblPr>
              <a:tblGrid>
                <a:gridCol w="2336070">
                  <a:extLst>
                    <a:ext uri="{9D8B030D-6E8A-4147-A177-3AD203B41FA5}">
                      <a16:colId xmlns:a16="http://schemas.microsoft.com/office/drawing/2014/main" val="4165441938"/>
                    </a:ext>
                  </a:extLst>
                </a:gridCol>
                <a:gridCol w="4762499">
                  <a:extLst>
                    <a:ext uri="{9D8B030D-6E8A-4147-A177-3AD203B41FA5}">
                      <a16:colId xmlns:a16="http://schemas.microsoft.com/office/drawing/2014/main" val="1772052304"/>
                    </a:ext>
                  </a:extLst>
                </a:gridCol>
              </a:tblGrid>
              <a:tr h="325358">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a:t>
                      </a:r>
                      <a:r>
                        <a:rPr lang="ru-RU" sz="900" baseline="0" dirty="0">
                          <a:solidFill>
                            <a:schemeClr val="tx1"/>
                          </a:solidFill>
                          <a:latin typeface="Open Sans" pitchFamily="34" charset="0"/>
                          <a:ea typeface="Open Sans" pitchFamily="34" charset="0"/>
                          <a:cs typeface="Open Sans" pitchFamily="34" charset="0"/>
                        </a:rPr>
                        <a:t> «Глинка-Бердники» с асфальтированным покрытием на расстоянии 0,02 км, железнодорожная станция на расстоянии 1 км.</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548537411"/>
              </p:ext>
            </p:extLst>
          </p:nvPr>
        </p:nvGraphicFramePr>
        <p:xfrm>
          <a:off x="167048" y="6379795"/>
          <a:ext cx="7098569" cy="365759"/>
        </p:xfrm>
        <a:graphic>
          <a:graphicData uri="http://schemas.openxmlformats.org/drawingml/2006/table">
            <a:tbl>
              <a:tblPr>
                <a:tableStyleId>{BDBED569-4797-4DF1-A0F4-6AAB3CD982D8}</a:tableStyleId>
              </a:tblPr>
              <a:tblGrid>
                <a:gridCol w="2481186">
                  <a:extLst>
                    <a:ext uri="{9D8B030D-6E8A-4147-A177-3AD203B41FA5}">
                      <a16:colId xmlns:a16="http://schemas.microsoft.com/office/drawing/2014/main" val="4165441938"/>
                    </a:ext>
                  </a:extLst>
                </a:gridCol>
                <a:gridCol w="4617383">
                  <a:extLst>
                    <a:ext uri="{9D8B030D-6E8A-4147-A177-3AD203B41FA5}">
                      <a16:colId xmlns:a16="http://schemas.microsoft.com/office/drawing/2014/main" val="1575495227"/>
                    </a:ext>
                  </a:extLst>
                </a:gridCol>
              </a:tblGrid>
              <a:tr h="365759">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долгосрочная аренда или покупка</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85161086"/>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127755">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1,5342</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пунктов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 до разграничения</a:t>
                      </a:r>
                    </a:p>
                  </a:txBody>
                  <a:tcPr anchor="ctr"/>
                </a:tc>
                <a:extLst>
                  <a:ext uri="{0D108BD9-81ED-4DB2-BD59-A6C34878D82A}">
                    <a16:rowId xmlns:a16="http://schemas.microsoft.com/office/drawing/2014/main"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производственных</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целей</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1912119871"/>
              </p:ext>
            </p:extLst>
          </p:nvPr>
        </p:nvGraphicFramePr>
        <p:xfrm>
          <a:off x="167049" y="4115861"/>
          <a:ext cx="7224332" cy="1882140"/>
        </p:xfrm>
        <a:graphic>
          <a:graphicData uri="http://schemas.openxmlformats.org/drawingml/2006/table">
            <a:tbl>
              <a:tblPr>
                <a:tableStyleId>{BDBED569-4797-4DF1-A0F4-6AAB3CD982D8}</a:tableStyleId>
              </a:tblPr>
              <a:tblGrid>
                <a:gridCol w="1342070">
                  <a:extLst>
                    <a:ext uri="{9D8B030D-6E8A-4147-A177-3AD203B41FA5}">
                      <a16:colId xmlns:a16="http://schemas.microsoft.com/office/drawing/2014/main" val="4165441938"/>
                    </a:ext>
                  </a:extLst>
                </a:gridCol>
                <a:gridCol w="1334201">
                  <a:extLst>
                    <a:ext uri="{9D8B030D-6E8A-4147-A177-3AD203B41FA5}">
                      <a16:colId xmlns:a16="http://schemas.microsoft.com/office/drawing/2014/main" val="2407449417"/>
                    </a:ext>
                  </a:extLst>
                </a:gridCol>
                <a:gridCol w="4548061">
                  <a:extLst>
                    <a:ext uri="{9D8B030D-6E8A-4147-A177-3AD203B41FA5}">
                      <a16:colId xmlns:a16="http://schemas.microsoft.com/office/drawing/2014/main" val="2693098453"/>
                    </a:ext>
                  </a:extLst>
                </a:gridCol>
              </a:tblGrid>
              <a:tr h="501699">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В</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1 км расположен</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резерв мощности для технологического присоединения 3,7 МВА, сроки осуществления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тех. присоединения 6 мес., ориентировочная стоимость 44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тыс.руб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63852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В 200 м находится газораспределительный пункт, среднее давление 3 кг низкое давление 350 мм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вд</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диаметр трубы вход 250 мм, выход 90 мм, ориентировочная стоимость присоединения к газовым сетям 3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млн.руб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3113957651"/>
                  </a:ext>
                </a:extLst>
              </a:tr>
              <a:tr h="50169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200 м от площадки,, максимальная мощность 20 куб.м./час, сроки тех. присоединения - 1 месяц.,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42063930"/>
                  </a:ext>
                </a:extLst>
              </a:tr>
              <a:tr h="227424">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graphicFrame>
        <p:nvGraphicFramePr>
          <p:cNvPr id="5" name="Объект 4"/>
          <p:cNvGraphicFramePr>
            <a:graphicFrameLocks noChangeAspect="1"/>
          </p:cNvGraphicFramePr>
          <p:nvPr>
            <p:extLst>
              <p:ext uri="{D42A27DB-BD31-4B8C-83A1-F6EECF244321}">
                <p14:modId xmlns:p14="http://schemas.microsoft.com/office/powerpoint/2010/main" val="2757588494"/>
              </p:ext>
            </p:extLst>
          </p:nvPr>
        </p:nvGraphicFramePr>
        <p:xfrm>
          <a:off x="3378973" y="1076393"/>
          <a:ext cx="2043768" cy="1993315"/>
        </p:xfrm>
        <a:graphic>
          <a:graphicData uri="http://schemas.openxmlformats.org/presentationml/2006/ole">
            <mc:AlternateContent xmlns:mc="http://schemas.openxmlformats.org/markup-compatibility/2006">
              <mc:Choice xmlns:v="urn:schemas-microsoft-com:vml" Requires="v">
                <p:oleObj spid="_x0000_s1176" name="Точечный рисунок" r:id="rId7" imgW="7973538" imgH="6163535" progId="Paint.Picture">
                  <p:embed/>
                </p:oleObj>
              </mc:Choice>
              <mc:Fallback>
                <p:oleObj name="Точечный рисунок" r:id="rId7" imgW="7973538" imgH="6163535"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8973" y="1076393"/>
                        <a:ext cx="2043768" cy="1993315"/>
                      </a:xfrm>
                      <a:prstGeom prst="rect">
                        <a:avLst/>
                      </a:prstGeom>
                      <a:noFill/>
                    </p:spPr>
                  </p:pic>
                </p:oleObj>
              </mc:Fallback>
            </mc:AlternateContent>
          </a:graphicData>
        </a:graphic>
      </p:graphicFrame>
      <p:sp>
        <p:nvSpPr>
          <p:cNvPr id="22" name="Прямоугольник 21">
            <a:extLst>
              <a:ext uri="{FF2B5EF4-FFF2-40B4-BE49-F238E27FC236}">
                <a16:creationId xmlns:a16="http://schemas.microsoft.com/office/drawing/2014/main" id="{D4640066-6B16-4B5A-A2E6-8628AF38862D}"/>
              </a:ext>
            </a:extLst>
          </p:cNvPr>
          <p:cNvSpPr/>
          <p:nvPr/>
        </p:nvSpPr>
        <p:spPr>
          <a:xfrm>
            <a:off x="5494595" y="1039387"/>
            <a:ext cx="1896785" cy="2038338"/>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 name="Рисунок 22">
            <a:extLst>
              <a:ext uri="{FF2B5EF4-FFF2-40B4-BE49-F238E27FC236}">
                <a16:creationId xmlns:a16="http://schemas.microsoft.com/office/drawing/2014/main" id="{546C3A3F-EBD0-4BFB-9115-5566ABFB5C65}"/>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4595" y="1054259"/>
            <a:ext cx="1896785" cy="2023466"/>
          </a:xfrm>
          <a:prstGeom prst="rect">
            <a:avLst/>
          </a:prstGeom>
          <a:noFill/>
          <a:ln>
            <a:noFill/>
          </a:ln>
        </p:spPr>
      </p:pic>
    </p:spTree>
    <p:extLst>
      <p:ext uri="{BB962C8B-B14F-4D97-AF65-F5344CB8AC3E}">
        <p14:creationId xmlns:p14="http://schemas.microsoft.com/office/powerpoint/2010/main" val="2601133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4"/>
          <a:stretch>
            <a:fillRect/>
          </a:stretch>
        </p:blipFill>
        <p:spPr>
          <a:xfrm>
            <a:off x="2702371" y="156237"/>
            <a:ext cx="4857303" cy="768091"/>
          </a:xfrm>
          <a:prstGeom prst="rect">
            <a:avLst/>
          </a:prstGeom>
        </p:spPr>
      </p:pic>
      <p:sp>
        <p:nvSpPr>
          <p:cNvPr id="3" name="TextBox 2"/>
          <p:cNvSpPr txBox="1"/>
          <p:nvPr/>
        </p:nvSpPr>
        <p:spPr>
          <a:xfrm>
            <a:off x="2702373" y="318012"/>
            <a:ext cx="4857302"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14</a:t>
            </a:r>
          </a:p>
        </p:txBody>
      </p:sp>
      <p:graphicFrame>
        <p:nvGraphicFramePr>
          <p:cNvPr id="55" name="Диаграмма 54"/>
          <p:cNvGraphicFramePr/>
          <p:nvPr>
            <p:extLst>
              <p:ext uri="{D42A27DB-BD31-4B8C-83A1-F6EECF244321}">
                <p14:modId xmlns:p14="http://schemas.microsoft.com/office/powerpoint/2010/main" val="2191881840"/>
              </p:ext>
            </p:extLst>
          </p:nvPr>
        </p:nvGraphicFramePr>
        <p:xfrm>
          <a:off x="3610595" y="2328584"/>
          <a:ext cx="3509498" cy="2729838"/>
        </p:xfrm>
        <a:graphic>
          <a:graphicData uri="http://schemas.openxmlformats.org/drawingml/2006/chart">
            <c:chart xmlns:c="http://schemas.openxmlformats.org/drawingml/2006/chart" xmlns:r="http://schemas.openxmlformats.org/officeDocument/2006/relationships" r:id="rId5"/>
          </a:graphicData>
        </a:graphic>
      </p:graphicFrame>
      <p:sp>
        <p:nvSpPr>
          <p:cNvPr id="61" name="TextBox 60"/>
          <p:cNvSpPr txBox="1"/>
          <p:nvPr/>
        </p:nvSpPr>
        <p:spPr>
          <a:xfrm>
            <a:off x="833914" y="154887"/>
            <a:ext cx="1775935"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2" name="TextBox 61"/>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3" name="Рисунок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6235" y="5269591"/>
            <a:ext cx="1018111" cy="1018111"/>
          </a:xfrm>
          <a:prstGeom prst="rect">
            <a:avLst/>
          </a:prstGeom>
        </p:spPr>
      </p:pic>
      <p:sp>
        <p:nvSpPr>
          <p:cNvPr id="66" name="TextBox 65"/>
          <p:cNvSpPr txBox="1"/>
          <p:nvPr/>
        </p:nvSpPr>
        <p:spPr>
          <a:xfrm>
            <a:off x="1753525" y="4764009"/>
            <a:ext cx="227884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Транспортировка и хранение</a:t>
            </a:r>
          </a:p>
        </p:txBody>
      </p:sp>
      <p:sp>
        <p:nvSpPr>
          <p:cNvPr id="67" name="TextBox 66"/>
          <p:cNvSpPr txBox="1"/>
          <p:nvPr/>
        </p:nvSpPr>
        <p:spPr>
          <a:xfrm>
            <a:off x="548028" y="4735257"/>
            <a:ext cx="1102383" cy="64633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 торговля</a:t>
            </a:r>
          </a:p>
        </p:txBody>
      </p:sp>
      <p:sp>
        <p:nvSpPr>
          <p:cNvPr id="68" name="TextBox 67"/>
          <p:cNvSpPr txBox="1"/>
          <p:nvPr/>
        </p:nvSpPr>
        <p:spPr>
          <a:xfrm>
            <a:off x="1457392" y="6337910"/>
            <a:ext cx="1224771"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sp>
        <p:nvSpPr>
          <p:cNvPr id="69" name="TextBox 68"/>
          <p:cNvSpPr txBox="1"/>
          <p:nvPr/>
        </p:nvSpPr>
        <p:spPr>
          <a:xfrm>
            <a:off x="2999847" y="6330467"/>
            <a:ext cx="1488869" cy="461665"/>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Обрабатывающие</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производства</a:t>
            </a:r>
          </a:p>
        </p:txBody>
      </p:sp>
      <p:pic>
        <p:nvPicPr>
          <p:cNvPr id="70" name="Рисунок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9664" y="3669492"/>
            <a:ext cx="992023" cy="992023"/>
          </a:xfrm>
          <a:prstGeom prst="rect">
            <a:avLst/>
          </a:prstGeom>
        </p:spPr>
      </p:pic>
      <p:pic>
        <p:nvPicPr>
          <p:cNvPr id="71" name="Рисунок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470" y="3715281"/>
            <a:ext cx="976936" cy="976936"/>
          </a:xfrm>
          <a:prstGeom prst="rect">
            <a:avLst/>
          </a:prstGeom>
        </p:spPr>
      </p:pic>
      <p:pic>
        <p:nvPicPr>
          <p:cNvPr id="73" name="Рисунок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2867" y="5245540"/>
            <a:ext cx="991395" cy="991395"/>
          </a:xfrm>
          <a:prstGeom prst="rect">
            <a:avLst/>
          </a:prstGeom>
        </p:spPr>
      </p:pic>
      <p:pic>
        <p:nvPicPr>
          <p:cNvPr id="74" name="Рисунок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5424" y="3666041"/>
            <a:ext cx="1058566" cy="1058566"/>
          </a:xfrm>
          <a:prstGeom prst="rect">
            <a:avLst/>
          </a:prstGeom>
        </p:spPr>
      </p:pic>
      <p:pic>
        <p:nvPicPr>
          <p:cNvPr id="75" name="Рисунок 74"/>
          <p:cNvPicPr>
            <a:picLocks noChangeAspect="1"/>
          </p:cNvPicPr>
          <p:nvPr/>
        </p:nvPicPr>
        <p:blipFill>
          <a:blip r:embed="rId11"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213838" y="5245540"/>
            <a:ext cx="1060876" cy="1060876"/>
          </a:xfrm>
          <a:prstGeom prst="rect">
            <a:avLst/>
          </a:prstGeom>
        </p:spPr>
      </p:pic>
      <p:pic>
        <p:nvPicPr>
          <p:cNvPr id="77" name="Рисунок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47000" y="3622226"/>
            <a:ext cx="1042917" cy="1060196"/>
          </a:xfrm>
          <a:prstGeom prst="rect">
            <a:avLst/>
          </a:prstGeom>
        </p:spPr>
      </p:pic>
      <p:pic>
        <p:nvPicPr>
          <p:cNvPr id="78" name="Рисунок 7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6276" y="5228625"/>
            <a:ext cx="1070126" cy="1070126"/>
          </a:xfrm>
          <a:prstGeom prst="rect">
            <a:avLst/>
          </a:prstGeom>
        </p:spPr>
      </p:pic>
      <p:pic>
        <p:nvPicPr>
          <p:cNvPr id="79" name="Рисунок 7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00298" y="2221544"/>
            <a:ext cx="841325" cy="853538"/>
          </a:xfrm>
          <a:prstGeom prst="rect">
            <a:avLst/>
          </a:prstGeom>
        </p:spPr>
      </p:pic>
      <p:pic>
        <p:nvPicPr>
          <p:cNvPr id="80" name="Рисунок 79"/>
          <p:cNvPicPr>
            <a:picLocks noChangeAspect="1"/>
          </p:cNvPicPr>
          <p:nvPr/>
        </p:nvPicPr>
        <p:blipFill>
          <a:blip r:embed="rId15" cstate="print">
            <a:lum bright="70000" contrast="-70000"/>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221765"/>
            <a:ext cx="2858359" cy="901249"/>
          </a:xfrm>
          <a:prstGeom prst="rect">
            <a:avLst/>
          </a:prstGeom>
        </p:spPr>
      </p:pic>
      <p:sp>
        <p:nvSpPr>
          <p:cNvPr id="81" name="TextBox 80"/>
          <p:cNvSpPr txBox="1"/>
          <p:nvPr/>
        </p:nvSpPr>
        <p:spPr>
          <a:xfrm>
            <a:off x="-149420" y="1258809"/>
            <a:ext cx="3157529"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p>
        </p:txBody>
      </p:sp>
      <p:sp>
        <p:nvSpPr>
          <p:cNvPr id="83" name="TextBox 82"/>
          <p:cNvSpPr txBox="1"/>
          <p:nvPr/>
        </p:nvSpPr>
        <p:spPr>
          <a:xfrm>
            <a:off x="1204779" y="2413912"/>
            <a:ext cx="893786" cy="461665"/>
          </a:xfrm>
          <a:prstGeom prst="rect">
            <a:avLst/>
          </a:prstGeom>
          <a:noFill/>
        </p:spPr>
        <p:txBody>
          <a:bodyPr wrap="square" rtlCol="0">
            <a:spAutoFit/>
          </a:bodyPr>
          <a:lstStyle/>
          <a:p>
            <a:pPr algn="ctr"/>
            <a:r>
              <a:rPr lang="ru-RU"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85</a:t>
            </a:r>
          </a:p>
        </p:txBody>
      </p:sp>
      <p:pic>
        <p:nvPicPr>
          <p:cNvPr id="84" name="Рисунок 8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2028" y="2338311"/>
            <a:ext cx="651064" cy="622400"/>
          </a:xfrm>
          <a:prstGeom prst="rect">
            <a:avLst/>
          </a:prstGeom>
        </p:spPr>
      </p:pic>
      <p:pic>
        <p:nvPicPr>
          <p:cNvPr id="85" name="Рисунок 84"/>
          <p:cNvPicPr>
            <a:picLocks noChangeAspect="1"/>
          </p:cNvPicPr>
          <p:nvPr/>
        </p:nvPicPr>
        <p:blipFill>
          <a:blip r:embed="rId18" cstate="print">
            <a:lum bright="70000" contrast="-70000"/>
            <a:extLst>
              <a:ext uri="{BEBA8EAE-BF5A-486C-A8C5-ECC9F3942E4B}">
                <a14:imgProps xmlns:a14="http://schemas.microsoft.com/office/drawing/2010/main">
                  <a14:imgLayer r:embed="rId19">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15401" y="1153677"/>
            <a:ext cx="4444274" cy="1064917"/>
          </a:xfrm>
          <a:prstGeom prst="rect">
            <a:avLst/>
          </a:prstGeom>
        </p:spPr>
      </p:pic>
      <p:sp>
        <p:nvSpPr>
          <p:cNvPr id="86" name="TextBox 85"/>
          <p:cNvSpPr txBox="1"/>
          <p:nvPr/>
        </p:nvSpPr>
        <p:spPr>
          <a:xfrm>
            <a:off x="3007623" y="1258809"/>
            <a:ext cx="4552052" cy="830997"/>
          </a:xfrm>
          <a:prstGeom prst="rect">
            <a:avLst/>
          </a:prstGeom>
          <a:noFill/>
        </p:spPr>
        <p:txBody>
          <a:bodyPr wrap="square" rtlCol="0">
            <a:spAutoFit/>
          </a:bodyPr>
          <a:lstStyle/>
          <a:p>
            <a:pPr algn="ctr"/>
            <a:r>
              <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 %</a:t>
            </a:r>
          </a:p>
        </p:txBody>
      </p:sp>
      <p:sp>
        <p:nvSpPr>
          <p:cNvPr id="87" name="TextBox 86"/>
          <p:cNvSpPr txBox="1"/>
          <p:nvPr/>
        </p:nvSpPr>
        <p:spPr>
          <a:xfrm>
            <a:off x="4976392" y="6317186"/>
            <a:ext cx="777905" cy="461665"/>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88" name="Рисунок 8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97985" y="5251232"/>
            <a:ext cx="991395" cy="991395"/>
          </a:xfrm>
          <a:prstGeom prst="rect">
            <a:avLst/>
          </a:prstGeom>
        </p:spPr>
      </p:pic>
      <p:pic>
        <p:nvPicPr>
          <p:cNvPr id="89" name="Рисунок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4907" y="5228625"/>
            <a:ext cx="1060876" cy="1060876"/>
          </a:xfrm>
          <a:prstGeom prst="rect">
            <a:avLst/>
          </a:prstGeom>
        </p:spPr>
      </p:pic>
      <p:sp>
        <p:nvSpPr>
          <p:cNvPr id="91" name="TextBox 90"/>
          <p:cNvSpPr txBox="1"/>
          <p:nvPr/>
        </p:nvSpPr>
        <p:spPr>
          <a:xfrm>
            <a:off x="2311912" y="3634909"/>
            <a:ext cx="992023" cy="646331"/>
          </a:xfrm>
          <a:prstGeom prst="rect">
            <a:avLst/>
          </a:prstGeom>
          <a:noFill/>
        </p:spPr>
        <p:txBody>
          <a:bodyPr wrap="square" rtlCol="0">
            <a:spAutoFit/>
          </a:bodyPr>
          <a:lstStyle/>
          <a:p>
            <a:pPr algn="ctr"/>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18</a:t>
            </a:r>
          </a:p>
        </p:txBody>
      </p:sp>
      <p:sp>
        <p:nvSpPr>
          <p:cNvPr id="92" name="TextBox 91"/>
          <p:cNvSpPr txBox="1"/>
          <p:nvPr/>
        </p:nvSpPr>
        <p:spPr>
          <a:xfrm>
            <a:off x="718728" y="3682392"/>
            <a:ext cx="710451" cy="646331"/>
          </a:xfrm>
          <a:prstGeom prst="rect">
            <a:avLst/>
          </a:prstGeom>
          <a:noFill/>
        </p:spPr>
        <p:txBody>
          <a:bodyPr wrap="non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25</a:t>
            </a:r>
          </a:p>
        </p:txBody>
      </p:sp>
      <p:sp>
        <p:nvSpPr>
          <p:cNvPr id="93" name="TextBox 92"/>
          <p:cNvSpPr txBox="1"/>
          <p:nvPr/>
        </p:nvSpPr>
        <p:spPr>
          <a:xfrm>
            <a:off x="1870766" y="5250504"/>
            <a:ext cx="441146" cy="646331"/>
          </a:xfrm>
          <a:prstGeom prst="rect">
            <a:avLst/>
          </a:prstGeom>
          <a:noFill/>
        </p:spPr>
        <p:txBody>
          <a:bodyPr wrap="non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94" name="TextBox 93"/>
          <p:cNvSpPr txBox="1"/>
          <p:nvPr/>
        </p:nvSpPr>
        <p:spPr>
          <a:xfrm>
            <a:off x="3391378" y="5250504"/>
            <a:ext cx="697627" cy="646331"/>
          </a:xfrm>
          <a:prstGeom prst="rect">
            <a:avLst/>
          </a:prstGeom>
          <a:noFill/>
        </p:spPr>
        <p:txBody>
          <a:bodyPr wrap="non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21</a:t>
            </a:r>
          </a:p>
        </p:txBody>
      </p:sp>
      <p:sp>
        <p:nvSpPr>
          <p:cNvPr id="95" name="TextBox 94"/>
          <p:cNvSpPr txBox="1"/>
          <p:nvPr/>
        </p:nvSpPr>
        <p:spPr>
          <a:xfrm>
            <a:off x="4997295" y="5221929"/>
            <a:ext cx="710451" cy="646331"/>
          </a:xfrm>
          <a:prstGeom prst="rect">
            <a:avLst/>
          </a:prstGeom>
          <a:noFill/>
        </p:spPr>
        <p:txBody>
          <a:bodyPr wrap="non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12</a:t>
            </a:r>
          </a:p>
        </p:txBody>
      </p:sp>
      <p:pic>
        <p:nvPicPr>
          <p:cNvPr id="36" name="Рисунок 3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37" name="Рисунок 36"/>
          <p:cNvPicPr>
            <a:picLocks noChangeAspect="1"/>
          </p:cNvPicPr>
          <p:nvPr/>
        </p:nvPicPr>
        <p:blipFill>
          <a:blip r:embed="rId22" cstate="print">
            <a:lum bright="70000" contrast="-70000"/>
            <a:extLst>
              <a:ext uri="{BEBA8EAE-BF5A-486C-A8C5-ECC9F3942E4B}">
                <a14:imgProps xmlns:a14="http://schemas.microsoft.com/office/drawing/2010/main">
                  <a14:imgLayer r:embed="rId2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237211"/>
            <a:ext cx="3140564" cy="290110"/>
          </a:xfrm>
          <a:prstGeom prst="rect">
            <a:avLst/>
          </a:prstGeom>
        </p:spPr>
      </p:pic>
      <p:sp>
        <p:nvSpPr>
          <p:cNvPr id="38" name="TextBox 41"/>
          <p:cNvSpPr txBox="1"/>
          <p:nvPr/>
        </p:nvSpPr>
        <p:spPr>
          <a:xfrm>
            <a:off x="35201" y="3214768"/>
            <a:ext cx="310536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a:t>
            </a:r>
            <a:r>
              <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деятельности:</a:t>
            </a:r>
          </a:p>
        </p:txBody>
      </p:sp>
    </p:spTree>
    <p:extLst>
      <p:ext uri="{BB962C8B-B14F-4D97-AF65-F5344CB8AC3E}">
        <p14:creationId xmlns:p14="http://schemas.microsoft.com/office/powerpoint/2010/main" val="363505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485" name="TextBox 2"/>
          <p:cNvSpPr txBox="1">
            <a:spLocks noChangeArrowheads="1"/>
          </p:cNvSpPr>
          <p:nvPr/>
        </p:nvSpPr>
        <p:spPr bwMode="auto">
          <a:xfrm>
            <a:off x="1752600" y="230188"/>
            <a:ext cx="61166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1700">
                <a:solidFill>
                  <a:schemeClr val="bg1"/>
                </a:solidFill>
                <a:latin typeface="Open Sans Semibold" pitchFamily="34" charset="0"/>
                <a:cs typeface="Open Sans Semibold" pitchFamily="34" charset="0"/>
              </a:rPr>
              <a:t>Государственная поддержка субъектов малого и </a:t>
            </a:r>
          </a:p>
          <a:p>
            <a:pPr algn="ctr" eaLnBrk="1" hangingPunct="1"/>
            <a:r>
              <a:rPr lang="ru-RU" sz="1700">
                <a:solidFill>
                  <a:schemeClr val="bg1"/>
                </a:solidFill>
                <a:latin typeface="Open Sans Semibold" pitchFamily="34" charset="0"/>
                <a:cs typeface="Open Sans Semibold" pitchFamily="34" charset="0"/>
              </a:rPr>
              <a:t>среднего бизнеса Смоленской области</a:t>
            </a:r>
          </a:p>
        </p:txBody>
      </p:sp>
      <p:sp>
        <p:nvSpPr>
          <p:cNvPr id="20496" name="TextBox 30"/>
          <p:cNvSpPr txBox="1">
            <a:spLocks noChangeArrowheads="1"/>
          </p:cNvSpPr>
          <p:nvPr/>
        </p:nvSpPr>
        <p:spPr bwMode="auto">
          <a:xfrm>
            <a:off x="7112000" y="7189788"/>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b="1" i="1" dirty="0">
                <a:solidFill>
                  <a:srgbClr val="339533"/>
                </a:solidFill>
                <a:latin typeface="Open Sans Semibold" pitchFamily="34" charset="0"/>
                <a:cs typeface="Open Sans Semibold" pitchFamily="34" charset="0"/>
              </a:rPr>
              <a:t>15</a:t>
            </a:r>
          </a:p>
        </p:txBody>
      </p:sp>
      <p:sp>
        <p:nvSpPr>
          <p:cNvPr id="20497" name="TextBox 26"/>
          <p:cNvSpPr txBox="1">
            <a:spLocks noChangeArrowheads="1"/>
          </p:cNvSpPr>
          <p:nvPr/>
        </p:nvSpPr>
        <p:spPr bwMode="auto">
          <a:xfrm>
            <a:off x="890588" y="166688"/>
            <a:ext cx="154781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100" dirty="0">
                <a:solidFill>
                  <a:srgbClr val="002060"/>
                </a:solidFill>
                <a:latin typeface="Open Sans" pitchFamily="34" charset="0"/>
                <a:cs typeface="Open Sans" pitchFamily="34" charset="0"/>
              </a:rPr>
              <a:t>Глинковский</a:t>
            </a:r>
          </a:p>
          <a:p>
            <a:pPr eaLnBrk="1" hangingPunct="1"/>
            <a:r>
              <a:rPr lang="ru-RU" sz="1100" dirty="0">
                <a:solidFill>
                  <a:srgbClr val="002060"/>
                </a:solidFill>
                <a:latin typeface="Open Sans" pitchFamily="34" charset="0"/>
                <a:cs typeface="Open Sans" pitchFamily="34" charset="0"/>
              </a:rPr>
              <a:t>муниципальный округ Смоленской</a:t>
            </a:r>
          </a:p>
          <a:p>
            <a:pPr eaLnBrk="1" hangingPunct="1"/>
            <a:r>
              <a:rPr lang="ru-RU" sz="1100" dirty="0">
                <a:solidFill>
                  <a:srgbClr val="002060"/>
                </a:solidFill>
                <a:latin typeface="Open Sans" pitchFamily="34" charset="0"/>
                <a:cs typeface="Open Sans" pitchFamily="34" charset="0"/>
              </a:rPr>
              <a:t>области</a:t>
            </a:r>
          </a:p>
        </p:txBody>
      </p:sp>
      <p:pic>
        <p:nvPicPr>
          <p:cNvPr id="37" name="Рисунок 36"/>
          <p:cNvPicPr>
            <a:picLocks noChangeAspect="1"/>
          </p:cNvPicPr>
          <p:nvPr/>
        </p:nvPicPr>
        <p:blipFill>
          <a:blip r:embed="rId4" cstate="print"/>
          <a:stretch>
            <a:fillRect/>
          </a:stretch>
        </p:blipFill>
        <p:spPr>
          <a:xfrm>
            <a:off x="2295525" y="156237"/>
            <a:ext cx="5264150" cy="768091"/>
          </a:xfrm>
          <a:prstGeom prst="rect">
            <a:avLst/>
          </a:prstGeom>
        </p:spPr>
      </p:pic>
      <p:sp>
        <p:nvSpPr>
          <p:cNvPr id="38" name="TextBox 37"/>
          <p:cNvSpPr txBox="1"/>
          <p:nvPr/>
        </p:nvSpPr>
        <p:spPr>
          <a:xfrm>
            <a:off x="2295525" y="132464"/>
            <a:ext cx="5264149"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p>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области</a:t>
            </a:r>
          </a:p>
        </p:txBody>
      </p:sp>
      <p:sp>
        <p:nvSpPr>
          <p:cNvPr id="23" name="Объект 9"/>
          <p:cNvSpPr txBox="1">
            <a:spLocks/>
          </p:cNvSpPr>
          <p:nvPr/>
        </p:nvSpPr>
        <p:spPr bwMode="auto">
          <a:xfrm>
            <a:off x="209548" y="1258561"/>
            <a:ext cx="7076753" cy="17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marR="0" lvl="0" indent="325481" algn="ctr" defTabSz="755650" rtl="0" eaLnBrk="0" fontAlgn="base" latinLnBrk="0" hangingPunct="0">
              <a:lnSpc>
                <a:spcPct val="90000"/>
              </a:lnSpc>
              <a:spcBef>
                <a:spcPts val="825"/>
              </a:spcBef>
              <a:spcAft>
                <a:spcPct val="0"/>
              </a:spcAft>
              <a:buClrTx/>
              <a:buSzTx/>
              <a:buFont typeface="Arial" charset="0"/>
              <a:buNone/>
              <a:tabLst/>
              <a:defRPr/>
            </a:pPr>
            <a:r>
              <a:rPr kumimoji="0" lang="ru-RU" sz="1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a:t>
            </a:r>
            <a:r>
              <a:rPr lang="ru-RU" sz="1600" dirty="0">
                <a:latin typeface="Open Sans" panose="020B0606030504020204" pitchFamily="34" charset="0"/>
                <a:ea typeface="Open Sans" panose="020B0606030504020204" pitchFamily="34" charset="0"/>
                <a:cs typeface="Open Sans" panose="020B0606030504020204" pitchFamily="34" charset="0"/>
              </a:rPr>
              <a:t>в рамках </a:t>
            </a:r>
            <a:r>
              <a:rPr kumimoji="0" lang="ru-RU" sz="1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a:t>
            </a:r>
          </a:p>
          <a:p>
            <a:pPr marL="0" marR="0" lvl="0" indent="325481" algn="ctr" defTabSz="755650" rtl="0" eaLnBrk="0" fontAlgn="base" latinLnBrk="0" hangingPunct="0">
              <a:lnSpc>
                <a:spcPct val="90000"/>
              </a:lnSpc>
              <a:spcBef>
                <a:spcPts val="825"/>
              </a:spcBef>
              <a:spcAft>
                <a:spcPct val="0"/>
              </a:spcAft>
              <a:buClrTx/>
              <a:buSzTx/>
              <a:buFont typeface="Arial" charset="0"/>
              <a:buNone/>
              <a:tabLst/>
              <a:defRPr/>
            </a:pPr>
            <a:r>
              <a:rPr lang="ru-RU"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«Экономическое развитие Смоленской области, включая создание благоприятного предпринимательского и инвестиционного климата»</a:t>
            </a:r>
            <a:r>
              <a:rPr kumimoji="0" lang="ru-RU" sz="1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23" y="2920775"/>
            <a:ext cx="2622923" cy="1339253"/>
          </a:xfrm>
          <a:prstGeom prst="rect">
            <a:avLst/>
          </a:prstGeom>
        </p:spPr>
      </p:pic>
      <p:pic>
        <p:nvPicPr>
          <p:cNvPr id="25" name="Рисунок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208" y="2877851"/>
            <a:ext cx="2643388" cy="1360662"/>
          </a:xfrm>
          <a:prstGeom prst="rect">
            <a:avLst/>
          </a:prstGeom>
        </p:spPr>
      </p:pic>
      <p:sp>
        <p:nvSpPr>
          <p:cNvPr id="26" name="Объект 9"/>
          <p:cNvSpPr txBox="1">
            <a:spLocks/>
          </p:cNvSpPr>
          <p:nvPr/>
        </p:nvSpPr>
        <p:spPr>
          <a:xfrm>
            <a:off x="4801315" y="2916759"/>
            <a:ext cx="2461243" cy="1303255"/>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99% </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затрат на уплату первого взноса (аванса) </a:t>
            </a:r>
            <a:r>
              <a:rPr lang="ru-RU" sz="1200" dirty="0">
                <a:latin typeface="Open Sans" panose="020B0606030504020204" pitchFamily="34" charset="0"/>
                <a:ea typeface="Open Sans" panose="020B0606030504020204" pitchFamily="34" charset="0"/>
                <a:cs typeface="Open Sans" panose="020B0606030504020204" pitchFamily="34" charset="0"/>
              </a:rPr>
              <a:t>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более 7 млн. рублей</a:t>
            </a:r>
          </a:p>
        </p:txBody>
      </p:sp>
      <p:cxnSp>
        <p:nvCxnSpPr>
          <p:cNvPr id="27" name="Прямая со стрелкой 26"/>
          <p:cNvCxnSpPr>
            <a:cxnSpLocks/>
          </p:cNvCxnSpPr>
          <p:nvPr/>
        </p:nvCxnSpPr>
        <p:spPr>
          <a:xfrm flipV="1">
            <a:off x="2538333" y="3758659"/>
            <a:ext cx="1026307" cy="71686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449" y="5692607"/>
            <a:ext cx="359828" cy="312796"/>
          </a:xfrm>
          <a:prstGeom prst="rect">
            <a:avLst/>
          </a:prstGeom>
        </p:spPr>
      </p:pic>
      <p:sp>
        <p:nvSpPr>
          <p:cNvPr id="31" name="TextBox 30"/>
          <p:cNvSpPr txBox="1"/>
          <p:nvPr/>
        </p:nvSpPr>
        <p:spPr>
          <a:xfrm>
            <a:off x="1971825" y="5620194"/>
            <a:ext cx="3539233" cy="1015663"/>
          </a:xfrm>
          <a:prstGeom prst="rect">
            <a:avLst/>
          </a:prstGeom>
          <a:noFill/>
        </p:spPr>
        <p:txBody>
          <a:bodyPr wrap="square" rtlCol="0">
            <a:spAutoFit/>
          </a:bodyPr>
          <a:lstStyle/>
          <a:p>
            <a:pPr algn="ctr"/>
            <a:r>
              <a:rPr lang="ru-RU" sz="1200" b="1" dirty="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214014, г. Смоленск, ул. Энгельса, д. 23</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a:latin typeface="Open Sans" panose="020B0606030504020204" pitchFamily="34" charset="0"/>
                <a:ea typeface="Open Sans" panose="020B0606030504020204" pitchFamily="34" charset="0"/>
                <a:cs typeface="Open Sans" panose="020B0606030504020204" pitchFamily="34" charset="0"/>
              </a:rPr>
              <a:t>dep</a:t>
            </a:r>
            <a:r>
              <a:rPr lang="ru-RU" sz="1200" dirty="0">
                <a:latin typeface="Open Sans" panose="020B0606030504020204" pitchFamily="34" charset="0"/>
                <a:ea typeface="Open Sans" panose="020B0606030504020204" pitchFamily="34" charset="0"/>
                <a:cs typeface="Open Sans" panose="020B0606030504020204" pitchFamily="34" charset="0"/>
              </a:rPr>
              <a:t>-</a:t>
            </a:r>
            <a:r>
              <a:rPr lang="en-US" sz="1200" dirty="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a:latin typeface="Open Sans" panose="020B0606030504020204" pitchFamily="34" charset="0"/>
                <a:ea typeface="Open Sans" panose="020B0606030504020204" pitchFamily="34" charset="0"/>
                <a:cs typeface="Open Sans" panose="020B0606030504020204" pitchFamily="34" charset="0"/>
                <a:hlinkClick r:id="rId8"/>
              </a:rPr>
              <a:t>dep@smolinvest.com</a:t>
            </a:r>
            <a:r>
              <a:rPr lang="ru-RU" sz="1200" dirty="0">
                <a:latin typeface="Open Sans" panose="020B0606030504020204" pitchFamily="34" charset="0"/>
                <a:ea typeface="Open Sans" panose="020B0606030504020204" pitchFamily="34" charset="0"/>
                <a:cs typeface="Open Sans" panose="020B0606030504020204" pitchFamily="34" charset="0"/>
              </a:rPr>
              <a:t> </a:t>
            </a:r>
          </a:p>
        </p:txBody>
      </p:sp>
      <p:sp>
        <p:nvSpPr>
          <p:cNvPr id="32" name="TextBox 31"/>
          <p:cNvSpPr txBox="1"/>
          <p:nvPr/>
        </p:nvSpPr>
        <p:spPr>
          <a:xfrm>
            <a:off x="150777" y="2960663"/>
            <a:ext cx="2438104" cy="1184940"/>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Смоленским областным Фондом поддержки предпринимательства </a:t>
            </a:r>
            <a:r>
              <a:rPr lang="ru-RU" sz="1100" dirty="0">
                <a:latin typeface="Open Sans" panose="020B0606030504020204" pitchFamily="34" charset="0"/>
                <a:ea typeface="Open Sans" panose="020B0606030504020204" pitchFamily="34" charset="0"/>
                <a:cs typeface="Open Sans" panose="020B0606030504020204" pitchFamily="34" charset="0"/>
              </a:rPr>
              <a:t>микрозаймов субъектам МСП по ставке </a:t>
            </a:r>
            <a:r>
              <a:rPr lang="ru-RU" sz="12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от 3% годовых </a:t>
            </a:r>
          </a:p>
        </p:txBody>
      </p:sp>
      <p:sp>
        <p:nvSpPr>
          <p:cNvPr id="33" name="Прямоугольник 32"/>
          <p:cNvSpPr/>
          <p:nvPr/>
        </p:nvSpPr>
        <p:spPr>
          <a:xfrm>
            <a:off x="1781332" y="2800962"/>
            <a:ext cx="3920221" cy="292388"/>
          </a:xfrm>
          <a:prstGeom prst="rect">
            <a:avLst/>
          </a:prstGeom>
        </p:spPr>
        <p:txBody>
          <a:bodyPr wrap="square">
            <a:spAutoFit/>
          </a:bodyPr>
          <a:lstStyle/>
          <a:p>
            <a:pPr algn="ct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650" y="4475522"/>
            <a:ext cx="3694539" cy="1003504"/>
          </a:xfrm>
          <a:prstGeom prst="rect">
            <a:avLst/>
          </a:prstGeom>
        </p:spPr>
      </p:pic>
      <p:sp>
        <p:nvSpPr>
          <p:cNvPr id="35" name="Прямоугольник 34"/>
          <p:cNvSpPr/>
          <p:nvPr/>
        </p:nvSpPr>
        <p:spPr>
          <a:xfrm>
            <a:off x="278620" y="4533151"/>
            <a:ext cx="3619954" cy="861774"/>
          </a:xfrm>
          <a:prstGeom prst="rect">
            <a:avLst/>
          </a:prstGeom>
        </p:spPr>
        <p:txBody>
          <a:bodyPr wrap="square">
            <a:spAutoFit/>
          </a:bodyPr>
          <a:lstStyle/>
          <a:p>
            <a:pPr algn="ct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Региональный центр «Мой бизнес»</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Консультационно-информационная и образовательная помощь субъектам предпринимательства Смоленской области</a:t>
            </a:r>
          </a:p>
        </p:txBody>
      </p:sp>
      <p:pic>
        <p:nvPicPr>
          <p:cNvPr id="39" name="Рисунок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9623" y="4498154"/>
            <a:ext cx="3162402" cy="980871"/>
          </a:xfrm>
          <a:prstGeom prst="rect">
            <a:avLst/>
          </a:prstGeom>
        </p:spPr>
      </p:pic>
      <p:cxnSp>
        <p:nvCxnSpPr>
          <p:cNvPr id="40" name="Прямая со стрелкой 39"/>
          <p:cNvCxnSpPr>
            <a:cxnSpLocks/>
          </p:cNvCxnSpPr>
          <p:nvPr/>
        </p:nvCxnSpPr>
        <p:spPr>
          <a:xfrm flipH="1" flipV="1">
            <a:off x="3942189" y="3759669"/>
            <a:ext cx="937376" cy="73563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a:off x="4169510" y="4811799"/>
            <a:ext cx="2635568" cy="276999"/>
          </a:xfrm>
          <a:prstGeom prst="rect">
            <a:avLst/>
          </a:prstGeom>
        </p:spPr>
        <p:txBody>
          <a:bodyPr wrap="square">
            <a:spAutoFit/>
          </a:bodyPr>
          <a:lstStyle/>
          <a:p>
            <a:pPr algn="ctr"/>
            <a:endParaRPr lang="ru-RU" sz="1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650" y="180281"/>
            <a:ext cx="597547" cy="741164"/>
          </a:xfrm>
          <a:prstGeom prst="rect">
            <a:avLst/>
          </a:prstGeom>
        </p:spPr>
      </p:pic>
      <p:sp>
        <p:nvSpPr>
          <p:cNvPr id="36" name="TextBox 35">
            <a:extLst>
              <a:ext uri="{FF2B5EF4-FFF2-40B4-BE49-F238E27FC236}">
                <a16:creationId xmlns:a16="http://schemas.microsoft.com/office/drawing/2014/main" id="{50AD2E1F-06AD-4374-8816-FA78AC7C5760}"/>
              </a:ext>
            </a:extLst>
          </p:cNvPr>
          <p:cNvSpPr txBox="1"/>
          <p:nvPr/>
        </p:nvSpPr>
        <p:spPr>
          <a:xfrm>
            <a:off x="3865136" y="4534437"/>
            <a:ext cx="3694539" cy="892552"/>
          </a:xfrm>
          <a:prstGeom prst="rect">
            <a:avLst/>
          </a:prstGeom>
          <a:noFill/>
        </p:spPr>
        <p:txBody>
          <a:bodyPr wrap="square">
            <a:spAutoFit/>
          </a:bodyPr>
          <a:lstStyle/>
          <a:p>
            <a:pPr algn="ctr"/>
            <a:r>
              <a:rPr lang="ru-RU" sz="130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3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грантовой программы «Первый старт» </a:t>
            </a:r>
          </a:p>
          <a:p>
            <a:pPr algn="ctr"/>
            <a:r>
              <a:rPr lang="ru-RU" sz="13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500 тысяч рублей</a:t>
            </a:r>
          </a:p>
        </p:txBody>
      </p:sp>
      <p:pic>
        <p:nvPicPr>
          <p:cNvPr id="43" name="Рисунок 42">
            <a:extLst>
              <a:ext uri="{FF2B5EF4-FFF2-40B4-BE49-F238E27FC236}">
                <a16:creationId xmlns:a16="http://schemas.microsoft.com/office/drawing/2014/main" id="{71F223A0-177F-46EB-8DFD-4150BBE218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98540" y="2653659"/>
            <a:ext cx="1659015" cy="1106010"/>
          </a:xfrm>
          <a:prstGeom prst="rect">
            <a:avLst/>
          </a:prstGeom>
        </p:spPr>
      </p:pic>
      <p:cxnSp>
        <p:nvCxnSpPr>
          <p:cNvPr id="44" name="Прямая со стрелкой 43">
            <a:extLst>
              <a:ext uri="{FF2B5EF4-FFF2-40B4-BE49-F238E27FC236}">
                <a16:creationId xmlns:a16="http://schemas.microsoft.com/office/drawing/2014/main" id="{20CC0008-BB6B-4512-A9CD-3E6A6561F704}"/>
              </a:ext>
            </a:extLst>
          </p:cNvPr>
          <p:cNvCxnSpPr/>
          <p:nvPr/>
        </p:nvCxnSpPr>
        <p:spPr>
          <a:xfrm flipV="1">
            <a:off x="2714694" y="3261608"/>
            <a:ext cx="521666" cy="328793"/>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7D6C2ECB-A53C-4279-93CA-0DA94A5A697C}"/>
              </a:ext>
            </a:extLst>
          </p:cNvPr>
          <p:cNvCxnSpPr>
            <a:cxnSpLocks/>
            <a:stCxn id="25" idx="1"/>
          </p:cNvCxnSpPr>
          <p:nvPr/>
        </p:nvCxnSpPr>
        <p:spPr>
          <a:xfrm flipH="1" flipV="1">
            <a:off x="4169512" y="3261608"/>
            <a:ext cx="546696" cy="296574"/>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645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4" name="Рисунок 43">
            <a:extLst>
              <a:ext uri="{FF2B5EF4-FFF2-40B4-BE49-F238E27FC236}">
                <a16:creationId xmlns:a16="http://schemas.microsoft.com/office/drawing/2014/main" id="{1237111C-A1CD-43D7-BD91-F1174739B894}"/>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3125" y="2386711"/>
            <a:ext cx="2449953" cy="553998"/>
          </a:xfrm>
          <a:prstGeom prst="rect">
            <a:avLst/>
          </a:prstGeom>
        </p:spPr>
      </p:pic>
      <p:pic>
        <p:nvPicPr>
          <p:cNvPr id="35" name="Рисунок 34"/>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29597" y="5273661"/>
            <a:ext cx="3943734" cy="739274"/>
          </a:xfrm>
          <a:prstGeom prst="rect">
            <a:avLst/>
          </a:prstGeom>
        </p:spPr>
      </p:pic>
      <p:pic>
        <p:nvPicPr>
          <p:cNvPr id="42" name="Рисунок 41"/>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5" y="989558"/>
            <a:ext cx="2457946" cy="629077"/>
          </a:xfrm>
          <a:prstGeom prst="rect">
            <a:avLst/>
          </a:prstGeom>
        </p:spPr>
      </p:pic>
      <p:pic>
        <p:nvPicPr>
          <p:cNvPr id="22" name="Рисунок 21"/>
          <p:cNvPicPr>
            <a:picLocks noChangeAspect="1"/>
          </p:cNvPicPr>
          <p:nvPr/>
        </p:nvPicPr>
        <p:blipFill>
          <a:blip r:embed="rId10"/>
          <a:stretch>
            <a:fillRect/>
          </a:stretch>
        </p:blipFill>
        <p:spPr>
          <a:xfrm>
            <a:off x="2626241" y="156237"/>
            <a:ext cx="4933433" cy="768091"/>
          </a:xfrm>
          <a:prstGeom prst="rect">
            <a:avLst/>
          </a:prstGeom>
        </p:spPr>
      </p:pic>
      <p:sp>
        <p:nvSpPr>
          <p:cNvPr id="3" name="TextBox 2"/>
          <p:cNvSpPr txBox="1"/>
          <p:nvPr/>
        </p:nvSpPr>
        <p:spPr>
          <a:xfrm>
            <a:off x="2761808" y="315440"/>
            <a:ext cx="4797867"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3298" y="1615351"/>
            <a:ext cx="703970" cy="703970"/>
          </a:xfrm>
          <a:prstGeom prst="rect">
            <a:avLst/>
          </a:prstGeom>
        </p:spPr>
      </p:pic>
      <p:sp>
        <p:nvSpPr>
          <p:cNvPr id="76" name="TextBox 75"/>
          <p:cNvSpPr txBox="1"/>
          <p:nvPr/>
        </p:nvSpPr>
        <p:spPr>
          <a:xfrm>
            <a:off x="1344485" y="1738358"/>
            <a:ext cx="900525" cy="523220"/>
          </a:xfrm>
          <a:prstGeom prst="rect">
            <a:avLst/>
          </a:prstGeom>
          <a:noFill/>
        </p:spPr>
        <p:txBody>
          <a:bodyPr wrap="square" rtlCol="0">
            <a:spAutoFit/>
          </a:bodyPr>
          <a:lstStyle/>
          <a:p>
            <a:pPr algn="ctr"/>
            <a:r>
              <a:rPr lang="ru-RU"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pic>
        <p:nvPicPr>
          <p:cNvPr id="78" name="Рисунок 77"/>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9138" y="3781598"/>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val="3559713206"/>
              </p:ext>
            </p:extLst>
          </p:nvPr>
        </p:nvGraphicFramePr>
        <p:xfrm>
          <a:off x="-225672" y="4090596"/>
          <a:ext cx="3180462" cy="2636110"/>
        </p:xfrm>
        <a:graphic>
          <a:graphicData uri="http://schemas.openxmlformats.org/drawingml/2006/chart">
            <c:chart xmlns:c="http://schemas.openxmlformats.org/drawingml/2006/chart" xmlns:r="http://schemas.openxmlformats.org/officeDocument/2006/relationships" r:id="rId14"/>
          </a:graphicData>
        </a:graphic>
      </p:graphicFrame>
      <p:sp>
        <p:nvSpPr>
          <p:cNvPr id="8" name="TextBox 7"/>
          <p:cNvSpPr txBox="1"/>
          <p:nvPr/>
        </p:nvSpPr>
        <p:spPr>
          <a:xfrm>
            <a:off x="188969" y="3735734"/>
            <a:ext cx="2437272"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p>
        </p:txBody>
      </p:sp>
      <p:sp>
        <p:nvSpPr>
          <p:cNvPr id="96" name="TextBox 95"/>
          <p:cNvSpPr txBox="1"/>
          <p:nvPr/>
        </p:nvSpPr>
        <p:spPr>
          <a:xfrm>
            <a:off x="2829392" y="1058216"/>
            <a:ext cx="4595395"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p>
        </p:txBody>
      </p:sp>
      <p:pic>
        <p:nvPicPr>
          <p:cNvPr id="17" name="Рисунок 16"/>
          <p:cNvPicPr>
            <a:picLocks noChangeAspect="1"/>
          </p:cNvPicPr>
          <p:nvPr/>
        </p:nvPicPr>
        <p:blipFill>
          <a:blip r:embed="rId15" cstate="print">
            <a:lum bright="70000" contrast="-7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32266" y="5297342"/>
            <a:ext cx="3363853" cy="1418406"/>
          </a:xfrm>
          <a:prstGeom prst="rect">
            <a:avLst/>
          </a:prstGeom>
        </p:spPr>
      </p:pic>
      <p:sp>
        <p:nvSpPr>
          <p:cNvPr id="19" name="TextBox 18"/>
          <p:cNvSpPr txBox="1"/>
          <p:nvPr/>
        </p:nvSpPr>
        <p:spPr>
          <a:xfrm>
            <a:off x="2530967" y="4936684"/>
            <a:ext cx="4540994" cy="338554"/>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2026 года</a:t>
            </a:r>
          </a:p>
        </p:txBody>
      </p:sp>
      <p:pic>
        <p:nvPicPr>
          <p:cNvPr id="4" name="Рисунок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62706" y="5371295"/>
            <a:ext cx="253843" cy="267857"/>
          </a:xfrm>
          <a:prstGeom prst="rect">
            <a:avLst/>
          </a:prstGeom>
        </p:spPr>
      </p:pic>
      <p:sp>
        <p:nvSpPr>
          <p:cNvPr id="27" name="TextBox 26"/>
          <p:cNvSpPr txBox="1"/>
          <p:nvPr/>
        </p:nvSpPr>
        <p:spPr>
          <a:xfrm>
            <a:off x="71217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p>
        </p:txBody>
      </p:sp>
      <p:sp>
        <p:nvSpPr>
          <p:cNvPr id="30" name="TextBox 29"/>
          <p:cNvSpPr txBox="1"/>
          <p:nvPr/>
        </p:nvSpPr>
        <p:spPr>
          <a:xfrm>
            <a:off x="190328" y="1105385"/>
            <a:ext cx="2435913" cy="338554"/>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p>
        </p:txBody>
      </p:sp>
      <p:pic>
        <p:nvPicPr>
          <p:cNvPr id="32" name="Рисунок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61808" y="6082055"/>
            <a:ext cx="253843" cy="267857"/>
          </a:xfrm>
          <a:prstGeom prst="rect">
            <a:avLst/>
          </a:prstGeom>
        </p:spPr>
      </p:pic>
      <p:sp>
        <p:nvSpPr>
          <p:cNvPr id="9" name="TextBox 8"/>
          <p:cNvSpPr txBox="1"/>
          <p:nvPr/>
        </p:nvSpPr>
        <p:spPr>
          <a:xfrm>
            <a:off x="3045256" y="5297342"/>
            <a:ext cx="3834484"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Внедрение современной ресурсосберегающей </a:t>
            </a:r>
          </a:p>
          <a:p>
            <a:r>
              <a:rPr lang="ru-RU" sz="1200" dirty="0">
                <a:latin typeface="Open Sans" panose="020B0606030504020204" pitchFamily="34" charset="0"/>
                <a:ea typeface="Open Sans" panose="020B0606030504020204" pitchFamily="34" charset="0"/>
                <a:cs typeface="Open Sans" panose="020B0606030504020204" pitchFamily="34" charset="0"/>
              </a:rPr>
              <a:t>техники и использование семян высоких репродукций</a:t>
            </a:r>
          </a:p>
        </p:txBody>
      </p:sp>
      <p:sp>
        <p:nvSpPr>
          <p:cNvPr id="34" name="TextBox 33"/>
          <p:cNvSpPr txBox="1"/>
          <p:nvPr/>
        </p:nvSpPr>
        <p:spPr>
          <a:xfrm>
            <a:off x="3045256" y="6006546"/>
            <a:ext cx="2921258"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sp>
        <p:nvSpPr>
          <p:cNvPr id="60" name="TextBox 59"/>
          <p:cNvSpPr txBox="1"/>
          <p:nvPr/>
        </p:nvSpPr>
        <p:spPr>
          <a:xfrm>
            <a:off x="2980490" y="4463997"/>
            <a:ext cx="1321833"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молоко</a:t>
            </a:r>
          </a:p>
        </p:txBody>
      </p:sp>
      <p:sp>
        <p:nvSpPr>
          <p:cNvPr id="48" name="TextBox 47"/>
          <p:cNvSpPr txBox="1"/>
          <p:nvPr/>
        </p:nvSpPr>
        <p:spPr>
          <a:xfrm>
            <a:off x="833915" y="154887"/>
            <a:ext cx="1674433"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3223096" y="2841284"/>
            <a:ext cx="883278" cy="430887"/>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p>
          <a:p>
            <a:pPr algn="ctr"/>
            <a:endParaRPr lang="ru-RU" sz="1100" dirty="0">
              <a:solidFill>
                <a:srgbClr val="3366C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зерно.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92753" y="1681710"/>
            <a:ext cx="1134641" cy="1113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2036" y="1884685"/>
            <a:ext cx="1086542" cy="1077218"/>
          </a:xfrm>
          <a:prstGeom prst="rect">
            <a:avLst/>
          </a:prstGeom>
          <a:noFill/>
        </p:spPr>
        <p:txBody>
          <a:bodyPr wrap="square" rtlCol="0">
            <a:spAutoFit/>
          </a:bodyPr>
          <a:lstStyle/>
          <a:p>
            <a:pPr algn="ctr"/>
            <a:r>
              <a:rPr lang="ru-RU" sz="28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5133</a:t>
            </a:r>
          </a:p>
          <a:p>
            <a:pPr algn="ctr"/>
            <a:r>
              <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p>
          <a:p>
            <a:endParaRPr lang="ru-RU" dirty="0">
              <a:solidFill>
                <a:schemeClr val="bg1"/>
              </a:solidFill>
            </a:endParaRPr>
          </a:p>
        </p:txBody>
      </p:sp>
      <p:pic>
        <p:nvPicPr>
          <p:cNvPr id="4098" name="Picture 2" descr="C:\Documents and Settings\111\Мои документы\Downloads\картофель (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09913" y="1675885"/>
            <a:ext cx="1087564" cy="10875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65789" y="1903935"/>
            <a:ext cx="1045237" cy="800219"/>
          </a:xfrm>
          <a:prstGeom prst="rect">
            <a:avLst/>
          </a:prstGeom>
          <a:noFill/>
        </p:spPr>
        <p:txBody>
          <a:bodyPr wrap="square" rtlCol="0">
            <a:spAutoFit/>
          </a:bodyPr>
          <a:lstStyle/>
          <a:p>
            <a:pPr algn="ctr"/>
            <a:r>
              <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568</a:t>
            </a:r>
          </a:p>
          <a:p>
            <a:pPr algn="ctr"/>
            <a:r>
              <a:rPr lang="ru-RU"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Прямоугольник 13"/>
          <p:cNvSpPr/>
          <p:nvPr/>
        </p:nvSpPr>
        <p:spPr>
          <a:xfrm>
            <a:off x="4554959" y="2868987"/>
            <a:ext cx="1066898" cy="261610"/>
          </a:xfrm>
          <a:prstGeom prst="rect">
            <a:avLst/>
          </a:prstGeom>
        </p:spPr>
        <p:txBody>
          <a:bodyPr wrap="square">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p>
        </p:txBody>
      </p:sp>
      <p:pic>
        <p:nvPicPr>
          <p:cNvPr id="2050" name="Picture 2" descr="C:\Documents and Settings\111\Мои документы\Downloads\овощи.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59598" y="1683343"/>
            <a:ext cx="1088400" cy="1088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flipH="1">
            <a:off x="5910472" y="2826244"/>
            <a:ext cx="1050997" cy="261610"/>
          </a:xfrm>
          <a:prstGeom prst="rect">
            <a:avLst/>
          </a:prstGeom>
        </p:spPr>
        <p:txBody>
          <a:bodyPr wrap="square">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овощи</a:t>
            </a:r>
          </a:p>
        </p:txBody>
      </p:sp>
      <p:sp>
        <p:nvSpPr>
          <p:cNvPr id="7" name="TextBox 6"/>
          <p:cNvSpPr txBox="1"/>
          <p:nvPr/>
        </p:nvSpPr>
        <p:spPr>
          <a:xfrm>
            <a:off x="5974709" y="1823120"/>
            <a:ext cx="938588" cy="861774"/>
          </a:xfrm>
          <a:prstGeom prst="rect">
            <a:avLst/>
          </a:prstGeom>
          <a:noFill/>
        </p:spPr>
        <p:txBody>
          <a:bodyPr wrap="square" rtlCol="0">
            <a:spAutoFit/>
          </a:bodyPr>
          <a:lstStyle/>
          <a:p>
            <a:pPr algn="ctr"/>
            <a:r>
              <a:rPr lang="ru-RU" sz="32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154</a:t>
            </a:r>
          </a:p>
          <a:p>
            <a:pPr algn="ctr"/>
            <a:r>
              <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sz="3200" b="1" dirty="0">
              <a:solidFill>
                <a:schemeClr val="bg1"/>
              </a:solidFill>
              <a:latin typeface="Open Sans" pitchFamily="34" charset="0"/>
              <a:ea typeface="Open Sans" pitchFamily="34" charset="0"/>
              <a:cs typeface="Open Sans" pitchFamily="34" charset="0"/>
            </a:endParaRPr>
          </a:p>
        </p:txBody>
      </p:sp>
      <p:pic>
        <p:nvPicPr>
          <p:cNvPr id="2051" name="Picture 3" descr="C:\Documents and Settings\111\Мои документы\Downloads\молоко.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82424" y="3262640"/>
            <a:ext cx="1129037" cy="1143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03792" y="3403665"/>
            <a:ext cx="1303030" cy="861774"/>
          </a:xfrm>
          <a:prstGeom prst="rect">
            <a:avLst/>
          </a:prstGeom>
          <a:noFill/>
        </p:spPr>
        <p:txBody>
          <a:bodyPr wrap="square" rtlCol="0">
            <a:spAutoFit/>
          </a:bodyPr>
          <a:lstStyle/>
          <a:p>
            <a:pPr algn="ctr"/>
            <a:r>
              <a:rPr lang="ru-RU" sz="2800" b="1" dirty="0">
                <a:solidFill>
                  <a:schemeClr val="bg1"/>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13733</a:t>
            </a:r>
            <a:r>
              <a:rPr lang="ru-RU" sz="32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 </a:t>
            </a:r>
          </a:p>
          <a:p>
            <a:pPr algn="ctr"/>
            <a:r>
              <a:rPr lang="ru-RU" b="1" dirty="0">
                <a:solidFill>
                  <a:schemeClr val="bg1"/>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p>
        </p:txBody>
      </p:sp>
      <p:pic>
        <p:nvPicPr>
          <p:cNvPr id="2052" name="Picture 4" descr="C:\Documents and Settings\111\Мои документы\Downloads\мяср скота и птицы.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91126" y="3283679"/>
            <a:ext cx="1106352" cy="109890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4509913" y="3397180"/>
            <a:ext cx="1087563" cy="861774"/>
          </a:xfrm>
          <a:prstGeom prst="rect">
            <a:avLst/>
          </a:prstGeom>
        </p:spPr>
        <p:txBody>
          <a:bodyPr wrap="square">
            <a:spAutoFit/>
          </a:bodyPr>
          <a:lstStyle/>
          <a:p>
            <a:pPr algn="ctr"/>
            <a:r>
              <a:rPr lang="ru-RU" sz="2800" b="1">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402</a:t>
            </a:r>
            <a:r>
              <a:rPr lang="ru-RU" sz="3200" b="1">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endParaRPr lang="ru-RU" sz="3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4459411" y="4396795"/>
            <a:ext cx="1335358" cy="430887"/>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мясо скота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 птицы</a:t>
            </a:r>
          </a:p>
        </p:txBody>
      </p:sp>
      <p:pic>
        <p:nvPicPr>
          <p:cNvPr id="2053" name="Picture 5" descr="C:\Documents and Settings\111\Мои документы\Downloads\яйца.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892158" y="3276140"/>
            <a:ext cx="1068785" cy="10893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899073" y="3443505"/>
            <a:ext cx="1050997" cy="984885"/>
          </a:xfrm>
          <a:prstGeom prst="rect">
            <a:avLst/>
          </a:prstGeom>
          <a:noFill/>
        </p:spPr>
        <p:txBody>
          <a:bodyPr wrap="square" rtlCol="0">
            <a:spAutoFit/>
          </a:bodyPr>
          <a:lstStyle/>
          <a:p>
            <a:pPr algn="ctr"/>
            <a:r>
              <a:rPr lang="ru-RU" sz="3600" b="1" dirty="0">
                <a:solidFill>
                  <a:schemeClr val="bg1"/>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0,7</a:t>
            </a:r>
          </a:p>
          <a:p>
            <a:pPr algn="ctr"/>
            <a:r>
              <a:rPr lang="ru-RU" sz="1100" b="1" dirty="0">
                <a:solidFill>
                  <a:schemeClr val="bg1"/>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млн. шт.</a:t>
            </a:r>
            <a:endParaRPr lang="ru-RU" sz="1100" b="1" dirty="0">
              <a:solidFill>
                <a:schemeClr val="bg1"/>
              </a:solidFill>
              <a:latin typeface="Open Sans" pitchFamily="34" charset="0"/>
              <a:ea typeface="Open Sans" pitchFamily="34" charset="0"/>
              <a:cs typeface="Open Sans" pitchFamily="34" charset="0"/>
            </a:endParaRPr>
          </a:p>
          <a:p>
            <a:endParaRPr lang="ru-RU" sz="1100" dirty="0">
              <a:solidFill>
                <a:srgbClr val="05BAFF"/>
              </a:solidFill>
            </a:endParaRPr>
          </a:p>
        </p:txBody>
      </p:sp>
      <p:sp>
        <p:nvSpPr>
          <p:cNvPr id="23" name="TextBox 22"/>
          <p:cNvSpPr txBox="1"/>
          <p:nvPr/>
        </p:nvSpPr>
        <p:spPr>
          <a:xfrm>
            <a:off x="5834743" y="4313205"/>
            <a:ext cx="920226" cy="369332"/>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яйца</a:t>
            </a:r>
          </a:p>
        </p:txBody>
      </p:sp>
      <p:pic>
        <p:nvPicPr>
          <p:cNvPr id="43" name="Рисунок 4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41" name="TextBox 40">
            <a:extLst>
              <a:ext uri="{FF2B5EF4-FFF2-40B4-BE49-F238E27FC236}">
                <a16:creationId xmlns:a16="http://schemas.microsoft.com/office/drawing/2014/main" id="{330EF673-4EDF-4F72-BBD3-00DED5E1977E}"/>
              </a:ext>
            </a:extLst>
          </p:cNvPr>
          <p:cNvSpPr txBox="1"/>
          <p:nvPr/>
        </p:nvSpPr>
        <p:spPr>
          <a:xfrm>
            <a:off x="291979" y="2396617"/>
            <a:ext cx="2216369" cy="553998"/>
          </a:xfrm>
          <a:prstGeom prst="rect">
            <a:avLst/>
          </a:prstGeom>
          <a:noFill/>
        </p:spPr>
        <p:txBody>
          <a:bodyPr wrap="square" rtlCol="0">
            <a:spAutoFit/>
          </a:bodyPr>
          <a:lstStyle/>
          <a:p>
            <a:pPr algn="ctr"/>
            <a:r>
              <a:rPr lang="ru-RU" sz="15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5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работающих</a:t>
            </a:r>
          </a:p>
        </p:txBody>
      </p:sp>
      <p:pic>
        <p:nvPicPr>
          <p:cNvPr id="45" name="Рисунок 44">
            <a:extLst>
              <a:ext uri="{FF2B5EF4-FFF2-40B4-BE49-F238E27FC236}">
                <a16:creationId xmlns:a16="http://schemas.microsoft.com/office/drawing/2014/main" id="{A2EFFC92-EAF8-4D47-AE7C-736619EF2CA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43297" y="3046203"/>
            <a:ext cx="581235" cy="611720"/>
          </a:xfrm>
          <a:prstGeom prst="rect">
            <a:avLst/>
          </a:prstGeom>
        </p:spPr>
      </p:pic>
      <p:sp>
        <p:nvSpPr>
          <p:cNvPr id="47" name="TextBox 46">
            <a:extLst>
              <a:ext uri="{FF2B5EF4-FFF2-40B4-BE49-F238E27FC236}">
                <a16:creationId xmlns:a16="http://schemas.microsoft.com/office/drawing/2014/main" id="{9EAF1212-7BF9-4BD8-A879-93DEC492B6B2}"/>
              </a:ext>
            </a:extLst>
          </p:cNvPr>
          <p:cNvSpPr txBox="1"/>
          <p:nvPr/>
        </p:nvSpPr>
        <p:spPr>
          <a:xfrm>
            <a:off x="517308" y="3124178"/>
            <a:ext cx="2533520" cy="523220"/>
          </a:xfrm>
          <a:prstGeom prst="rect">
            <a:avLst/>
          </a:prstGeom>
          <a:noFill/>
        </p:spPr>
        <p:txBody>
          <a:bodyPr wrap="square" rtlCol="0">
            <a:spAutoFit/>
          </a:bodyPr>
          <a:lstStyle/>
          <a:p>
            <a:pPr algn="ctr"/>
            <a:r>
              <a:rPr lang="ru-RU"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162 </a:t>
            </a:r>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чел.</a:t>
            </a:r>
            <a:endParaRPr lang="ru-RU" sz="800" dirty="0">
              <a:solidFill>
                <a:srgbClr val="265F9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519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7" name="Рисунок 5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41851" y="2780386"/>
            <a:ext cx="2278865" cy="411187"/>
          </a:xfrm>
          <a:prstGeom prst="rect">
            <a:avLst/>
          </a:prstGeom>
        </p:spPr>
      </p:pic>
      <p:sp>
        <p:nvSpPr>
          <p:cNvPr id="48" name="TextBox 47"/>
          <p:cNvSpPr txBox="1"/>
          <p:nvPr/>
        </p:nvSpPr>
        <p:spPr>
          <a:xfrm>
            <a:off x="5109172" y="2767998"/>
            <a:ext cx="2366767"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p>
        </p:txBody>
      </p:sp>
      <p:pic>
        <p:nvPicPr>
          <p:cNvPr id="25" name="Рисунок 24"/>
          <p:cNvPicPr>
            <a:picLocks noChangeAspect="1"/>
          </p:cNvPicPr>
          <p:nvPr/>
        </p:nvPicPr>
        <p:blipFill>
          <a:blip r:embed="rId6" cstate="print">
            <a:duotone>
              <a:prstClr val="black"/>
              <a:srgbClr val="CCE395">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65383" y="1363944"/>
            <a:ext cx="2287933" cy="267708"/>
          </a:xfrm>
          <a:prstGeom prst="rect">
            <a:avLst/>
          </a:prstGeom>
        </p:spPr>
      </p:pic>
      <p:sp>
        <p:nvSpPr>
          <p:cNvPr id="21" name="TextBox 20"/>
          <p:cNvSpPr txBox="1"/>
          <p:nvPr/>
        </p:nvSpPr>
        <p:spPr>
          <a:xfrm>
            <a:off x="5099776" y="1349222"/>
            <a:ext cx="2363014"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p>
        </p:txBody>
      </p:sp>
      <p:sp>
        <p:nvSpPr>
          <p:cNvPr id="36" name="Объект 31"/>
          <p:cNvSpPr txBox="1">
            <a:spLocks/>
          </p:cNvSpPr>
          <p:nvPr/>
        </p:nvSpPr>
        <p:spPr>
          <a:xfrm>
            <a:off x="5156228" y="1746752"/>
            <a:ext cx="2272654" cy="74102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latin typeface="Open Sans" panose="020B0606030504020204" pitchFamily="34" charset="0"/>
                <a:ea typeface="Open Sans" panose="020B0606030504020204" pitchFamily="34" charset="0"/>
                <a:cs typeface="Open Sans" panose="020B0606030504020204" pitchFamily="34" charset="0"/>
              </a:rPr>
              <a:t> (товарного рыбоводства).</a:t>
            </a:r>
          </a:p>
        </p:txBody>
      </p:sp>
      <p:pic>
        <p:nvPicPr>
          <p:cNvPr id="5" name="Рисунок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233" y="1349222"/>
            <a:ext cx="2524148" cy="315507"/>
          </a:xfrm>
          <a:prstGeom prst="rect">
            <a:avLst/>
          </a:prstGeom>
        </p:spPr>
      </p:pic>
      <p:sp>
        <p:nvSpPr>
          <p:cNvPr id="6" name="TextBox 5"/>
          <p:cNvSpPr txBox="1"/>
          <p:nvPr/>
        </p:nvSpPr>
        <p:spPr>
          <a:xfrm>
            <a:off x="51636" y="1386046"/>
            <a:ext cx="2519745"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p>
        </p:txBody>
      </p:sp>
      <p:pic>
        <p:nvPicPr>
          <p:cNvPr id="42" name="Рисунок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1112" y="1725675"/>
            <a:ext cx="2452195" cy="2181058"/>
          </a:xfrm>
          <a:prstGeom prst="rect">
            <a:avLst/>
          </a:prstGeom>
        </p:spPr>
      </p:pic>
      <p:pic>
        <p:nvPicPr>
          <p:cNvPr id="54" name="Рисунок 53"/>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36544" y="1349222"/>
            <a:ext cx="2452477" cy="299242"/>
          </a:xfrm>
          <a:prstGeom prst="rect">
            <a:avLst/>
          </a:prstGeom>
        </p:spPr>
      </p:pic>
      <p:sp>
        <p:nvSpPr>
          <p:cNvPr id="46" name="TextBox 45"/>
          <p:cNvSpPr txBox="1"/>
          <p:nvPr/>
        </p:nvSpPr>
        <p:spPr>
          <a:xfrm>
            <a:off x="2656376" y="1381675"/>
            <a:ext cx="2406691"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p>
        </p:txBody>
      </p:sp>
      <p:pic>
        <p:nvPicPr>
          <p:cNvPr id="28" name="Рисунок 27"/>
          <p:cNvPicPr>
            <a:picLocks noChangeAspect="1"/>
          </p:cNvPicPr>
          <p:nvPr/>
        </p:nvPicPr>
        <p:blipFill>
          <a:blip r:embed="rId9"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1518" y="1666695"/>
            <a:ext cx="2529447" cy="2398652"/>
          </a:xfrm>
          <a:prstGeom prst="rect">
            <a:avLst/>
          </a:prstGeom>
        </p:spPr>
      </p:pic>
      <p:pic>
        <p:nvPicPr>
          <p:cNvPr id="7" name="Рисунок 6"/>
          <p:cNvPicPr>
            <a:picLocks noChangeAspect="1"/>
          </p:cNvPicPr>
          <p:nvPr/>
        </p:nvPicPr>
        <p:blipFill>
          <a:blip r:embed="rId10" cstate="print">
            <a:duotone>
              <a:prstClr val="black"/>
              <a:srgbClr val="DEE59D">
                <a:tint val="45000"/>
                <a:satMod val="400000"/>
              </a:srgbClr>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860" y="4105420"/>
            <a:ext cx="2520132" cy="293796"/>
          </a:xfrm>
          <a:prstGeom prst="rect">
            <a:avLst/>
          </a:prstGeom>
        </p:spPr>
      </p:pic>
      <p:sp>
        <p:nvSpPr>
          <p:cNvPr id="12" name="TextBox 11"/>
          <p:cNvSpPr txBox="1"/>
          <p:nvPr/>
        </p:nvSpPr>
        <p:spPr>
          <a:xfrm>
            <a:off x="57124" y="4099539"/>
            <a:ext cx="2495603"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p>
        </p:txBody>
      </p:sp>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682522" y="5474118"/>
            <a:ext cx="1260636" cy="1220743"/>
          </a:xfrm>
          <a:prstGeom prst="rect">
            <a:avLst/>
          </a:prstGeom>
        </p:spPr>
      </p:pic>
      <p:pic>
        <p:nvPicPr>
          <p:cNvPr id="24" name="Рисунок 23"/>
          <p:cNvPicPr>
            <a:picLocks noChangeAspect="1"/>
          </p:cNvPicPr>
          <p:nvPr/>
        </p:nvPicPr>
        <p:blipFill>
          <a:blip r:embed="rId13" cstate="print">
            <a:duotone>
              <a:prstClr val="black"/>
              <a:srgbClr val="AEFFDE">
                <a:tint val="45000"/>
                <a:satMod val="400000"/>
              </a:srgbClr>
            </a:duotone>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22697" y="3974969"/>
            <a:ext cx="2426023" cy="357743"/>
          </a:xfrm>
          <a:prstGeom prst="rect">
            <a:avLst/>
          </a:prstGeom>
        </p:spPr>
      </p:pic>
      <p:pic>
        <p:nvPicPr>
          <p:cNvPr id="10" name="Рисунок 9"/>
          <p:cNvPicPr>
            <a:picLocks noChangeAspect="1"/>
          </p:cNvPicPr>
          <p:nvPr/>
        </p:nvPicPr>
        <p:blipFill>
          <a:blip r:embed="rId15" cstate="print"/>
          <a:stretch>
            <a:fillRect/>
          </a:stretch>
        </p:blipFill>
        <p:spPr>
          <a:xfrm>
            <a:off x="2438399" y="59380"/>
            <a:ext cx="5121275" cy="1019210"/>
          </a:xfrm>
          <a:prstGeom prst="rect">
            <a:avLst/>
          </a:prstGeom>
        </p:spPr>
      </p:pic>
      <p:sp>
        <p:nvSpPr>
          <p:cNvPr id="3" name="TextBox 2"/>
          <p:cNvSpPr txBox="1"/>
          <p:nvPr/>
        </p:nvSpPr>
        <p:spPr>
          <a:xfrm>
            <a:off x="2522604" y="98572"/>
            <a:ext cx="5320802" cy="992579"/>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59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p>
        </p:txBody>
      </p:sp>
      <p:sp>
        <p:nvSpPr>
          <p:cNvPr id="14" name="TextBox 13"/>
          <p:cNvSpPr txBox="1"/>
          <p:nvPr/>
        </p:nvSpPr>
        <p:spPr>
          <a:xfrm>
            <a:off x="2650686" y="3937551"/>
            <a:ext cx="2298906"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ставок по кредитам</a:t>
            </a:r>
          </a:p>
        </p:txBody>
      </p:sp>
      <p:pic>
        <p:nvPicPr>
          <p:cNvPr id="33" name="Рисунок 32"/>
          <p:cNvPicPr>
            <a:picLocks noChangeAspect="1"/>
          </p:cNvPicPr>
          <p:nvPr/>
        </p:nvPicPr>
        <p:blipFill>
          <a:blip r:embed="rId9"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51518" y="4439289"/>
            <a:ext cx="2529447" cy="1645201"/>
          </a:xfrm>
          <a:prstGeom prst="rect">
            <a:avLst/>
          </a:prstGeom>
        </p:spPr>
      </p:pic>
      <p:pic>
        <p:nvPicPr>
          <p:cNvPr id="39" name="Рисунок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38497" y="4391407"/>
            <a:ext cx="2407936" cy="620072"/>
          </a:xfrm>
          <a:prstGeom prst="rect">
            <a:avLst/>
          </a:prstGeom>
        </p:spPr>
      </p:pic>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Объект 31"/>
          <p:cNvSpPr txBox="1">
            <a:spLocks/>
          </p:cNvSpPr>
          <p:nvPr/>
        </p:nvSpPr>
        <p:spPr>
          <a:xfrm>
            <a:off x="2666809" y="4407463"/>
            <a:ext cx="2351312" cy="59268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комплексе.</a:t>
            </a:r>
          </a:p>
        </p:txBody>
      </p:sp>
      <p:pic>
        <p:nvPicPr>
          <p:cNvPr id="40" name="Рисунок 39"/>
          <p:cNvPicPr>
            <a:picLocks noChangeAspect="1"/>
          </p:cNvPicPr>
          <p:nvPr/>
        </p:nvPicPr>
        <p:blipFill>
          <a:blip r:embed="rId17"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22287" y="1708306"/>
            <a:ext cx="2283313" cy="1021601"/>
          </a:xfrm>
          <a:prstGeom prst="rect">
            <a:avLst/>
          </a:prstGeom>
        </p:spPr>
      </p:pic>
      <p:sp>
        <p:nvSpPr>
          <p:cNvPr id="47" name="TextBox 46"/>
          <p:cNvSpPr txBox="1"/>
          <p:nvPr/>
        </p:nvSpPr>
        <p:spPr>
          <a:xfrm>
            <a:off x="833915" y="24262"/>
            <a:ext cx="1604484"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7"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36851" y="3229662"/>
            <a:ext cx="2267594" cy="3082237"/>
          </a:xfrm>
          <a:prstGeom prst="rect">
            <a:avLst/>
          </a:prstGeom>
        </p:spPr>
      </p:pic>
      <p:pic>
        <p:nvPicPr>
          <p:cNvPr id="9" name="Рисунок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37" name="Рисунок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7327" y="20157"/>
            <a:ext cx="597547" cy="741164"/>
          </a:xfrm>
          <a:prstGeom prst="rect">
            <a:avLst/>
          </a:prstGeom>
        </p:spPr>
      </p:pic>
      <p:sp>
        <p:nvSpPr>
          <p:cNvPr id="34" name="Объект 31">
            <a:extLst>
              <a:ext uri="{FF2B5EF4-FFF2-40B4-BE49-F238E27FC236}">
                <a16:creationId xmlns:a16="http://schemas.microsoft.com/office/drawing/2014/main" id="{4CB723EE-C9FB-4F49-9F01-A91905C26059}"/>
              </a:ext>
            </a:extLst>
          </p:cNvPr>
          <p:cNvSpPr>
            <a:spLocks noGrp="1"/>
          </p:cNvSpPr>
          <p:nvPr/>
        </p:nvSpPr>
        <p:spPr>
          <a:xfrm>
            <a:off x="54730" y="1721883"/>
            <a:ext cx="2497997" cy="234346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элитного семеноводства;</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проведение комплекса агротехнологических работ на посевных площадях, занятых зерновыми, зернобобовыми и кормовыми культурами;</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производство и реализацию зерновых культур;</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производства льна-долгунца и (или) технической конопли;</a:t>
            </a:r>
          </a:p>
          <a:p>
            <a:pPr marL="0" indent="180975"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стимулирование увеличения производства картофеля и овощей.</a:t>
            </a:r>
          </a:p>
          <a:p>
            <a:pPr marL="0" indent="180975" algn="just">
              <a:lnSpc>
                <a:spcPct val="96000"/>
              </a:lnSpc>
              <a:spcBef>
                <a:spcPts val="0"/>
              </a:spcBef>
              <a:buFont typeface="+mj-lt"/>
              <a:buAutoNum type="arabicPeriod"/>
            </a:pPr>
            <a:r>
              <a:rPr lang="ru-RU" sz="800" dirty="0">
                <a:latin typeface="Open Sans" panose="020B0606030504020204" pitchFamily="34" charset="0"/>
                <a:ea typeface="Open Sans" panose="020B0606030504020204" pitchFamily="34" charset="0"/>
                <a:cs typeface="Open Sans" panose="020B0606030504020204" pitchFamily="34" charset="0"/>
              </a:rPr>
              <a:t> Субсидии на проведение  комплекса агротехнологических работ на посевных площадях, занятых льном-долгунцом </a:t>
            </a:r>
          </a:p>
          <a:p>
            <a:pPr marL="0" indent="180975" algn="just">
              <a:lnSpc>
                <a:spcPct val="96000"/>
              </a:lnSpc>
              <a:spcBef>
                <a:spcPts val="0"/>
              </a:spcBef>
              <a:buFont typeface="+mj-lt"/>
              <a:buAutoNum type="arabicPeriod"/>
            </a:pPr>
            <a:r>
              <a:rPr lang="ru-RU" sz="800" dirty="0">
                <a:latin typeface="Open Sans" panose="020B0606030504020204" pitchFamily="34" charset="0"/>
                <a:ea typeface="Open Sans" panose="020B0606030504020204" pitchFamily="34" charset="0"/>
                <a:cs typeface="Open Sans" panose="020B0606030504020204" pitchFamily="34" charset="0"/>
              </a:rPr>
              <a:t>Субсидии на проведение  комплекса агротехнологических работ на посевных площадях, занятых рапсом </a:t>
            </a:r>
            <a:endParaRPr lang="ru-RU" sz="800" spc="-50" dirty="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6000"/>
              </a:lnSpc>
              <a:spcBef>
                <a:spcPts val="0"/>
              </a:spcBef>
              <a:buNone/>
            </a:pPr>
            <a:endParaRPr lang="ru-RU" sz="900" spc="-50"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Объект 31">
            <a:extLst>
              <a:ext uri="{FF2B5EF4-FFF2-40B4-BE49-F238E27FC236}">
                <a16:creationId xmlns:a16="http://schemas.microsoft.com/office/drawing/2014/main" id="{51B3B6D5-4AA2-40FC-9A84-46E23547A23B}"/>
              </a:ext>
            </a:extLst>
          </p:cNvPr>
          <p:cNvSpPr txBox="1">
            <a:spLocks/>
          </p:cNvSpPr>
          <p:nvPr/>
        </p:nvSpPr>
        <p:spPr>
          <a:xfrm>
            <a:off x="78635" y="4500724"/>
            <a:ext cx="2433988" cy="1514941"/>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племенного молодняка;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  </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реализованную товарную рыбу, произведенную в Смоленской области;</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литр реализованного молока</a:t>
            </a:r>
          </a:p>
        </p:txBody>
      </p:sp>
      <p:sp>
        <p:nvSpPr>
          <p:cNvPr id="41" name="Объект 31">
            <a:extLst>
              <a:ext uri="{FF2B5EF4-FFF2-40B4-BE49-F238E27FC236}">
                <a16:creationId xmlns:a16="http://schemas.microsoft.com/office/drawing/2014/main" id="{4DF852D9-01AE-44B3-9076-755C36E92C77}"/>
              </a:ext>
            </a:extLst>
          </p:cNvPr>
          <p:cNvSpPr txBox="1">
            <a:spLocks/>
          </p:cNvSpPr>
          <p:nvPr/>
        </p:nvSpPr>
        <p:spPr>
          <a:xfrm>
            <a:off x="2604314" y="1788890"/>
            <a:ext cx="2497997" cy="211784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p:txBody>
      </p:sp>
      <p:sp>
        <p:nvSpPr>
          <p:cNvPr id="44" name="Объект 31">
            <a:extLst>
              <a:ext uri="{FF2B5EF4-FFF2-40B4-BE49-F238E27FC236}">
                <a16:creationId xmlns:a16="http://schemas.microsoft.com/office/drawing/2014/main" id="{3A0D3FF8-AC7F-446D-9814-74E72DFC47EB}"/>
              </a:ext>
            </a:extLst>
          </p:cNvPr>
          <p:cNvSpPr txBox="1">
            <a:spLocks/>
          </p:cNvSpPr>
          <p:nvPr/>
        </p:nvSpPr>
        <p:spPr>
          <a:xfrm>
            <a:off x="5149973" y="3273485"/>
            <a:ext cx="2245795" cy="277087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грантов «</a:t>
            </a:r>
            <a:r>
              <a:rPr lang="ru-RU" sz="9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на развитие семейных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грантов сельскохозяйственным потребительским кооперативам на развитие материально-технической базы</a:t>
            </a:r>
          </a:p>
        </p:txBody>
      </p:sp>
    </p:spTree>
    <p:extLst>
      <p:ext uri="{BB962C8B-B14F-4D97-AF65-F5344CB8AC3E}">
        <p14:creationId xmlns:p14="http://schemas.microsoft.com/office/powerpoint/2010/main" val="2586519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52" y="2550176"/>
            <a:ext cx="2382598" cy="2477068"/>
          </a:xfrm>
          <a:prstGeom prst="rect">
            <a:avLst/>
          </a:prstGeom>
        </p:spPr>
      </p:pic>
      <p:pic>
        <p:nvPicPr>
          <p:cNvPr id="62" name="Рисунок 61"/>
          <p:cNvPicPr>
            <a:picLocks noChangeAspect="1"/>
          </p:cNvPicPr>
          <p:nvPr/>
        </p:nvPicPr>
        <p:blipFill>
          <a:blip r:embed="rId5"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133405" y="2118303"/>
            <a:ext cx="2309147" cy="2677177"/>
          </a:xfrm>
          <a:prstGeom prst="rect">
            <a:avLst/>
          </a:prstGeom>
        </p:spPr>
      </p:pic>
      <p:pic>
        <p:nvPicPr>
          <p:cNvPr id="43" name="Рисунок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14785" y="5153022"/>
            <a:ext cx="1260636" cy="1220743"/>
          </a:xfrm>
          <a:prstGeom prst="rect">
            <a:avLst/>
          </a:prstGeom>
        </p:spPr>
      </p:pic>
      <p:pic>
        <p:nvPicPr>
          <p:cNvPr id="26" name="Рисунок 25"/>
          <p:cNvPicPr>
            <a:picLocks noChangeAspect="1"/>
          </p:cNvPicPr>
          <p:nvPr/>
        </p:nvPicPr>
        <p:blipFill>
          <a:blip r:embed="rId7" cstate="print">
            <a:duotone>
              <a:prstClr val="black"/>
              <a:schemeClr val="accent6">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57369" y="1550117"/>
            <a:ext cx="2347401" cy="414044"/>
          </a:xfrm>
          <a:prstGeom prst="rect">
            <a:avLst/>
          </a:prstGeom>
        </p:spPr>
      </p:pic>
      <p:pic>
        <p:nvPicPr>
          <p:cNvPr id="10" name="Рисунок 9"/>
          <p:cNvPicPr>
            <a:picLocks noChangeAspect="1"/>
          </p:cNvPicPr>
          <p:nvPr/>
        </p:nvPicPr>
        <p:blipFill>
          <a:blip r:embed="rId9" cstate="print"/>
          <a:stretch>
            <a:fillRect/>
          </a:stretch>
        </p:blipFill>
        <p:spPr>
          <a:xfrm>
            <a:off x="2535971" y="59380"/>
            <a:ext cx="5023704" cy="1092323"/>
          </a:xfrm>
          <a:prstGeom prst="rect">
            <a:avLst/>
          </a:prstGeom>
        </p:spPr>
      </p:pic>
      <p:sp>
        <p:nvSpPr>
          <p:cNvPr id="3" name="TextBox 2"/>
          <p:cNvSpPr txBox="1"/>
          <p:nvPr/>
        </p:nvSpPr>
        <p:spPr>
          <a:xfrm>
            <a:off x="2466975" y="31690"/>
            <a:ext cx="5092700" cy="992579"/>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сельхозтоваропроизводителей (субсидии)</a:t>
            </a:r>
          </a:p>
        </p:txBody>
      </p:sp>
      <p:sp>
        <p:nvSpPr>
          <p:cNvPr id="4" name="TextBox 3"/>
          <p:cNvSpPr txBox="1"/>
          <p:nvPr/>
        </p:nvSpPr>
        <p:spPr>
          <a:xfrm>
            <a:off x="7125935" y="7190343"/>
            <a:ext cx="437940"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p>
        </p:txBody>
      </p:sp>
      <p:pic>
        <p:nvPicPr>
          <p:cNvPr id="5" name="Рисунок 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56878" y="1550117"/>
            <a:ext cx="2454490" cy="856535"/>
          </a:xfrm>
          <a:prstGeom prst="rect">
            <a:avLst/>
          </a:prstGeom>
        </p:spPr>
      </p:pic>
      <p:sp>
        <p:nvSpPr>
          <p:cNvPr id="6" name="TextBox 5"/>
          <p:cNvSpPr txBox="1"/>
          <p:nvPr/>
        </p:nvSpPr>
        <p:spPr>
          <a:xfrm>
            <a:off x="0" y="1528924"/>
            <a:ext cx="2672457" cy="830997"/>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8246" y="1526307"/>
            <a:ext cx="1967403"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p>
        </p:txBody>
      </p:sp>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2"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2657369" y="2118304"/>
            <a:ext cx="2347401" cy="3912447"/>
          </a:xfrm>
          <a:prstGeom prst="rect">
            <a:avLst/>
          </a:prstGeom>
        </p:spPr>
      </p:pic>
      <p:sp>
        <p:nvSpPr>
          <p:cNvPr id="47" name="TextBox 46"/>
          <p:cNvSpPr txBox="1"/>
          <p:nvPr/>
        </p:nvSpPr>
        <p:spPr>
          <a:xfrm>
            <a:off x="833915" y="24262"/>
            <a:ext cx="1633060"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9" name="Рисунок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60" name="Рисунок 59"/>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33405" y="1540220"/>
            <a:ext cx="2325725" cy="414044"/>
          </a:xfrm>
          <a:prstGeom prst="rect">
            <a:avLst/>
          </a:prstGeom>
        </p:spPr>
      </p:pic>
      <p:sp>
        <p:nvSpPr>
          <p:cNvPr id="61" name="Прямоугольник 60"/>
          <p:cNvSpPr/>
          <p:nvPr/>
        </p:nvSpPr>
        <p:spPr>
          <a:xfrm>
            <a:off x="5123250" y="2210158"/>
            <a:ext cx="2309148" cy="2585323"/>
          </a:xfrm>
          <a:prstGeom prst="rect">
            <a:avLst/>
          </a:prstGeom>
        </p:spPr>
        <p:txBody>
          <a:bodyPr wrap="square">
            <a:spAutoFit/>
          </a:bodyPr>
          <a:lstStyle/>
          <a:p>
            <a:pPr algn="jus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Выплата 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Предоставление 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p>
        </p:txBody>
      </p:sp>
      <p:sp>
        <p:nvSpPr>
          <p:cNvPr id="59" name="TextBox 58"/>
          <p:cNvSpPr txBox="1"/>
          <p:nvPr/>
        </p:nvSpPr>
        <p:spPr>
          <a:xfrm>
            <a:off x="5174178" y="1618639"/>
            <a:ext cx="225822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pic>
        <p:nvPicPr>
          <p:cNvPr id="23" name="Рисунок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5852" y="59380"/>
            <a:ext cx="597547" cy="741164"/>
          </a:xfrm>
          <a:prstGeom prst="rect">
            <a:avLst/>
          </a:prstGeom>
        </p:spPr>
      </p:pic>
      <p:sp>
        <p:nvSpPr>
          <p:cNvPr id="22" name="TextBox 21">
            <a:extLst>
              <a:ext uri="{FF2B5EF4-FFF2-40B4-BE49-F238E27FC236}">
                <a16:creationId xmlns:a16="http://schemas.microsoft.com/office/drawing/2014/main" id="{DDE0A7A1-A92D-4CCF-BA90-EA5D9AC7FBCE}"/>
              </a:ext>
            </a:extLst>
          </p:cNvPr>
          <p:cNvSpPr txBox="1"/>
          <p:nvPr/>
        </p:nvSpPr>
        <p:spPr>
          <a:xfrm>
            <a:off x="203459" y="2571444"/>
            <a:ext cx="2275500" cy="2455800"/>
          </a:xfrm>
          <a:prstGeom prst="rect">
            <a:avLst/>
          </a:prstGeom>
          <a:noFill/>
        </p:spPr>
        <p:txBody>
          <a:bodyPr wrap="square" rtlCol="0">
            <a:spAutoFit/>
          </a:bodyPr>
          <a:lstStyle/>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на проведение мероприятий в области известкования кислых почв на пашне ; </a:t>
            </a: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 </a:t>
            </a:r>
            <a:r>
              <a:rPr lang="ru-RU" sz="800" dirty="0">
                <a:latin typeface="Open Sans" panose="020B0606030504020204" pitchFamily="34" charset="0"/>
                <a:ea typeface="Open Sans" panose="020B0606030504020204" pitchFamily="34" charset="0"/>
                <a:cs typeface="Open Sans" panose="020B0606030504020204" pitchFamily="34" charset="0"/>
              </a:rPr>
              <a:t>Субсидия на возмещение части затрат на проведение </a:t>
            </a:r>
            <a:r>
              <a:rPr lang="ru-RU" sz="80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80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a:t>
            </a:r>
            <a:endParaRPr lang="ru-RU" sz="800" spc="-50" dirty="0">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товаропроизводителям, относящимся к категории </a:t>
            </a:r>
            <a:r>
              <a:rPr lang="ru-RU" sz="8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8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8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8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a:t>
            </a:r>
            <a:endParaRPr lang="ru-RU" sz="8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indent="180975" algn="just" defTabSz="755934">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бюджетам муниципальных образований на подготовку проектов межевания земельных участков и на проведение кадастровых работ</a:t>
            </a:r>
            <a:endParaRPr lang="ru-RU" sz="8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B5FD1EB4-6707-485C-9E93-66A3FAAFA890}"/>
              </a:ext>
            </a:extLst>
          </p:cNvPr>
          <p:cNvSpPr txBox="1"/>
          <p:nvPr/>
        </p:nvSpPr>
        <p:spPr>
          <a:xfrm>
            <a:off x="164359" y="5153022"/>
            <a:ext cx="2353700" cy="904991"/>
          </a:xfrm>
          <a:prstGeom prst="rect">
            <a:avLst/>
          </a:prstGeom>
          <a:noFill/>
        </p:spPr>
        <p:txBody>
          <a:bodyPr wrap="square" rtlCol="0">
            <a:spAutoFit/>
          </a:bodyPr>
          <a:lstStyle/>
          <a:p>
            <a:pPr algn="just" defTabSz="755934">
              <a:lnSpc>
                <a:spcPct val="96000"/>
              </a:lnSpc>
            </a:pPr>
            <a:r>
              <a:rPr lang="ru-RU" sz="1000" b="1" u="sng" dirty="0"/>
              <a:t>РП «Кадры в АПК»</a:t>
            </a:r>
            <a:endParaRPr lang="en-US" sz="1000" b="1" u="sng" dirty="0">
              <a:latin typeface="Open Sans" panose="020B0606030504020204"/>
            </a:endParaRPr>
          </a:p>
          <a:p>
            <a:pPr algn="just" defTabSz="755934">
              <a:lnSpc>
                <a:spcPct val="96000"/>
              </a:lnSpc>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специалистами</a:t>
            </a: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a:extLst>
              <a:ext uri="{FF2B5EF4-FFF2-40B4-BE49-F238E27FC236}">
                <a16:creationId xmlns:a16="http://schemas.microsoft.com/office/drawing/2014/main" id="{AB632106-9990-470C-9F8D-9C0D445366DD}"/>
              </a:ext>
            </a:extLst>
          </p:cNvPr>
          <p:cNvPicPr>
            <a:picLocks noChangeAspect="1"/>
          </p:cNvPicPr>
          <p:nvPr/>
        </p:nvPicPr>
        <p:blipFill>
          <a:blip r:embed="rId12"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175852" y="5131755"/>
            <a:ext cx="2382598" cy="1069020"/>
          </a:xfrm>
          <a:prstGeom prst="rect">
            <a:avLst/>
          </a:prstGeom>
        </p:spPr>
      </p:pic>
      <p:sp>
        <p:nvSpPr>
          <p:cNvPr id="28" name="TextBox 27">
            <a:extLst>
              <a:ext uri="{FF2B5EF4-FFF2-40B4-BE49-F238E27FC236}">
                <a16:creationId xmlns:a16="http://schemas.microsoft.com/office/drawing/2014/main" id="{5F3E44B3-B481-4797-9B40-6A9BBE2CE768}"/>
              </a:ext>
            </a:extLst>
          </p:cNvPr>
          <p:cNvSpPr txBox="1"/>
          <p:nvPr/>
        </p:nvSpPr>
        <p:spPr>
          <a:xfrm>
            <a:off x="2676930" y="2172129"/>
            <a:ext cx="2293756" cy="3018006"/>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гражданам, проживающим на сельских территориях;</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сельских территорий;</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пунктах</a:t>
            </a:r>
          </a:p>
          <a:p>
            <a:pPr indent="180975" algn="just" defTabSz="755934">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2893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9B66E513-2AC5-4F95-9F96-A7110853B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310" y="1189221"/>
            <a:ext cx="3674425" cy="4449153"/>
          </a:xfrm>
          <a:prstGeom prst="rect">
            <a:avLst/>
          </a:prstGeom>
        </p:spPr>
      </p:pic>
      <p:pic>
        <p:nvPicPr>
          <p:cNvPr id="10" name="Рисунок 9"/>
          <p:cNvPicPr>
            <a:picLocks noChangeAspect="1"/>
          </p:cNvPicPr>
          <p:nvPr/>
        </p:nvPicPr>
        <p:blipFill>
          <a:blip r:embed="rId5"/>
          <a:stretch>
            <a:fillRect/>
          </a:stretch>
        </p:blipFill>
        <p:spPr>
          <a:xfrm>
            <a:off x="2638425" y="156237"/>
            <a:ext cx="4921250" cy="768091"/>
          </a:xfrm>
          <a:prstGeom prst="rect">
            <a:avLst/>
          </a:prstGeom>
        </p:spPr>
      </p:pic>
      <p:sp>
        <p:nvSpPr>
          <p:cNvPr id="3" name="TextBox 2"/>
          <p:cNvSpPr txBox="1"/>
          <p:nvPr/>
        </p:nvSpPr>
        <p:spPr>
          <a:xfrm>
            <a:off x="2705100" y="308774"/>
            <a:ext cx="482373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p>
        </p:txBody>
      </p:sp>
      <p:sp>
        <p:nvSpPr>
          <p:cNvPr id="23" name="TextBox 22"/>
          <p:cNvSpPr txBox="1"/>
          <p:nvPr/>
        </p:nvSpPr>
        <p:spPr>
          <a:xfrm>
            <a:off x="833915" y="154887"/>
            <a:ext cx="1773665"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3" name="Picture 6" descr="http://tomnosti.info/dorogi-kak-i-pochemu-4/foto/174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500" r="12500"/>
          <a:stretch/>
        </p:blipFill>
        <p:spPr bwMode="auto">
          <a:xfrm>
            <a:off x="525346" y="1187705"/>
            <a:ext cx="1052404" cy="997917"/>
          </a:xfrm>
          <a:prstGeom prst="ellipse">
            <a:avLst/>
          </a:prstGeom>
          <a:noFill/>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248" y="1157914"/>
            <a:ext cx="1057501" cy="1057501"/>
          </a:xfrm>
          <a:prstGeom prst="rect">
            <a:avLst/>
          </a:prstGeom>
        </p:spPr>
      </p:pic>
      <p:pic>
        <p:nvPicPr>
          <p:cNvPr id="35" name="Рисунок 34"/>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1894" y="5302850"/>
            <a:ext cx="2621866" cy="1175278"/>
          </a:xfrm>
          <a:prstGeom prst="rect">
            <a:avLst/>
          </a:prstGeom>
        </p:spPr>
      </p:pic>
      <p:sp>
        <p:nvSpPr>
          <p:cNvPr id="36" name="TextBox 35"/>
          <p:cNvSpPr txBox="1"/>
          <p:nvPr/>
        </p:nvSpPr>
        <p:spPr>
          <a:xfrm>
            <a:off x="-278249" y="2499578"/>
            <a:ext cx="4082583" cy="600164"/>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автодорога общего пользования регионального значения:</a:t>
            </a:r>
          </a:p>
        </p:txBody>
      </p:sp>
      <p:sp>
        <p:nvSpPr>
          <p:cNvPr id="37" name="TextBox 36"/>
          <p:cNvSpPr txBox="1"/>
          <p:nvPr/>
        </p:nvSpPr>
        <p:spPr>
          <a:xfrm>
            <a:off x="205060" y="4738775"/>
            <a:ext cx="3115966"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p>
        </p:txBody>
      </p:sp>
      <p:pic>
        <p:nvPicPr>
          <p:cNvPr id="40" name="Рисунок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1510" y="3168095"/>
            <a:ext cx="542759" cy="542759"/>
          </a:xfrm>
          <a:prstGeom prst="rect">
            <a:avLst/>
          </a:prstGeom>
        </p:spPr>
      </p:pic>
      <p:sp>
        <p:nvSpPr>
          <p:cNvPr id="41" name="Прямоугольник 40"/>
          <p:cNvSpPr/>
          <p:nvPr/>
        </p:nvSpPr>
        <p:spPr>
          <a:xfrm>
            <a:off x="940943" y="3152188"/>
            <a:ext cx="2240175" cy="523220"/>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Р-96 Спас-Деменск-Ельня-Починок</a:t>
            </a:r>
          </a:p>
        </p:txBody>
      </p:sp>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0901" y="4161186"/>
            <a:ext cx="469038" cy="536734"/>
          </a:xfrm>
          <a:prstGeom prst="rect">
            <a:avLst/>
          </a:prstGeom>
        </p:spPr>
      </p:pic>
      <p:sp>
        <p:nvSpPr>
          <p:cNvPr id="44" name="Прямоугольник 43"/>
          <p:cNvSpPr/>
          <p:nvPr/>
        </p:nvSpPr>
        <p:spPr>
          <a:xfrm>
            <a:off x="977560" y="4270180"/>
            <a:ext cx="2691601" cy="307777"/>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Смоленск-Фаянсовая</a:t>
            </a:r>
          </a:p>
        </p:txBody>
      </p:sp>
      <p:sp>
        <p:nvSpPr>
          <p:cNvPr id="45" name="TextBox 44"/>
          <p:cNvSpPr txBox="1"/>
          <p:nvPr/>
        </p:nvSpPr>
        <p:spPr>
          <a:xfrm>
            <a:off x="1527527" y="1283686"/>
            <a:ext cx="208358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p>
        </p:txBody>
      </p:sp>
      <p:sp>
        <p:nvSpPr>
          <p:cNvPr id="46" name="TextBox 45"/>
          <p:cNvSpPr txBox="1"/>
          <p:nvPr/>
        </p:nvSpPr>
        <p:spPr>
          <a:xfrm>
            <a:off x="527407" y="5685526"/>
            <a:ext cx="2586353" cy="276999"/>
          </a:xfrm>
          <a:prstGeom prst="rect">
            <a:avLst/>
          </a:prstGeom>
          <a:noFill/>
        </p:spPr>
        <p:txBody>
          <a:bodyPr wrap="square" rtlCol="0">
            <a:spAutoFit/>
          </a:bodyPr>
          <a:lstStyle/>
          <a:p>
            <a:pPr algn="ct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527406" y="5866169"/>
            <a:ext cx="2586353" cy="553998"/>
          </a:xfrm>
          <a:prstGeom prst="rect">
            <a:avLst/>
          </a:prstGeom>
          <a:noFill/>
        </p:spPr>
        <p:txBody>
          <a:bodyPr wrap="square" rtlCol="0">
            <a:spAutoFit/>
          </a:bodyPr>
          <a:lstStyle/>
          <a:p>
            <a:pPr algn="ct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35,1 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дороги с твердым                             покрытием   </a:t>
            </a:r>
          </a:p>
        </p:txBody>
      </p:sp>
      <p:sp>
        <p:nvSpPr>
          <p:cNvPr id="48" name="TextBox 47"/>
          <p:cNvSpPr txBox="1"/>
          <p:nvPr/>
        </p:nvSpPr>
        <p:spPr>
          <a:xfrm>
            <a:off x="605420" y="5496837"/>
            <a:ext cx="2508340" cy="369332"/>
          </a:xfrm>
          <a:prstGeom prst="rect">
            <a:avLst/>
          </a:prstGeom>
          <a:noFill/>
        </p:spPr>
        <p:txBody>
          <a:bodyPr wrap="square" rtlCol="0">
            <a:spAutoFit/>
          </a:bodyPr>
          <a:lstStyle/>
          <a:p>
            <a:pPr algn="ctr"/>
            <a:r>
              <a:rPr lang="ru-RU">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64,7 </a:t>
            </a: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p>
        </p:txBody>
      </p:sp>
      <p:sp>
        <p:nvSpPr>
          <p:cNvPr id="49" name="TextBox 48"/>
          <p:cNvSpPr txBox="1"/>
          <p:nvPr/>
        </p:nvSpPr>
        <p:spPr>
          <a:xfrm>
            <a:off x="-129838" y="3715586"/>
            <a:ext cx="3581758"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sp>
        <p:nvSpPr>
          <p:cNvPr id="50" name="Прямоугольник 49"/>
          <p:cNvSpPr/>
          <p:nvPr/>
        </p:nvSpPr>
        <p:spPr>
          <a:xfrm>
            <a:off x="520247" y="1343531"/>
            <a:ext cx="1085856" cy="769441"/>
          </a:xfrm>
          <a:prstGeom prst="rect">
            <a:avLst/>
          </a:prstGeom>
        </p:spPr>
        <p:txBody>
          <a:bodyPr wrap="square">
            <a:spAutoFit/>
          </a:bodyPr>
          <a:lstStyle/>
          <a:p>
            <a:pPr algn="ctr"/>
            <a:r>
              <a:rPr lang="ru-RU"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338,3 </a:t>
            </a:r>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км</a:t>
            </a:r>
            <a:endParaRPr lang="ru-RU" sz="2000" dirty="0">
              <a:solidFill>
                <a:schemeClr val="bg1"/>
              </a:solidFill>
            </a:endParaRPr>
          </a:p>
        </p:txBody>
      </p:sp>
      <p:pic>
        <p:nvPicPr>
          <p:cNvPr id="26" name="Рисунок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96555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stretch>
            <a:fillRect/>
          </a:stretch>
        </p:blipFill>
        <p:spPr>
          <a:xfrm>
            <a:off x="2064774" y="156237"/>
            <a:ext cx="5494901" cy="902479"/>
          </a:xfrm>
          <a:prstGeom prst="rect">
            <a:avLst/>
          </a:prstGeom>
        </p:spPr>
      </p:pic>
      <p:sp>
        <p:nvSpPr>
          <p:cNvPr id="18" name="TextBox 17"/>
          <p:cNvSpPr txBox="1"/>
          <p:nvPr/>
        </p:nvSpPr>
        <p:spPr>
          <a:xfrm>
            <a:off x="1985450" y="204636"/>
            <a:ext cx="5653548" cy="854080"/>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Главы муниципального образования</a:t>
            </a:r>
          </a:p>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муниципальный округ»  Смоленской области</a:t>
            </a: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21" name="TextBox 20"/>
          <p:cNvSpPr txBox="1"/>
          <p:nvPr/>
        </p:nvSpPr>
        <p:spPr>
          <a:xfrm>
            <a:off x="2854777" y="1472213"/>
            <a:ext cx="4403212" cy="3231654"/>
          </a:xfrm>
          <a:prstGeom prst="rect">
            <a:avLst/>
          </a:prstGeom>
          <a:noFill/>
        </p:spPr>
        <p:txBody>
          <a:bodyPr wrap="square" rtlCol="0">
            <a:spAutoFit/>
          </a:bodyPr>
          <a:lstStyle/>
          <a:p>
            <a:pPr algn="just"/>
            <a:r>
              <a:rPr lang="ru-RU" sz="1200" dirty="0"/>
              <a:t>	</a:t>
            </a:r>
            <a:r>
              <a:rPr lang="ru-RU" sz="1200" dirty="0">
                <a:latin typeface="Open Sans" pitchFamily="34" charset="0"/>
              </a:rPr>
              <a:t>Вас приветствует муниципальное образование «Глинковский муниципальный округ» Смоленской области.	</a:t>
            </a:r>
          </a:p>
          <a:p>
            <a:pPr algn="just"/>
            <a:r>
              <a:rPr lang="ru-RU" sz="1200" dirty="0">
                <a:latin typeface="Open Sans" pitchFamily="34" charset="0"/>
              </a:rPr>
              <a:t>	В числе ключевых направлений деятельности органов местного самоуправления – повышение качества и доступности муниципальных услуг, создание благоприятного инвестиционного климата, оказание всесторонней поддержки субъектам малого и среднего бизнеса. Залогом успешного развития экономики является реализация инвестиционных проектов. Руководство округа, придавая огромное значение экономической стабильности, процветанию населения, обеспечению комфортных условий его проживания ставит перед собой задачу проведения активной деятельности, направленной на привлечение инвесторов. Глинка открыта для партнерства и сотрудничества.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p:cNvSpPr txBox="1"/>
          <p:nvPr/>
        </p:nvSpPr>
        <p:spPr>
          <a:xfrm>
            <a:off x="299192" y="3787558"/>
            <a:ext cx="2422465" cy="523220"/>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Кожухов Евгений Владимирович</a:t>
            </a:r>
          </a:p>
        </p:txBody>
      </p:sp>
      <p:sp>
        <p:nvSpPr>
          <p:cNvPr id="23" name="TextBox 22"/>
          <p:cNvSpPr txBox="1"/>
          <p:nvPr/>
        </p:nvSpPr>
        <p:spPr>
          <a:xfrm>
            <a:off x="4031576" y="1210498"/>
            <a:ext cx="2049613"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p>
        </p:txBody>
      </p:sp>
      <p:sp>
        <p:nvSpPr>
          <p:cNvPr id="24" name="TextBox 23"/>
          <p:cNvSpPr txBox="1"/>
          <p:nvPr/>
        </p:nvSpPr>
        <p:spPr>
          <a:xfrm>
            <a:off x="1842847" y="6298746"/>
            <a:ext cx="4377457" cy="523220"/>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Глинковский муниципальный округ!</a:t>
            </a:r>
          </a:p>
        </p:txBody>
      </p:sp>
      <p:sp>
        <p:nvSpPr>
          <p:cNvPr id="25" name="TextBox 24"/>
          <p:cNvSpPr txBox="1"/>
          <p:nvPr/>
        </p:nvSpPr>
        <p:spPr>
          <a:xfrm>
            <a:off x="276959" y="4616449"/>
            <a:ext cx="6981029" cy="1015663"/>
          </a:xfrm>
          <a:prstGeom prst="rect">
            <a:avLst/>
          </a:prstGeom>
          <a:noFill/>
        </p:spPr>
        <p:txBody>
          <a:bodyPr wrap="square" rtlCol="0">
            <a:spAutoFit/>
          </a:bodyPr>
          <a:lstStyle/>
          <a:p>
            <a:pPr algn="just"/>
            <a:r>
              <a:rPr lang="ru-RU" sz="1200" dirty="0"/>
              <a:t>	</a:t>
            </a:r>
            <a:r>
              <a:rPr lang="ru-RU" sz="1200" dirty="0">
                <a:latin typeface="Open Sans" pitchFamily="34" charset="0"/>
              </a:rPr>
              <a:t>Благоприятные условия для развития агропромышленного комплекса округа способствуют развитию производства сельскохозяйственной продукции.</a:t>
            </a:r>
          </a:p>
          <a:p>
            <a:pPr algn="just"/>
            <a:r>
              <a:rPr lang="ru-RU" sz="1200" dirty="0">
                <a:latin typeface="Open Sans" pitchFamily="34" charset="0"/>
              </a:rPr>
              <a:t>	Наличие месторождений полезных ископаемых (торф, цементное сырье, песок, гравий) создает благоприятные условия для привлечения инвестиций и развития деловых взаимоотношений.</a:t>
            </a:r>
          </a:p>
        </p:txBody>
      </p:sp>
      <p:sp>
        <p:nvSpPr>
          <p:cNvPr id="28" name="Прямоугольник 27"/>
          <p:cNvSpPr/>
          <p:nvPr/>
        </p:nvSpPr>
        <p:spPr>
          <a:xfrm>
            <a:off x="236367" y="5544693"/>
            <a:ext cx="6981029" cy="646331"/>
          </a:xfrm>
          <a:prstGeom prst="rect">
            <a:avLst/>
          </a:prstGeom>
        </p:spPr>
        <p:txBody>
          <a:bodyPr wrap="square">
            <a:spAutoFit/>
          </a:bodyPr>
          <a:lstStyle/>
          <a:p>
            <a:pPr algn="just"/>
            <a:r>
              <a:rPr lang="ru-RU" sz="1200" dirty="0"/>
              <a:t>	</a:t>
            </a:r>
            <a:r>
              <a:rPr lang="ru-RU" sz="1200" dirty="0">
                <a:latin typeface="Open Sans" pitchFamily="34" charset="0"/>
              </a:rPr>
              <a:t>Администрация муниципального образования «Глинковский муниципальный округ» приглашает к сотрудничеству инвесторов и мы готовы создать самые благоприятные условия для реализации инвестиционных проектов.</a:t>
            </a:r>
          </a:p>
        </p:txBody>
      </p:sp>
      <p:sp>
        <p:nvSpPr>
          <p:cNvPr id="31" name="TextBox 30"/>
          <p:cNvSpPr txBox="1"/>
          <p:nvPr/>
        </p:nvSpPr>
        <p:spPr>
          <a:xfrm>
            <a:off x="718744" y="156104"/>
            <a:ext cx="1467068"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6" name="Рисунок 5">
            <a:extLst>
              <a:ext uri="{FF2B5EF4-FFF2-40B4-BE49-F238E27FC236}">
                <a16:creationId xmlns:a16="http://schemas.microsoft.com/office/drawing/2014/main" id="{01D61FAC-3CC0-4D43-96AC-437B19648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661" y="1406522"/>
            <a:ext cx="2295525" cy="2305050"/>
          </a:xfrm>
          <a:prstGeom prst="rect">
            <a:avLst/>
          </a:prstGeom>
        </p:spPr>
      </p:pic>
    </p:spTree>
    <p:extLst>
      <p:ext uri="{BB962C8B-B14F-4D97-AF65-F5344CB8AC3E}">
        <p14:creationId xmlns:p14="http://schemas.microsoft.com/office/powerpoint/2010/main" val="964269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672479" y="156237"/>
            <a:ext cx="4887195" cy="768091"/>
          </a:xfrm>
          <a:prstGeom prst="rect">
            <a:avLst/>
          </a:prstGeom>
        </p:spPr>
      </p:pic>
      <p:sp>
        <p:nvSpPr>
          <p:cNvPr id="3" name="TextBox 2"/>
          <p:cNvSpPr txBox="1"/>
          <p:nvPr/>
        </p:nvSpPr>
        <p:spPr>
          <a:xfrm>
            <a:off x="2576951" y="320065"/>
            <a:ext cx="4941761"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3418"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p>
        </p:txBody>
      </p:sp>
      <p:sp>
        <p:nvSpPr>
          <p:cNvPr id="34" name="TextBox 33"/>
          <p:cNvSpPr txBox="1"/>
          <p:nvPr/>
        </p:nvSpPr>
        <p:spPr>
          <a:xfrm>
            <a:off x="833915" y="154887"/>
            <a:ext cx="1743036"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8" name="TextBox 37"/>
          <p:cNvSpPr txBox="1"/>
          <p:nvPr/>
        </p:nvSpPr>
        <p:spPr>
          <a:xfrm>
            <a:off x="1428326" y="1630351"/>
            <a:ext cx="1917622"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оказывающая услуги связи</a:t>
            </a:r>
          </a:p>
        </p:txBody>
      </p:sp>
      <p:sp>
        <p:nvSpPr>
          <p:cNvPr id="39" name="TextBox 38"/>
          <p:cNvSpPr txBox="1"/>
          <p:nvPr/>
        </p:nvSpPr>
        <p:spPr>
          <a:xfrm>
            <a:off x="2121300" y="1198928"/>
            <a:ext cx="418704" cy="584775"/>
          </a:xfrm>
          <a:prstGeom prst="rect">
            <a:avLst/>
          </a:prstGeom>
          <a:noFill/>
        </p:spPr>
        <p:txBody>
          <a:bodyPr wrap="non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0" name="TextBox 39"/>
          <p:cNvSpPr txBox="1"/>
          <p:nvPr/>
        </p:nvSpPr>
        <p:spPr>
          <a:xfrm flipH="1">
            <a:off x="6541289" y="2967745"/>
            <a:ext cx="806564"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41" name="TextBox 40"/>
          <p:cNvSpPr txBox="1"/>
          <p:nvPr/>
        </p:nvSpPr>
        <p:spPr>
          <a:xfrm>
            <a:off x="6078903" y="3424730"/>
            <a:ext cx="139885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3" name="TextBox 42"/>
          <p:cNvSpPr txBox="1"/>
          <p:nvPr/>
        </p:nvSpPr>
        <p:spPr>
          <a:xfrm>
            <a:off x="168296" y="3543470"/>
            <a:ext cx="1529785"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сотовой связи</a:t>
            </a:r>
          </a:p>
        </p:txBody>
      </p:sp>
      <p:sp>
        <p:nvSpPr>
          <p:cNvPr id="44" name="TextBox 43"/>
          <p:cNvSpPr txBox="1"/>
          <p:nvPr/>
        </p:nvSpPr>
        <p:spPr>
          <a:xfrm>
            <a:off x="4458728" y="5256090"/>
            <a:ext cx="2197206" cy="95410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интерактивное телевидение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46" name="Рисунок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47" name="Рисунок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341" y="5181516"/>
            <a:ext cx="1251611" cy="1251611"/>
          </a:xfrm>
          <a:prstGeom prst="rect">
            <a:avLst/>
          </a:prstGeom>
        </p:spPr>
      </p:pic>
      <p:pic>
        <p:nvPicPr>
          <p:cNvPr id="48" name="Рисунок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49" name="Рисунок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50" name="Рисунок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3699" y="3154149"/>
            <a:ext cx="1237827" cy="1237827"/>
          </a:xfrm>
          <a:prstGeom prst="rect">
            <a:avLst/>
          </a:prstGeom>
        </p:spPr>
      </p:pic>
      <p:pic>
        <p:nvPicPr>
          <p:cNvPr id="51" name="Рисунок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52" name="Рисунок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6219" y="5191829"/>
            <a:ext cx="1237827" cy="1237827"/>
          </a:xfrm>
          <a:prstGeom prst="rect">
            <a:avLst/>
          </a:prstGeom>
        </p:spPr>
      </p:pic>
      <p:sp>
        <p:nvSpPr>
          <p:cNvPr id="53" name="TextBox 52"/>
          <p:cNvSpPr txBox="1"/>
          <p:nvPr/>
        </p:nvSpPr>
        <p:spPr>
          <a:xfrm>
            <a:off x="4590929" y="1623949"/>
            <a:ext cx="2886824" cy="523220"/>
          </a:xfrm>
          <a:prstGeom prst="rect">
            <a:avLst/>
          </a:prstGeom>
          <a:noFill/>
        </p:spPr>
        <p:txBody>
          <a:bodyPr wrap="square" rtlCol="0">
            <a:spAutoFit/>
          </a:bodyPr>
          <a:lstStyle/>
          <a:p>
            <a:pPr>
              <a:tabLst>
                <a:tab pos="176213" algn="l"/>
              </a:tabLst>
            </a:pPr>
            <a:r>
              <a:rPr lang="ru-RU" sz="1400" dirty="0">
                <a:latin typeface="Open Sans" panose="020B0606030504020204" pitchFamily="34" charset="0"/>
                <a:ea typeface="Open Sans" panose="020B0606030504020204" pitchFamily="34" charset="0"/>
                <a:cs typeface="Open Sans" panose="020B0606030504020204" pitchFamily="34" charset="0"/>
              </a:rPr>
              <a:t>Смоленский филиал </a:t>
            </a:r>
            <a:br>
              <a:rPr lang="ru-RU" sz="1400" dirty="0">
                <a:latin typeface="Open Sans" panose="020B0606030504020204" pitchFamily="34" charset="0"/>
                <a:ea typeface="Open Sans" panose="020B0606030504020204" pitchFamily="34" charset="0"/>
                <a:cs typeface="Open Sans" panose="020B0606030504020204" pitchFamily="34" charset="0"/>
              </a:rPr>
            </a:br>
            <a:r>
              <a:rPr lang="ru-RU" sz="1400" dirty="0">
                <a:latin typeface="Open Sans" panose="020B0606030504020204" pitchFamily="34" charset="0"/>
                <a:ea typeface="Open Sans" panose="020B0606030504020204" pitchFamily="34" charset="0"/>
                <a:cs typeface="Open Sans" panose="020B0606030504020204" pitchFamily="34" charset="0"/>
              </a:rPr>
              <a:t>ПАО «Ростелеком»</a:t>
            </a:r>
          </a:p>
        </p:txBody>
      </p:sp>
      <p:sp>
        <p:nvSpPr>
          <p:cNvPr id="54" name="TextBox 53"/>
          <p:cNvSpPr txBox="1"/>
          <p:nvPr/>
        </p:nvSpPr>
        <p:spPr>
          <a:xfrm>
            <a:off x="735220" y="4609759"/>
            <a:ext cx="1841732" cy="1600438"/>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«Билайн»</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«Теле-2»</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«Мегафон»</a:t>
            </a:r>
          </a:p>
        </p:txBody>
      </p:sp>
      <p:pic>
        <p:nvPicPr>
          <p:cNvPr id="55" name="Рисунок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695" y="4956770"/>
            <a:ext cx="454160" cy="453208"/>
          </a:xfrm>
          <a:prstGeom prst="rect">
            <a:avLst/>
          </a:prstGeom>
        </p:spPr>
      </p:pic>
      <p:pic>
        <p:nvPicPr>
          <p:cNvPr id="56" name="Рисунок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8869" y="4542576"/>
            <a:ext cx="427934" cy="440771"/>
          </a:xfrm>
          <a:prstGeom prst="rect">
            <a:avLst/>
          </a:prstGeom>
        </p:spPr>
      </p:pic>
      <p:pic>
        <p:nvPicPr>
          <p:cNvPr id="57" name="Рисунок 5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9579" y="5823387"/>
            <a:ext cx="452779" cy="453993"/>
          </a:xfrm>
          <a:prstGeom prst="rect">
            <a:avLst/>
          </a:prstGeom>
        </p:spPr>
      </p:pic>
      <p:pic>
        <p:nvPicPr>
          <p:cNvPr id="58" name="Рисунок 5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7354" y="5447890"/>
            <a:ext cx="481090" cy="352158"/>
          </a:xfrm>
          <a:prstGeom prst="rect">
            <a:avLst/>
          </a:prstGeom>
        </p:spPr>
      </p:pic>
      <p:pic>
        <p:nvPicPr>
          <p:cNvPr id="59" name="Рисунок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60" name="Рисунок 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61" name="Рисунок 6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pic>
        <p:nvPicPr>
          <p:cNvPr id="33" name="Рисунок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1484004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ttp://domostr0y.ru/assets/images/foto/2015/12/21378487-l%5b1%5d.jpg"/>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33206" y="4308426"/>
            <a:ext cx="4123303" cy="3092479"/>
          </a:xfrm>
          <a:prstGeom prst="rect">
            <a:avLst/>
          </a:prstGeom>
          <a:noFill/>
          <a:extLst>
            <a:ext uri="{909E8E84-426E-40DD-AFC4-6F175D3DCCD1}">
              <a14:hiddenFill xmlns:a14="http://schemas.microsoft.com/office/drawing/2010/main">
                <a:solidFill>
                  <a:srgbClr val="FFFFFF"/>
                </a:solidFill>
              </a14:hiddenFill>
            </a:ext>
          </a:extLst>
        </p:spPr>
      </p:pic>
      <p:pic>
        <p:nvPicPr>
          <p:cNvPr id="38" name="Рисунок 37" descr="http://media.vremyan.ru/images/640_480/images_23407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4860" y="1272097"/>
            <a:ext cx="1573603" cy="1601722"/>
          </a:xfrm>
          <a:prstGeom prst="ellipse">
            <a:avLst/>
          </a:prstGeom>
          <a:noFill/>
          <a:ln>
            <a:noFill/>
          </a:ln>
        </p:spPr>
      </p:pic>
      <p:pic>
        <p:nvPicPr>
          <p:cNvPr id="40" name="Рисунок 39"/>
          <p:cNvPicPr>
            <a:picLocks noChangeAspect="1"/>
          </p:cNvPicPr>
          <p:nvPr/>
        </p:nvPicPr>
        <p:blipFill>
          <a:blip r:embed="rId5" cstate="print">
            <a:duotone>
              <a:prstClr val="black"/>
              <a:srgbClr val="EBEBA9">
                <a:tint val="45000"/>
                <a:satMod val="400000"/>
              </a:srgbClr>
            </a:duotone>
            <a:extLst>
              <a:ext uri="{BEBA8EAE-BF5A-486C-A8C5-ECC9F3942E4B}">
                <a14:imgProps xmlns:a14="http://schemas.microsoft.com/office/drawing/2010/main">
                  <a14:imgLayer r:embed="rId6">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45008" y="3578838"/>
            <a:ext cx="3847129" cy="1189808"/>
          </a:xfrm>
          <a:prstGeom prst="rect">
            <a:avLst/>
          </a:prstGeom>
          <a:ln>
            <a:solidFill>
              <a:schemeClr val="tx1"/>
            </a:solidFill>
            <a:prstDash val="lgDash"/>
          </a:ln>
        </p:spPr>
      </p:pic>
      <p:pic>
        <p:nvPicPr>
          <p:cNvPr id="10" name="Рисунок 9"/>
          <p:cNvPicPr>
            <a:picLocks noChangeAspect="1"/>
          </p:cNvPicPr>
          <p:nvPr/>
        </p:nvPicPr>
        <p:blipFill>
          <a:blip r:embed="rId7"/>
          <a:stretch>
            <a:fillRect/>
          </a:stretch>
        </p:blipFill>
        <p:spPr>
          <a:xfrm>
            <a:off x="2628899" y="156237"/>
            <a:ext cx="4930776" cy="768091"/>
          </a:xfrm>
          <a:prstGeom prst="rect">
            <a:avLst/>
          </a:prstGeom>
        </p:spPr>
      </p:pic>
      <p:sp>
        <p:nvSpPr>
          <p:cNvPr id="3" name="TextBox 2"/>
          <p:cNvSpPr txBox="1"/>
          <p:nvPr/>
        </p:nvSpPr>
        <p:spPr>
          <a:xfrm>
            <a:off x="2628899" y="313297"/>
            <a:ext cx="4919409"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217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p>
        </p:txBody>
      </p:sp>
      <p:sp>
        <p:nvSpPr>
          <p:cNvPr id="23" name="TextBox 22"/>
          <p:cNvSpPr txBox="1"/>
          <p:nvPr/>
        </p:nvSpPr>
        <p:spPr>
          <a:xfrm>
            <a:off x="3244535" y="3059997"/>
            <a:ext cx="3454726" cy="369332"/>
          </a:xfrm>
          <a:prstGeom prst="rect">
            <a:avLst/>
          </a:prstGeom>
          <a:noFill/>
        </p:spPr>
        <p:txBody>
          <a:bodyPr wrap="square" rtlCol="0">
            <a:spAutoFit/>
          </a:bodyPr>
          <a:lstStyle/>
          <a:p>
            <a:r>
              <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p>
        </p:txBody>
      </p:sp>
      <p:pic>
        <p:nvPicPr>
          <p:cNvPr id="24" name="Рисунок 23"/>
          <p:cNvPicPr>
            <a:picLocks noChangeAspect="1"/>
          </p:cNvPicPr>
          <p:nvPr/>
        </p:nvPicPr>
        <p:blipFill>
          <a:blip r:embed="rId8"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6" y="1307511"/>
            <a:ext cx="2795137" cy="936966"/>
          </a:xfrm>
          <a:prstGeom prst="rect">
            <a:avLst/>
          </a:prstGeom>
        </p:spPr>
      </p:pic>
      <p:pic>
        <p:nvPicPr>
          <p:cNvPr id="25" name="Рисунок 24"/>
          <p:cNvPicPr>
            <a:picLocks noChangeAspect="1"/>
          </p:cNvPicPr>
          <p:nvPr/>
        </p:nvPicPr>
        <p:blipFill>
          <a:blip r:embed="rId8"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5" y="3392975"/>
            <a:ext cx="2795137" cy="936966"/>
          </a:xfrm>
          <a:prstGeom prst="rect">
            <a:avLst/>
          </a:prstGeom>
        </p:spPr>
      </p:pic>
      <p:sp>
        <p:nvSpPr>
          <p:cNvPr id="28" name="TextBox 27"/>
          <p:cNvSpPr txBox="1"/>
          <p:nvPr/>
        </p:nvSpPr>
        <p:spPr>
          <a:xfrm>
            <a:off x="440600" y="4378995"/>
            <a:ext cx="2313639" cy="646331"/>
          </a:xfrm>
          <a:prstGeom prst="rect">
            <a:avLst/>
          </a:prstGeom>
          <a:noFill/>
        </p:spPr>
        <p:txBody>
          <a:bodyPr wrap="square" rtlCol="0">
            <a:spAutoFit/>
          </a:bodyPr>
          <a:lstStyle/>
          <a:p>
            <a:pPr algn="ctr"/>
            <a:r>
              <a:rPr lang="ru-RU" sz="36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1,0 </a:t>
            </a: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336749" y="2321333"/>
            <a:ext cx="2392913" cy="923330"/>
          </a:xfrm>
          <a:prstGeom prst="rect">
            <a:avLst/>
          </a:prstGeom>
          <a:noFill/>
        </p:spPr>
        <p:txBody>
          <a:bodyPr wrap="square" rtlCol="0">
            <a:spAutoFit/>
          </a:bodyPr>
          <a:lstStyle/>
          <a:p>
            <a:pPr algn="ctr"/>
            <a:r>
              <a:rPr lang="ru-RU" sz="36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169,33 </a:t>
            </a:r>
            <a:r>
              <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тыс. кв. м</a:t>
            </a:r>
            <a:r>
              <a:rPr lang="ru-RU" sz="16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909" y="1452828"/>
            <a:ext cx="2375330" cy="646331"/>
          </a:xfrm>
          <a:prstGeom prst="rect">
            <a:avLst/>
          </a:prstGeom>
          <a:noFill/>
        </p:spPr>
        <p:txBody>
          <a:bodyPr wrap="non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929" y="3577258"/>
            <a:ext cx="2678554" cy="584775"/>
          </a:xfrm>
          <a:prstGeom prst="rect">
            <a:avLst/>
          </a:prstGeom>
          <a:noFill/>
        </p:spPr>
        <p:txBody>
          <a:bodyPr wrap="non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 эксплуатацию жилья</a:t>
            </a:r>
          </a:p>
        </p:txBody>
      </p:sp>
      <p:sp>
        <p:nvSpPr>
          <p:cNvPr id="42" name="TextBox 41"/>
          <p:cNvSpPr txBox="1"/>
          <p:nvPr/>
        </p:nvSpPr>
        <p:spPr>
          <a:xfrm>
            <a:off x="3338719" y="3632556"/>
            <a:ext cx="3605925" cy="1015663"/>
          </a:xfrm>
          <a:prstGeom prst="rect">
            <a:avLst/>
          </a:prstGeom>
          <a:noFill/>
        </p:spPr>
        <p:txBody>
          <a:bodyPr wrap="square" rtlCol="0">
            <a:spAutoFit/>
          </a:bodyPr>
          <a:lstStyle/>
          <a:p>
            <a:pPr indent="179388" algn="just"/>
            <a:r>
              <a:rPr lang="ru-RU" sz="1200" dirty="0"/>
              <a:t>В муниципальном округе реализуется муниципальная программа «Обеспечение жильем молодых семей». В 2024 году за счет получения социальной выплаты улучшила свои жилищные условия  одна  молодая семья. </a:t>
            </a:r>
            <a:endParaRPr lang="ru-RU" sz="1200" dirty="0">
              <a:latin typeface="Open Sans" pitchFamily="34" charset="0"/>
              <a:ea typeface="Open Sans" pitchFamily="34" charset="0"/>
              <a:cs typeface="Open Sans" pitchFamily="34" charset="0"/>
            </a:endParaRPr>
          </a:p>
        </p:txBody>
      </p:sp>
      <p:sp>
        <p:nvSpPr>
          <p:cNvPr id="35" name="TextBox 34"/>
          <p:cNvSpPr txBox="1"/>
          <p:nvPr/>
        </p:nvSpPr>
        <p:spPr>
          <a:xfrm>
            <a:off x="833915" y="154887"/>
            <a:ext cx="1677091"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1" name="TextBox 4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5758" y="1228536"/>
            <a:ext cx="1631806" cy="1654085"/>
          </a:xfrm>
          <a:prstGeom prst="rect">
            <a:avLst/>
          </a:prstGeom>
        </p:spPr>
      </p:pic>
      <p:pic>
        <p:nvPicPr>
          <p:cNvPr id="26" name="Рисунок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1682" y="1224482"/>
            <a:ext cx="1690011" cy="1713085"/>
          </a:xfrm>
          <a:prstGeom prst="rect">
            <a:avLst/>
          </a:prstGeom>
        </p:spPr>
      </p:pic>
      <p:pic>
        <p:nvPicPr>
          <p:cNvPr id="32" name="Рисунок 31" descr="http://selhoz.admin-smolensk.ru/files/675/gallery/med/22.11.2016_12.15.27_img_0029.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9032" y="1289136"/>
            <a:ext cx="1635309" cy="1584682"/>
          </a:xfrm>
          <a:prstGeom prst="ellipse">
            <a:avLst/>
          </a:prstGeom>
          <a:noFill/>
          <a:ln>
            <a:noFill/>
          </a:ln>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38581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133526"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p>
        </p:txBody>
      </p:sp>
      <p:sp>
        <p:nvSpPr>
          <p:cNvPr id="28" name="TextBox 27"/>
          <p:cNvSpPr txBox="1"/>
          <p:nvPr/>
        </p:nvSpPr>
        <p:spPr>
          <a:xfrm>
            <a:off x="833915" y="154887"/>
            <a:ext cx="1566385"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2" name="Рисунок 31"/>
          <p:cNvPicPr>
            <a:picLocks noChangeAspect="1"/>
          </p:cNvPicPr>
          <p:nvPr/>
        </p:nvPicPr>
        <p:blipFill>
          <a:blip r:embed="rId3"/>
          <a:stretch>
            <a:fillRect/>
          </a:stretch>
        </p:blipFill>
        <p:spPr>
          <a:xfrm>
            <a:off x="2516957" y="156237"/>
            <a:ext cx="5042718" cy="768091"/>
          </a:xfrm>
          <a:prstGeom prst="rect">
            <a:avLst/>
          </a:prstGeom>
        </p:spPr>
      </p:pic>
      <p:sp>
        <p:nvSpPr>
          <p:cNvPr id="34" name="TextBox 33"/>
          <p:cNvSpPr txBox="1"/>
          <p:nvPr/>
        </p:nvSpPr>
        <p:spPr>
          <a:xfrm>
            <a:off x="442759" y="1177451"/>
            <a:ext cx="2452542"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640677" y="2081424"/>
            <a:ext cx="652743" cy="584775"/>
          </a:xfrm>
          <a:prstGeom prst="rect">
            <a:avLst/>
          </a:prstGeom>
          <a:noFill/>
        </p:spPr>
        <p:txBody>
          <a:bodyPr wrap="none" rtlCol="0">
            <a:spAutoFit/>
          </a:bodyPr>
          <a:lstStyle/>
          <a:p>
            <a:pPr algn="ctr"/>
            <a:r>
              <a:rPr lang="ru-RU" sz="3200" b="1"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sz="28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3489133" y="1534560"/>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p>
        </p:txBody>
      </p:sp>
      <p:sp>
        <p:nvSpPr>
          <p:cNvPr id="50" name="TextBox 49"/>
          <p:cNvSpPr txBox="1"/>
          <p:nvPr/>
        </p:nvSpPr>
        <p:spPr>
          <a:xfrm>
            <a:off x="3251454" y="4797491"/>
            <a:ext cx="2177310" cy="1477328"/>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 на   1 тыс. чел.</a:t>
            </a:r>
          </a:p>
        </p:txBody>
      </p:sp>
      <p:pic>
        <p:nvPicPr>
          <p:cNvPr id="51" name="Рисунок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226" y="4307331"/>
            <a:ext cx="1452636" cy="1452636"/>
          </a:xfrm>
          <a:prstGeom prst="rect">
            <a:avLst/>
          </a:prstGeom>
        </p:spPr>
      </p:pic>
      <p:sp>
        <p:nvSpPr>
          <p:cNvPr id="52" name="TextBox 51"/>
          <p:cNvSpPr txBox="1"/>
          <p:nvPr/>
        </p:nvSpPr>
        <p:spPr>
          <a:xfrm>
            <a:off x="5769815" y="4514371"/>
            <a:ext cx="1144865" cy="1077218"/>
          </a:xfrm>
          <a:prstGeom prst="rect">
            <a:avLst/>
          </a:prstGeom>
          <a:noFill/>
        </p:spPr>
        <p:txBody>
          <a:bodyPr wrap="none" rtlCol="0">
            <a:spAutoFit/>
          </a:bodyPr>
          <a:lstStyle/>
          <a:p>
            <a:pPr algn="ctr"/>
            <a:r>
              <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361</a:t>
            </a:r>
          </a:p>
          <a:p>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кв.м</a:t>
            </a:r>
            <a:r>
              <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53" name="Рисунок 5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7179" y="2765472"/>
            <a:ext cx="2422382" cy="689006"/>
          </a:xfrm>
          <a:prstGeom prst="rect">
            <a:avLst/>
          </a:prstGeom>
        </p:spPr>
      </p:pic>
      <p:sp>
        <p:nvSpPr>
          <p:cNvPr id="54" name="TextBox 53"/>
          <p:cNvSpPr txBox="1"/>
          <p:nvPr/>
        </p:nvSpPr>
        <p:spPr>
          <a:xfrm>
            <a:off x="417179" y="2810013"/>
            <a:ext cx="2422382"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1495922" y="3624491"/>
            <a:ext cx="1194559" cy="769441"/>
          </a:xfrm>
          <a:prstGeom prst="rect">
            <a:avLst/>
          </a:prstGeom>
          <a:noFill/>
        </p:spPr>
        <p:txBody>
          <a:bodyPr wrap="none" rtlCol="0">
            <a:spAutoFit/>
          </a:bodyPr>
          <a:lstStyle/>
          <a:p>
            <a:pPr algn="ctr"/>
            <a:r>
              <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212,6</a:t>
            </a:r>
            <a:r>
              <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Picture 2" descr="http://www.dekor3d.ru/upload/iblock/378/378124e25a3161f32210a5ae5fe9182d.jpg"/>
          <p:cNvPicPr>
            <a:picLocks noChangeAspect="1" noChangeArrowheads="1"/>
          </p:cNvPicPr>
          <p:nvPr/>
        </p:nvPicPr>
        <p:blipFill>
          <a:blip r:embed="rId7"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4333" y="3672108"/>
            <a:ext cx="612512" cy="61573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64734" y="3162497"/>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p>
        </p:txBody>
      </p:sp>
      <p:pic>
        <p:nvPicPr>
          <p:cNvPr id="58" name="Picture 2" descr="http://fbm.ru/wp-content/uploads/2015/10/52321671830b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750" r="5916"/>
          <a:stretch/>
        </p:blipFill>
        <p:spPr bwMode="auto">
          <a:xfrm>
            <a:off x="3515473" y="2737945"/>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9" name="Рисунок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60" name="Picture 4" descr="http://images.aif.ru/008/168/416a502890c5bbef90211e8644c3977d.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61" name="Рисунок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sp>
        <p:nvSpPr>
          <p:cNvPr id="62" name="TextBox 61"/>
          <p:cNvSpPr txBox="1"/>
          <p:nvPr/>
        </p:nvSpPr>
        <p:spPr>
          <a:xfrm>
            <a:off x="6130491" y="1458314"/>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3927043" y="3056664"/>
            <a:ext cx="535724"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4" name="Picture 8" descr="http://www.infovoronezh.ru/images/News/60475573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a:solidFill>
                  <a:srgbClr val="FFFFFF"/>
                </a:solidFill>
              </a14:hiddenFill>
            </a:ext>
          </a:extLst>
        </p:spPr>
      </p:pic>
      <p:pic>
        <p:nvPicPr>
          <p:cNvPr id="65" name="Рисунок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
        <p:nvSpPr>
          <p:cNvPr id="66" name="TextBox 65"/>
          <p:cNvSpPr txBox="1"/>
          <p:nvPr/>
        </p:nvSpPr>
        <p:spPr>
          <a:xfrm>
            <a:off x="2531955" y="176458"/>
            <a:ext cx="5042717" cy="707886"/>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79684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2581275" y="156237"/>
            <a:ext cx="4978400" cy="768091"/>
          </a:xfrm>
          <a:prstGeom prst="rect">
            <a:avLst/>
          </a:prstGeom>
        </p:spPr>
      </p:pic>
      <p:sp>
        <p:nvSpPr>
          <p:cNvPr id="3" name="TextBox 2"/>
          <p:cNvSpPr txBox="1"/>
          <p:nvPr/>
        </p:nvSpPr>
        <p:spPr>
          <a:xfrm>
            <a:off x="2762249" y="317130"/>
            <a:ext cx="479742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35098"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p>
        </p:txBody>
      </p:sp>
      <p:sp>
        <p:nvSpPr>
          <p:cNvPr id="13" name="TextBox 12"/>
          <p:cNvSpPr txBox="1"/>
          <p:nvPr/>
        </p:nvSpPr>
        <p:spPr>
          <a:xfrm>
            <a:off x="833915" y="154887"/>
            <a:ext cx="1747359"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18" name="Диаграмма 17"/>
          <p:cNvGraphicFramePr/>
          <p:nvPr>
            <p:extLst>
              <p:ext uri="{D42A27DB-BD31-4B8C-83A1-F6EECF244321}">
                <p14:modId xmlns:p14="http://schemas.microsoft.com/office/powerpoint/2010/main" val="2442732286"/>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p:cNvSpPr txBox="1"/>
          <p:nvPr/>
        </p:nvSpPr>
        <p:spPr>
          <a:xfrm>
            <a:off x="33264" y="1141498"/>
            <a:ext cx="3756380"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val="295728197"/>
              </p:ext>
            </p:extLst>
          </p:nvPr>
        </p:nvGraphicFramePr>
        <p:xfrm>
          <a:off x="979229" y="1806497"/>
          <a:ext cx="1864450" cy="1346612"/>
        </p:xfrm>
        <a:graphic>
          <a:graphicData uri="http://schemas.openxmlformats.org/drawingml/2006/table">
            <a:tbl>
              <a:tblPr firstRow="1" bandRow="1">
                <a:tableStyleId>{5C22544A-7EE6-4342-B048-85BDC9FD1C3A}</a:tableStyleId>
              </a:tblPr>
              <a:tblGrid>
                <a:gridCol w="1864450">
                  <a:extLst>
                    <a:ext uri="{9D8B030D-6E8A-4147-A177-3AD203B41FA5}">
                      <a16:colId xmlns:a16="http://schemas.microsoft.com/office/drawing/2014/main" val="271249730"/>
                    </a:ext>
                  </a:extLst>
                </a:gridCol>
              </a:tblGrid>
              <a:tr h="273403">
                <a:tc>
                  <a:txBody>
                    <a:bodyPr/>
                    <a:lstStyle/>
                    <a:p>
                      <a:pPr algn="ct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a16="http://schemas.microsoft.com/office/drawing/2014/main" val="446570374"/>
                  </a:ext>
                </a:extLst>
              </a:tr>
              <a:tr h="1041812">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Дополнительный</a:t>
                      </a:r>
                      <a: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t> офис Смоленского ОСБ №8609/0111 </a:t>
                      </a:r>
                      <a:b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t>ПАО Сбербанка РФ</a:t>
                      </a:r>
                      <a:endParaRPr lang="ru-RU"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a16="http://schemas.microsoft.com/office/drawing/2014/main" val="3661350664"/>
                  </a:ext>
                </a:extLst>
              </a:tr>
            </a:tbl>
          </a:graphicData>
        </a:graphic>
      </p:graphicFrame>
      <p:sp>
        <p:nvSpPr>
          <p:cNvPr id="21" name="TextBox 20"/>
          <p:cNvSpPr txBox="1"/>
          <p:nvPr/>
        </p:nvSpPr>
        <p:spPr>
          <a:xfrm>
            <a:off x="3275447" y="1174736"/>
            <a:ext cx="3779341"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a:t>
            </a:r>
          </a:p>
        </p:txBody>
      </p:sp>
      <p:graphicFrame>
        <p:nvGraphicFramePr>
          <p:cNvPr id="22" name="Диаграмма 21"/>
          <p:cNvGraphicFramePr/>
          <p:nvPr>
            <p:extLst>
              <p:ext uri="{D42A27DB-BD31-4B8C-83A1-F6EECF244321}">
                <p14:modId xmlns:p14="http://schemas.microsoft.com/office/powerpoint/2010/main" val="1148503223"/>
              </p:ext>
            </p:extLst>
          </p:nvPr>
        </p:nvGraphicFramePr>
        <p:xfrm>
          <a:off x="3370430" y="1456456"/>
          <a:ext cx="4414345" cy="3596422"/>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p:cNvSpPr txBox="1"/>
          <p:nvPr/>
        </p:nvSpPr>
        <p:spPr>
          <a:xfrm>
            <a:off x="10172" y="3718781"/>
            <a:ext cx="3802564"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a:t>
            </a:r>
          </a:p>
        </p:txBody>
      </p:sp>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877518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5887287"/>
            <a:ext cx="6311590" cy="682868"/>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3406046"/>
            <a:ext cx="7559675" cy="1236923"/>
          </a:xfrm>
          <a:prstGeom prst="rect">
            <a:avLst/>
          </a:prstGeom>
          <a:ln>
            <a:noFill/>
            <a:prstDash val="lgDash"/>
          </a:ln>
        </p:spPr>
      </p:pic>
      <p:pic>
        <p:nvPicPr>
          <p:cNvPr id="10" name="Рисунок 9"/>
          <p:cNvPicPr>
            <a:picLocks noChangeAspect="1"/>
          </p:cNvPicPr>
          <p:nvPr/>
        </p:nvPicPr>
        <p:blipFill>
          <a:blip r:embed="rId6"/>
          <a:stretch>
            <a:fillRect/>
          </a:stretch>
        </p:blipFill>
        <p:spPr>
          <a:xfrm>
            <a:off x="2600323" y="156237"/>
            <a:ext cx="4959351" cy="768091"/>
          </a:xfrm>
          <a:prstGeom prst="rect">
            <a:avLst/>
          </a:prstGeom>
        </p:spPr>
      </p:pic>
      <p:sp>
        <p:nvSpPr>
          <p:cNvPr id="3" name="TextBox 2"/>
          <p:cNvSpPr txBox="1"/>
          <p:nvPr/>
        </p:nvSpPr>
        <p:spPr>
          <a:xfrm>
            <a:off x="2600325" y="311192"/>
            <a:ext cx="495935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1734"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p>
        </p:txBody>
      </p:sp>
      <p:sp>
        <p:nvSpPr>
          <p:cNvPr id="2" name="TextBox 1"/>
          <p:cNvSpPr txBox="1"/>
          <p:nvPr/>
        </p:nvSpPr>
        <p:spPr>
          <a:xfrm>
            <a:off x="474031" y="259880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Муниципальных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p>
        </p:txBody>
      </p:sp>
      <p:sp>
        <p:nvSpPr>
          <p:cNvPr id="5" name="TextBox 4"/>
          <p:cNvSpPr txBox="1"/>
          <p:nvPr/>
        </p:nvSpPr>
        <p:spPr>
          <a:xfrm>
            <a:off x="3829846" y="2640869"/>
            <a:ext cx="1458296"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p>
        </p:txBody>
      </p:sp>
      <p:sp>
        <p:nvSpPr>
          <p:cNvPr id="25" name="TextBox 24"/>
          <p:cNvSpPr txBox="1"/>
          <p:nvPr/>
        </p:nvSpPr>
        <p:spPr>
          <a:xfrm>
            <a:off x="2259068" y="2621171"/>
            <a:ext cx="1210771"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общего образования</a:t>
            </a:r>
          </a:p>
        </p:txBody>
      </p:sp>
      <p:sp>
        <p:nvSpPr>
          <p:cNvPr id="26" name="TextBox 25"/>
          <p:cNvSpPr txBox="1"/>
          <p:nvPr/>
        </p:nvSpPr>
        <p:spPr>
          <a:xfrm>
            <a:off x="5238829" y="2639476"/>
            <a:ext cx="2053575"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p>
        </p:txBody>
      </p:sp>
      <p:sp>
        <p:nvSpPr>
          <p:cNvPr id="29" name="TextBox 28"/>
          <p:cNvSpPr txBox="1"/>
          <p:nvPr/>
        </p:nvSpPr>
        <p:spPr>
          <a:xfrm>
            <a:off x="316738" y="3450060"/>
            <a:ext cx="1718740" cy="646331"/>
          </a:xfrm>
          <a:prstGeom prst="rect">
            <a:avLst/>
          </a:prstGeom>
          <a:noFill/>
        </p:spPr>
        <p:txBody>
          <a:bodyPr wrap="non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239212" y="3752262"/>
            <a:ext cx="3479671" cy="684803"/>
          </a:xfrm>
          <a:prstGeom prst="rect">
            <a:avLst/>
          </a:prstGeom>
          <a:noFill/>
        </p:spPr>
        <p:txBody>
          <a:bodyPr wrap="none" rtlCol="0">
            <a:spAutoFit/>
          </a:bodyPr>
          <a:lstStyle/>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«Глинковская средняя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Болтутинская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средняя школа»</a:t>
            </a:r>
          </a:p>
          <a:p>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7">
            <a:duotone>
              <a:prstClr val="black"/>
              <a:srgbClr val="D1FFFF">
                <a:tint val="45000"/>
                <a:satMod val="400000"/>
              </a:srgb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4750950"/>
            <a:ext cx="7155119" cy="990915"/>
          </a:xfrm>
          <a:prstGeom prst="rect">
            <a:avLst/>
          </a:prstGeom>
        </p:spPr>
      </p:pic>
      <p:sp>
        <p:nvSpPr>
          <p:cNvPr id="37" name="TextBox 36"/>
          <p:cNvSpPr txBox="1"/>
          <p:nvPr/>
        </p:nvSpPr>
        <p:spPr>
          <a:xfrm>
            <a:off x="-41102" y="4807982"/>
            <a:ext cx="2434420" cy="1231106"/>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             </a:t>
            </a:r>
            <a:r>
              <a:rPr lang="ru-RU" sz="1100" dirty="0">
                <a:latin typeface="Open Sans" panose="020B0606030504020204" pitchFamily="34" charset="0"/>
                <a:ea typeface="Open Sans" panose="020B0606030504020204" pitchFamily="34" charset="0"/>
                <a:cs typeface="Open Sans" panose="020B0606030504020204" pitchFamily="34" charset="0"/>
              </a:rPr>
              <a:t>Обучаются </a:t>
            </a:r>
            <a:r>
              <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353</a:t>
            </a: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чел.</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293872" y="5905555"/>
            <a:ext cx="1798543" cy="646331"/>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579" y="1106499"/>
            <a:ext cx="1503758" cy="1501632"/>
          </a:xfrm>
          <a:prstGeom prst="rect">
            <a:avLst/>
          </a:prstGeom>
        </p:spPr>
      </p:pic>
      <p:pic>
        <p:nvPicPr>
          <p:cNvPr id="56" name="Рисунок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1263" y="1104710"/>
            <a:ext cx="1518609" cy="1516461"/>
          </a:xfrm>
          <a:prstGeom prst="rect">
            <a:avLst/>
          </a:prstGeom>
        </p:spPr>
      </p:pic>
      <p:pic>
        <p:nvPicPr>
          <p:cNvPr id="57" name="Рисунок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7798" y="1122415"/>
            <a:ext cx="1503758" cy="1501632"/>
          </a:xfrm>
          <a:prstGeom prst="rect">
            <a:avLst/>
          </a:prstGeom>
        </p:spPr>
      </p:pic>
      <p:pic>
        <p:nvPicPr>
          <p:cNvPr id="58" name="Рисунок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4274" y="1122415"/>
            <a:ext cx="1518609" cy="1516461"/>
          </a:xfrm>
          <a:prstGeom prst="rect">
            <a:avLst/>
          </a:prstGeom>
        </p:spPr>
      </p:pic>
      <p:sp>
        <p:nvSpPr>
          <p:cNvPr id="59" name="TextBox 58"/>
          <p:cNvSpPr txBox="1"/>
          <p:nvPr/>
        </p:nvSpPr>
        <p:spPr>
          <a:xfrm>
            <a:off x="95420" y="4038266"/>
            <a:ext cx="2143792" cy="523220"/>
          </a:xfrm>
          <a:prstGeom prst="rect">
            <a:avLst/>
          </a:prstGeom>
          <a:noFill/>
        </p:spPr>
        <p:txBody>
          <a:bodyPr wrap="non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283</a:t>
            </a:r>
            <a:r>
              <a:rPr lang="ru-RU" sz="1200" dirty="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666846" y="1484353"/>
            <a:ext cx="641074" cy="778454"/>
          </a:xfrm>
          <a:prstGeom prst="rect">
            <a:avLst/>
          </a:prstGeom>
          <a:noFill/>
        </p:spPr>
        <p:txBody>
          <a:bodyPr wrap="squar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1" name="TextBox 40"/>
          <p:cNvSpPr txBox="1"/>
          <p:nvPr/>
        </p:nvSpPr>
        <p:spPr>
          <a:xfrm>
            <a:off x="4154016" y="1477489"/>
            <a:ext cx="824089" cy="769442"/>
          </a:xfrm>
          <a:prstGeom prst="rect">
            <a:avLst/>
          </a:prstGeom>
          <a:noFill/>
        </p:spPr>
        <p:txBody>
          <a:bodyPr wrap="square" rtlCol="0">
            <a:spAutoFit/>
          </a:bodyPr>
          <a:lstStyle/>
          <a:p>
            <a:pPr algn="ctr"/>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2" name="TextBox 41"/>
          <p:cNvSpPr txBox="1"/>
          <p:nvPr/>
        </p:nvSpPr>
        <p:spPr>
          <a:xfrm>
            <a:off x="5984150" y="1490153"/>
            <a:ext cx="498855" cy="769441"/>
          </a:xfrm>
          <a:prstGeom prst="rect">
            <a:avLst/>
          </a:prstGeom>
          <a:noFill/>
        </p:spPr>
        <p:txBody>
          <a:bodyPr wrap="non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3" name="TextBox 42"/>
          <p:cNvSpPr txBox="1"/>
          <p:nvPr/>
        </p:nvSpPr>
        <p:spPr>
          <a:xfrm>
            <a:off x="988516" y="1454940"/>
            <a:ext cx="714120" cy="769441"/>
          </a:xfrm>
          <a:prstGeom prst="rect">
            <a:avLst/>
          </a:prstGeom>
          <a:noFill/>
        </p:spPr>
        <p:txBody>
          <a:bodyPr wrap="squar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6</a:t>
            </a:r>
          </a:p>
        </p:txBody>
      </p:sp>
      <p:sp>
        <p:nvSpPr>
          <p:cNvPr id="11" name="Прямоугольник 10"/>
          <p:cNvSpPr/>
          <p:nvPr/>
        </p:nvSpPr>
        <p:spPr>
          <a:xfrm>
            <a:off x="2177745" y="4932938"/>
            <a:ext cx="4675339" cy="652486"/>
          </a:xfrm>
          <a:prstGeom prst="rect">
            <a:avLst/>
          </a:prstGeom>
        </p:spPr>
        <p:txBody>
          <a:bodyPr wrap="square">
            <a:spAutoFit/>
          </a:bodyPr>
          <a:lstStyle/>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«Дом детского творчества»</a:t>
            </a:r>
          </a:p>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«Детско-юношеская спортивная школа»</a:t>
            </a:r>
          </a:p>
        </p:txBody>
      </p:sp>
      <p:sp>
        <p:nvSpPr>
          <p:cNvPr id="44" name="TextBox 43"/>
          <p:cNvSpPr txBox="1"/>
          <p:nvPr/>
        </p:nvSpPr>
        <p:spPr>
          <a:xfrm>
            <a:off x="833915" y="154887"/>
            <a:ext cx="1766407"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2177745" y="5967110"/>
            <a:ext cx="3438185" cy="523220"/>
          </a:xfrm>
          <a:prstGeom prst="rect">
            <a:avLst/>
          </a:prstGeom>
          <a:noFill/>
        </p:spPr>
        <p:txBody>
          <a:bodyPr wrap="square" rtlCol="0">
            <a:spAutoFit/>
          </a:bodyPr>
          <a:lstStyle/>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«Солнышко»</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«Чебурашка»</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601313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2533649" y="156237"/>
            <a:ext cx="5026025" cy="768091"/>
          </a:xfrm>
          <a:prstGeom prst="rect">
            <a:avLst/>
          </a:prstGeom>
        </p:spPr>
      </p:pic>
      <p:sp>
        <p:nvSpPr>
          <p:cNvPr id="3" name="TextBox 2"/>
          <p:cNvSpPr txBox="1"/>
          <p:nvPr/>
        </p:nvSpPr>
        <p:spPr>
          <a:xfrm>
            <a:off x="2600325" y="311950"/>
            <a:ext cx="484961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217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p>
        </p:txBody>
      </p:sp>
      <p:graphicFrame>
        <p:nvGraphicFramePr>
          <p:cNvPr id="7" name="Таблица 6"/>
          <p:cNvGraphicFramePr>
            <a:graphicFrameLocks noGrp="1"/>
          </p:cNvGraphicFramePr>
          <p:nvPr>
            <p:extLst>
              <p:ext uri="{D42A27DB-BD31-4B8C-83A1-F6EECF244321}">
                <p14:modId xmlns:p14="http://schemas.microsoft.com/office/powerpoint/2010/main" val="1860741073"/>
              </p:ext>
            </p:extLst>
          </p:nvPr>
        </p:nvGraphicFramePr>
        <p:xfrm>
          <a:off x="781438" y="1186694"/>
          <a:ext cx="5930560" cy="1254950"/>
        </p:xfrm>
        <a:graphic>
          <a:graphicData uri="http://schemas.openxmlformats.org/drawingml/2006/table">
            <a:tbl>
              <a:tblPr firstRow="1" bandRow="1">
                <a:tableStyleId>{5C22544A-7EE6-4342-B048-85BDC9FD1C3A}</a:tableStyleId>
              </a:tblPr>
              <a:tblGrid>
                <a:gridCol w="4786253">
                  <a:extLst>
                    <a:ext uri="{9D8B030D-6E8A-4147-A177-3AD203B41FA5}">
                      <a16:colId xmlns:a16="http://schemas.microsoft.com/office/drawing/2014/main" val="2891352032"/>
                    </a:ext>
                  </a:extLst>
                </a:gridCol>
                <a:gridCol w="1144307">
                  <a:extLst>
                    <a:ext uri="{9D8B030D-6E8A-4147-A177-3AD203B41FA5}">
                      <a16:colId xmlns:a16="http://schemas.microsoft.com/office/drawing/2014/main" val="264918717"/>
                    </a:ext>
                  </a:extLst>
                </a:gridCol>
              </a:tblGrid>
              <a:tr h="419778">
                <a:tc gridSpan="2">
                  <a:txBody>
                    <a:bodyPr/>
                    <a:lstStyle/>
                    <a:p>
                      <a:pPr algn="ctr"/>
                      <a:r>
                        <a:rPr lang="ru-RU" cap="all" baseline="0" dirty="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val="235983299"/>
                  </a:ext>
                </a:extLst>
              </a:tr>
              <a:tr h="276125">
                <a:tc>
                  <a:txBody>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ОГБУЗ</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baseline="0" dirty="0" err="1">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Ельнинская</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МБ»</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p>
                  </a:txBody>
                  <a:tcPr anchor="ctr">
                    <a:solidFill>
                      <a:srgbClr val="D1FFFF"/>
                    </a:solidFill>
                  </a:tcPr>
                </a:tc>
                <a:extLst>
                  <a:ext uri="{0D108BD9-81ED-4DB2-BD59-A6C34878D82A}">
                    <a16:rowId xmlns:a16="http://schemas.microsoft.com/office/drawing/2014/main" val="1922429711"/>
                  </a:ext>
                </a:extLst>
              </a:tr>
              <a:tr h="469412">
                <a:tc>
                  <a:txBody>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Фельдшерско-акушерские</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пункты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9</a:t>
                      </a:r>
                    </a:p>
                  </a:txBody>
                  <a:tcPr anchor="ctr">
                    <a:solidFill>
                      <a:srgbClr val="D1FFFF"/>
                    </a:solidFill>
                  </a:tcPr>
                </a:tc>
                <a:extLst>
                  <a:ext uri="{0D108BD9-81ED-4DB2-BD59-A6C34878D82A}">
                    <a16:rowId xmlns:a16="http://schemas.microsoft.com/office/drawing/2014/main" val="3815169501"/>
                  </a:ext>
                </a:extLst>
              </a:tr>
            </a:tbl>
          </a:graphicData>
        </a:graphic>
      </p:graphicFrame>
      <p:pic>
        <p:nvPicPr>
          <p:cNvPr id="11" name="Picture 2" descr="http://misanec.ru/wp-content/uploads/2016/01/What-we-do-health-18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4508" y="2849518"/>
            <a:ext cx="3341402" cy="226667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0163" y="5482422"/>
            <a:ext cx="1167990" cy="1167990"/>
          </a:xfrm>
          <a:prstGeom prst="rect">
            <a:avLst/>
          </a:prstGeom>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345" y="4147445"/>
            <a:ext cx="1183118" cy="1183118"/>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725" y="2753961"/>
            <a:ext cx="1185464" cy="1185464"/>
          </a:xfrm>
          <a:prstGeom prst="rect">
            <a:avLst/>
          </a:prstGeom>
        </p:spPr>
      </p:pic>
      <p:sp>
        <p:nvSpPr>
          <p:cNvPr id="16" name="TextBox 15"/>
          <p:cNvSpPr txBox="1"/>
          <p:nvPr/>
        </p:nvSpPr>
        <p:spPr>
          <a:xfrm>
            <a:off x="1723826" y="3054000"/>
            <a:ext cx="1255472" cy="523220"/>
          </a:xfrm>
          <a:prstGeom prst="rect">
            <a:avLst/>
          </a:prstGeom>
          <a:noFill/>
        </p:spPr>
        <p:txBody>
          <a:bodyPr wrap="non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p>
        </p:txBody>
      </p:sp>
      <p:sp>
        <p:nvSpPr>
          <p:cNvPr id="17" name="TextBox 16"/>
          <p:cNvSpPr txBox="1"/>
          <p:nvPr/>
        </p:nvSpPr>
        <p:spPr>
          <a:xfrm>
            <a:off x="1584238" y="4315470"/>
            <a:ext cx="1683069" cy="523220"/>
          </a:xfrm>
          <a:prstGeom prst="rect">
            <a:avLst/>
          </a:prstGeom>
          <a:noFill/>
        </p:spPr>
        <p:txBody>
          <a:bodyPr wrap="squar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a:t>
            </a:r>
          </a:p>
        </p:txBody>
      </p:sp>
      <p:sp>
        <p:nvSpPr>
          <p:cNvPr id="18" name="TextBox 17"/>
          <p:cNvSpPr txBox="1"/>
          <p:nvPr/>
        </p:nvSpPr>
        <p:spPr>
          <a:xfrm>
            <a:off x="3187505" y="5606549"/>
            <a:ext cx="1694695" cy="954107"/>
          </a:xfrm>
          <a:prstGeom prst="rect">
            <a:avLst/>
          </a:prstGeom>
          <a:noFill/>
        </p:spPr>
        <p:txBody>
          <a:bodyPr wrap="non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p>
        </p:txBody>
      </p:sp>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725" y="2719462"/>
            <a:ext cx="1219963" cy="1219963"/>
          </a:xfrm>
          <a:prstGeom prst="rect">
            <a:avLst/>
          </a:prstGeom>
        </p:spPr>
      </p:pic>
      <p:sp>
        <p:nvSpPr>
          <p:cNvPr id="21" name="TextBox 20"/>
          <p:cNvSpPr txBox="1"/>
          <p:nvPr/>
        </p:nvSpPr>
        <p:spPr>
          <a:xfrm>
            <a:off x="479709" y="2900112"/>
            <a:ext cx="936987" cy="830997"/>
          </a:xfrm>
          <a:prstGeom prst="rect">
            <a:avLst/>
          </a:prstGeom>
          <a:noFill/>
        </p:spPr>
        <p:txBody>
          <a:bodyPr wrap="square" rtlCol="0">
            <a:spAutoFit/>
          </a:bodyPr>
          <a:lstStyle/>
          <a:p>
            <a:pPr algn="ctr"/>
            <a:r>
              <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0,01</a:t>
            </a:r>
            <a:r>
              <a:rPr lang="ru-RU" b="1"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r>
              <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27" name="Рисунок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705" y="4114872"/>
            <a:ext cx="1205983" cy="1205983"/>
          </a:xfrm>
          <a:prstGeom prst="rect">
            <a:avLst/>
          </a:prstGeom>
        </p:spPr>
      </p:pic>
      <p:sp>
        <p:nvSpPr>
          <p:cNvPr id="22" name="TextBox 21"/>
          <p:cNvSpPr txBox="1"/>
          <p:nvPr/>
        </p:nvSpPr>
        <p:spPr>
          <a:xfrm>
            <a:off x="273089" y="4315470"/>
            <a:ext cx="1293630" cy="861774"/>
          </a:xfrm>
          <a:prstGeom prst="rect">
            <a:avLst/>
          </a:prstGeom>
          <a:noFill/>
        </p:spPr>
        <p:txBody>
          <a:bodyPr wrap="square" rtlCol="0">
            <a:spAutoFit/>
          </a:bodyPr>
          <a:lstStyle/>
          <a:p>
            <a:pPr algn="ctr"/>
            <a:r>
              <a:rPr lang="ru-RU" sz="32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a:t>
            </a:r>
            <a:endParaRPr lang="ru-RU" sz="40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1760" y="5460071"/>
            <a:ext cx="1200867" cy="1200867"/>
          </a:xfrm>
          <a:prstGeom prst="rect">
            <a:avLst/>
          </a:prstGeom>
        </p:spPr>
      </p:pic>
      <p:sp>
        <p:nvSpPr>
          <p:cNvPr id="23" name="TextBox 22"/>
          <p:cNvSpPr txBox="1"/>
          <p:nvPr/>
        </p:nvSpPr>
        <p:spPr>
          <a:xfrm>
            <a:off x="2128967" y="5620985"/>
            <a:ext cx="699230" cy="892552"/>
          </a:xfrm>
          <a:prstGeom prst="rect">
            <a:avLst/>
          </a:prstGeom>
          <a:noFill/>
        </p:spPr>
        <p:txBody>
          <a:bodyPr wrap="none" rtlCol="0">
            <a:spAutoFit/>
          </a:bodyPr>
          <a:lstStyle/>
          <a:p>
            <a:pPr algn="ctr"/>
            <a:r>
              <a:rPr lang="ru-RU" sz="3200" b="1"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15</a:t>
            </a:r>
          </a:p>
          <a:p>
            <a:pPr algn="ctr"/>
            <a:r>
              <a:rPr lang="ru-RU" sz="20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sp>
        <p:nvSpPr>
          <p:cNvPr id="26" name="TextBox 25"/>
          <p:cNvSpPr txBox="1"/>
          <p:nvPr/>
        </p:nvSpPr>
        <p:spPr>
          <a:xfrm>
            <a:off x="833915" y="154887"/>
            <a:ext cx="1581841"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5" name="Рисунок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89257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4"/>
          <a:stretch>
            <a:fillRect/>
          </a:stretch>
        </p:blipFill>
        <p:spPr>
          <a:xfrm>
            <a:off x="2495227" y="156237"/>
            <a:ext cx="5064448" cy="768091"/>
          </a:xfrm>
          <a:prstGeom prst="rect">
            <a:avLst/>
          </a:prstGeom>
        </p:spPr>
      </p:pic>
      <p:sp>
        <p:nvSpPr>
          <p:cNvPr id="3" name="TextBox 2"/>
          <p:cNvSpPr txBox="1"/>
          <p:nvPr/>
        </p:nvSpPr>
        <p:spPr>
          <a:xfrm>
            <a:off x="2512502" y="308774"/>
            <a:ext cx="497086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9031"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152" y="4711895"/>
            <a:ext cx="1624075" cy="1621777"/>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490" y="2987114"/>
            <a:ext cx="1619513" cy="1617221"/>
          </a:xfrm>
          <a:prstGeom prst="rect">
            <a:avLst/>
          </a:prstGeom>
        </p:spPr>
      </p:pic>
      <p:sp>
        <p:nvSpPr>
          <p:cNvPr id="14" name="TextBox 13"/>
          <p:cNvSpPr txBox="1"/>
          <p:nvPr/>
        </p:nvSpPr>
        <p:spPr>
          <a:xfrm>
            <a:off x="2901290" y="2651666"/>
            <a:ext cx="3294813" cy="584775"/>
          </a:xfrm>
          <a:prstGeom prst="rect">
            <a:avLst/>
          </a:prstGeom>
          <a:noFill/>
        </p:spPr>
        <p:txBody>
          <a:bodyPr wrap="none" rtlCol="0">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16</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p>
        </p:txBody>
      </p:sp>
      <p:sp>
        <p:nvSpPr>
          <p:cNvPr id="15" name="Прямоугольник 14"/>
          <p:cNvSpPr/>
          <p:nvPr/>
        </p:nvSpPr>
        <p:spPr>
          <a:xfrm>
            <a:off x="3852792" y="3144564"/>
            <a:ext cx="2338204" cy="338554"/>
          </a:xfrm>
          <a:prstGeom prst="rect">
            <a:avLst/>
          </a:prstGeom>
        </p:spPr>
        <p:txBody>
          <a:bodyPr wrap="none">
            <a:spAutoFit/>
          </a:bodyPr>
          <a:lstStyle/>
          <a:p>
            <a:r>
              <a:rPr lang="ru-RU" sz="1600" dirty="0">
                <a:latin typeface="Open Sans" panose="020B0606030504020204" pitchFamily="34" charset="0"/>
                <a:ea typeface="Open Sans" panose="020B0606030504020204" pitchFamily="34" charset="0"/>
                <a:cs typeface="Open Sans" panose="020B0606030504020204" pitchFamily="34" charset="0"/>
              </a:rPr>
              <a:t>Спортивная площадка</a:t>
            </a:r>
          </a:p>
        </p:txBody>
      </p:sp>
      <p:sp>
        <p:nvSpPr>
          <p:cNvPr id="16" name="TextBox 15"/>
          <p:cNvSpPr txBox="1"/>
          <p:nvPr/>
        </p:nvSpPr>
        <p:spPr>
          <a:xfrm>
            <a:off x="3308031" y="3719733"/>
            <a:ext cx="2668872" cy="584775"/>
          </a:xfrm>
          <a:prstGeom prst="rect">
            <a:avLst/>
          </a:prstGeom>
          <a:noFill/>
        </p:spPr>
        <p:txBody>
          <a:bodyPr wrap="none" rtlCol="0">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спортивная школа</a:t>
            </a:r>
          </a:p>
        </p:txBody>
      </p:sp>
      <p:sp>
        <p:nvSpPr>
          <p:cNvPr id="17" name="Прямоугольник 16"/>
          <p:cNvSpPr/>
          <p:nvPr/>
        </p:nvSpPr>
        <p:spPr>
          <a:xfrm>
            <a:off x="3072065" y="4304508"/>
            <a:ext cx="3498070" cy="584775"/>
          </a:xfrm>
          <a:prstGeom prst="rect">
            <a:avLst/>
          </a:prstGeom>
        </p:spPr>
        <p:txBody>
          <a:bodyPr wrap="square">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МДОУ ДО «Детско-юношеская спортивная школа»</a:t>
            </a:r>
          </a:p>
        </p:txBody>
      </p:sp>
      <p:sp>
        <p:nvSpPr>
          <p:cNvPr id="19" name="Прямоугольник 18"/>
          <p:cNvSpPr/>
          <p:nvPr/>
        </p:nvSpPr>
        <p:spPr>
          <a:xfrm>
            <a:off x="4050686" y="2076497"/>
            <a:ext cx="1677062" cy="584775"/>
          </a:xfrm>
          <a:prstGeom prst="rect">
            <a:avLst/>
          </a:prstGeom>
        </p:spPr>
        <p:txBody>
          <a:bodyPr wrap="none">
            <a:spAutoFit/>
          </a:bodyPr>
          <a:lstStyle/>
          <a:p>
            <a:r>
              <a:rPr lang="ru-RU" sz="3200" b="1" dirty="0">
                <a:solidFill>
                  <a:srgbClr val="32C45C"/>
                </a:solidFill>
                <a:latin typeface="Open Sans" panose="020B0606030504020204" pitchFamily="34" charset="0"/>
                <a:ea typeface="Open Sans" panose="020B0606030504020204" pitchFamily="34" charset="0"/>
                <a:cs typeface="Open Sans" panose="020B0606030504020204" pitchFamily="34" charset="0"/>
              </a:rPr>
              <a:t>1090</a:t>
            </a:r>
            <a:r>
              <a:rPr lang="ru-RU" sz="2800" b="1" dirty="0">
                <a:solidFill>
                  <a:srgbClr val="59C059"/>
                </a:solidFill>
                <a:latin typeface="Open Sans" panose="020B0606030504020204" pitchFamily="34" charset="0"/>
                <a:ea typeface="Open Sans" panose="020B0606030504020204" pitchFamily="34" charset="0"/>
                <a:cs typeface="Open Sans" panose="020B06060305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42321" y="1143707"/>
            <a:ext cx="3929283" cy="923330"/>
          </a:xfrm>
          <a:prstGeom prst="rect">
            <a:avLst/>
          </a:prstGeom>
          <a:noFill/>
        </p:spPr>
        <p:txBody>
          <a:bodyPr wrap="square" rtlCol="0">
            <a:spAutoFit/>
          </a:bodyPr>
          <a:lstStyle/>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p>
        </p:txBody>
      </p:sp>
      <p:sp>
        <p:nvSpPr>
          <p:cNvPr id="23" name="TextBox 22"/>
          <p:cNvSpPr txBox="1"/>
          <p:nvPr/>
        </p:nvSpPr>
        <p:spPr>
          <a:xfrm>
            <a:off x="3224309" y="5228558"/>
            <a:ext cx="3095778" cy="1138773"/>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2024 г. проведено</a:t>
            </a:r>
          </a:p>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11</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спортивно-массовых мероприятий</a:t>
            </a:r>
          </a:p>
        </p:txBody>
      </p:sp>
      <p:sp>
        <p:nvSpPr>
          <p:cNvPr id="18" name="TextBox 17"/>
          <p:cNvSpPr txBox="1"/>
          <p:nvPr/>
        </p:nvSpPr>
        <p:spPr>
          <a:xfrm>
            <a:off x="843895" y="135787"/>
            <a:ext cx="1678587"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84118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2409823" y="156237"/>
            <a:ext cx="5149851" cy="768091"/>
          </a:xfrm>
          <a:prstGeom prst="rect">
            <a:avLst/>
          </a:prstGeom>
        </p:spPr>
      </p:pic>
      <p:sp>
        <p:nvSpPr>
          <p:cNvPr id="3" name="TextBox 2"/>
          <p:cNvSpPr txBox="1"/>
          <p:nvPr/>
        </p:nvSpPr>
        <p:spPr>
          <a:xfrm>
            <a:off x="2409825" y="317130"/>
            <a:ext cx="514985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9" name="TextBox 8"/>
          <p:cNvSpPr txBox="1"/>
          <p:nvPr/>
        </p:nvSpPr>
        <p:spPr>
          <a:xfrm>
            <a:off x="833915" y="154887"/>
            <a:ext cx="1499710"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0" name="TextBox 49"/>
          <p:cNvSpPr txBox="1"/>
          <p:nvPr/>
        </p:nvSpPr>
        <p:spPr>
          <a:xfrm>
            <a:off x="71217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p>
        </p:txBody>
      </p:sp>
      <p:pic>
        <p:nvPicPr>
          <p:cNvPr id="39" name="Picture 3" descr="C:\FAO\инвестпаспорт\ИНВЕСТИЦИОННЫЙ ПАСПОРТ\ДК Центральный.JPG"/>
          <p:cNvPicPr>
            <a:picLocks noChangeAspect="1" noChangeArrowheads="1"/>
          </p:cNvPicPr>
          <p:nvPr/>
        </p:nvPicPr>
        <p:blipFill rotWithShape="1">
          <a:blip r:embed="rId5" cstate="print"/>
          <a:srcRect l="18371" r="16295"/>
          <a:stretch/>
        </p:blipFill>
        <p:spPr bwMode="auto">
          <a:xfrm>
            <a:off x="376416" y="1422570"/>
            <a:ext cx="955485" cy="955485"/>
          </a:xfrm>
          <a:prstGeom prst="ellipse">
            <a:avLst/>
          </a:prstGeom>
        </p:spPr>
      </p:pic>
      <p:pic>
        <p:nvPicPr>
          <p:cNvPr id="40" name="Рисунок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355" y="1409614"/>
            <a:ext cx="968441" cy="968441"/>
          </a:xfrm>
          <a:prstGeom prst="rect">
            <a:avLst/>
          </a:prstGeom>
        </p:spPr>
      </p:pic>
      <p:pic>
        <p:nvPicPr>
          <p:cNvPr id="41" name="Рисунок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712" y="3165774"/>
            <a:ext cx="991512" cy="991512"/>
          </a:xfrm>
          <a:prstGeom prst="rect">
            <a:avLst/>
          </a:prstGeom>
        </p:spPr>
      </p:pic>
      <p:sp>
        <p:nvSpPr>
          <p:cNvPr id="44" name="TextBox 43"/>
          <p:cNvSpPr txBox="1"/>
          <p:nvPr/>
        </p:nvSpPr>
        <p:spPr>
          <a:xfrm>
            <a:off x="-139007" y="2461343"/>
            <a:ext cx="1986330" cy="461665"/>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Клубные </a:t>
            </a:r>
          </a:p>
          <a:p>
            <a:r>
              <a:rPr lang="ru-RU" dirty="0"/>
              <a:t>учреждения</a:t>
            </a:r>
          </a:p>
        </p:txBody>
      </p:sp>
      <p:sp>
        <p:nvSpPr>
          <p:cNvPr id="45" name="TextBox 44"/>
          <p:cNvSpPr txBox="1"/>
          <p:nvPr/>
        </p:nvSpPr>
        <p:spPr>
          <a:xfrm>
            <a:off x="152852" y="4235786"/>
            <a:ext cx="1402612" cy="276999"/>
          </a:xfrm>
          <a:prstGeom prst="rect">
            <a:avLst/>
          </a:prstGeom>
          <a:noFill/>
        </p:spPr>
        <p:txBody>
          <a:bodyPr wrap="square" rtlCol="0">
            <a:spAutoFit/>
          </a:bodyPr>
          <a:lstStyle/>
          <a:p>
            <a:pPr algn="ctr"/>
            <a:r>
              <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p>
        </p:txBody>
      </p:sp>
      <p:sp>
        <p:nvSpPr>
          <p:cNvPr id="52" name="TextBox 51"/>
          <p:cNvSpPr txBox="1"/>
          <p:nvPr/>
        </p:nvSpPr>
        <p:spPr>
          <a:xfrm>
            <a:off x="606468" y="1561531"/>
            <a:ext cx="470000" cy="707886"/>
          </a:xfrm>
          <a:prstGeom prst="rect">
            <a:avLst/>
          </a:prstGeom>
          <a:noFill/>
        </p:spPr>
        <p:txBody>
          <a:bodyPr wrap="non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pic>
        <p:nvPicPr>
          <p:cNvPr id="54" name="Рисунок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970" y="4806562"/>
            <a:ext cx="994254" cy="994254"/>
          </a:xfrm>
          <a:prstGeom prst="rect">
            <a:avLst/>
          </a:prstGeom>
        </p:spPr>
      </p:pic>
      <p:sp>
        <p:nvSpPr>
          <p:cNvPr id="55" name="TextBox 54"/>
          <p:cNvSpPr txBox="1"/>
          <p:nvPr/>
        </p:nvSpPr>
        <p:spPr>
          <a:xfrm>
            <a:off x="319988" y="5905560"/>
            <a:ext cx="1040218" cy="276999"/>
          </a:xfrm>
          <a:prstGeom prst="rect">
            <a:avLst/>
          </a:prstGeom>
          <a:noFill/>
        </p:spPr>
        <p:txBody>
          <a:bodyPr wrap="square" rtlCol="0">
            <a:spAutoFit/>
          </a:bodyPr>
          <a:lstStyle/>
          <a:p>
            <a:pPr algn="ctr"/>
            <a:r>
              <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p>
        </p:txBody>
      </p:sp>
      <p:sp>
        <p:nvSpPr>
          <p:cNvPr id="56" name="TextBox 55"/>
          <p:cNvSpPr txBox="1"/>
          <p:nvPr/>
        </p:nvSpPr>
        <p:spPr>
          <a:xfrm>
            <a:off x="436107" y="4949746"/>
            <a:ext cx="774603" cy="707886"/>
          </a:xfrm>
          <a:prstGeom prst="rect">
            <a:avLst/>
          </a:prstGeom>
          <a:noFill/>
        </p:spPr>
        <p:txBody>
          <a:bodyPr wrap="squar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58" name="TextBox 57"/>
          <p:cNvSpPr txBox="1"/>
          <p:nvPr/>
        </p:nvSpPr>
        <p:spPr>
          <a:xfrm>
            <a:off x="2049614" y="4364036"/>
            <a:ext cx="4746323"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sz="2400" b="1" dirty="0">
                <a:solidFill>
                  <a:srgbClr val="40B640"/>
                </a:solidFill>
                <a:latin typeface="Open Sans" panose="020B0606030504020204" pitchFamily="34" charset="0"/>
                <a:ea typeface="Open Sans" panose="020B0606030504020204" pitchFamily="34" charset="0"/>
                <a:cs typeface="Open Sans" panose="020B0606030504020204" pitchFamily="34" charset="0"/>
              </a:rPr>
              <a:t>48</a:t>
            </a:r>
            <a:r>
              <a:rPr lang="ru-RU" sz="1400"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клубных формированиях занимаются </a:t>
            </a:r>
            <a:r>
              <a:rPr lang="ru-RU" sz="2400" b="1" dirty="0">
                <a:solidFill>
                  <a:srgbClr val="40B640"/>
                </a:solidFill>
                <a:latin typeface="Open Sans" panose="020B0606030504020204" pitchFamily="34" charset="0"/>
                <a:ea typeface="Open Sans" panose="020B0606030504020204" pitchFamily="34" charset="0"/>
                <a:cs typeface="Open Sans" panose="020B0606030504020204" pitchFamily="34" charset="0"/>
              </a:rPr>
              <a:t>365</a:t>
            </a: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человек </a:t>
            </a:r>
          </a:p>
        </p:txBody>
      </p:sp>
      <p:sp>
        <p:nvSpPr>
          <p:cNvPr id="59" name="TextBox 58"/>
          <p:cNvSpPr txBox="1"/>
          <p:nvPr/>
        </p:nvSpPr>
        <p:spPr>
          <a:xfrm>
            <a:off x="1460281" y="3497122"/>
            <a:ext cx="5647600" cy="738664"/>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2024 году проведено</a:t>
            </a:r>
          </a:p>
          <a:p>
            <a:pPr algn="ct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1508</a:t>
            </a:r>
            <a:r>
              <a:rPr lang="en-US"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мероприятий в сфере культуры</a:t>
            </a:r>
          </a:p>
        </p:txBody>
      </p:sp>
      <p:sp>
        <p:nvSpPr>
          <p:cNvPr id="60" name="TextBox 59"/>
          <p:cNvSpPr txBox="1"/>
          <p:nvPr/>
        </p:nvSpPr>
        <p:spPr>
          <a:xfrm>
            <a:off x="2099195" y="5399067"/>
            <a:ext cx="4164860" cy="1169551"/>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p>
          <a:p>
            <a:pPr algn="ctr"/>
            <a:r>
              <a:rPr lang="ru-RU"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2792</a:t>
            </a:r>
            <a:r>
              <a:rPr lang="ru-RU" dirty="0">
                <a:latin typeface="Open Sans" panose="020B0606030504020204" pitchFamily="34" charset="0"/>
                <a:ea typeface="Open Sans" panose="020B0606030504020204" pitchFamily="34" charset="0"/>
                <a:cs typeface="Open Sans" panose="020B0606030504020204" pitchFamily="34" charset="0"/>
              </a:rPr>
              <a:t>читателей, книговыдача</a:t>
            </a:r>
            <a:r>
              <a:rPr lang="ru-RU" sz="2800" dirty="0">
                <a:latin typeface="Open Sans" panose="020B0606030504020204" pitchFamily="34" charset="0"/>
                <a:ea typeface="Open Sans" panose="020B0606030504020204" pitchFamily="34" charset="0"/>
                <a:cs typeface="Open Sans" panose="020B0606030504020204" pitchFamily="34" charset="0"/>
              </a:rPr>
              <a:t> </a:t>
            </a:r>
            <a:br>
              <a:rPr lang="ru-RU" sz="2800" dirty="0">
                <a:latin typeface="Open Sans" panose="020B0606030504020204" pitchFamily="34" charset="0"/>
                <a:ea typeface="Open Sans" panose="020B0606030504020204" pitchFamily="34" charset="0"/>
                <a:cs typeface="Open Sans" panose="020B0606030504020204" pitchFamily="34" charset="0"/>
              </a:rPr>
            </a:br>
            <a:r>
              <a:rPr lang="ru-RU" sz="2400" b="1" dirty="0">
                <a:solidFill>
                  <a:srgbClr val="40B640"/>
                </a:solidFill>
                <a:latin typeface="Open Sans" panose="020B0606030504020204" pitchFamily="34" charset="0"/>
                <a:ea typeface="Open Sans" panose="020B0606030504020204" pitchFamily="34" charset="0"/>
                <a:cs typeface="Open Sans" panose="020B0606030504020204" pitchFamily="34" charset="0"/>
              </a:rPr>
              <a:t>87707</a:t>
            </a:r>
            <a:r>
              <a:rPr lang="en-US" sz="2400" b="1" dirty="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экземпляров</a:t>
            </a:r>
          </a:p>
        </p:txBody>
      </p:sp>
      <p:pic>
        <p:nvPicPr>
          <p:cNvPr id="33" name="Рисунок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4" name="TextBox 3"/>
          <p:cNvSpPr txBox="1"/>
          <p:nvPr/>
        </p:nvSpPr>
        <p:spPr>
          <a:xfrm>
            <a:off x="467961" y="3335974"/>
            <a:ext cx="1079926" cy="707886"/>
          </a:xfrm>
          <a:prstGeom prst="rect">
            <a:avLst/>
          </a:prstGeom>
          <a:noFill/>
        </p:spPr>
        <p:txBody>
          <a:bodyPr wrap="square" rtlCol="0">
            <a:spAutoFit/>
          </a:bodyPr>
          <a:lstStyle/>
          <a:p>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pic>
        <p:nvPicPr>
          <p:cNvPr id="37" name="Рисунок 36" descr="F:\Фото\DSC_0138.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42010" y="1204573"/>
            <a:ext cx="2573050" cy="1661146"/>
          </a:xfrm>
          <a:prstGeom prst="rect">
            <a:avLst/>
          </a:prstGeom>
          <a:noFill/>
          <a:ln w="38100">
            <a:solidFill>
              <a:srgbClr val="25B8CA"/>
            </a:solidFill>
          </a:ln>
        </p:spPr>
      </p:pic>
      <p:pic>
        <p:nvPicPr>
          <p:cNvPr id="61" name="Рисунок 60" descr="F:\Глинка Стратегические объекты\Макаренкова фото\ДК.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2178" y="1639350"/>
            <a:ext cx="2601122" cy="1589549"/>
          </a:xfrm>
          <a:prstGeom prst="rect">
            <a:avLst/>
          </a:prstGeom>
          <a:noFill/>
          <a:ln w="38100">
            <a:solidFill>
              <a:srgbClr val="25B8CA"/>
            </a:solidFill>
          </a:ln>
        </p:spPr>
      </p:pic>
      <p:pic>
        <p:nvPicPr>
          <p:cNvPr id="46" name="Рисунок 45"/>
          <p:cNvPicPr>
            <a:picLocks noChangeAspect="1"/>
          </p:cNvPicPr>
          <p:nvPr/>
        </p:nvPicPr>
        <p:blipFill>
          <a:blip r:embed="rId12" cstate="print">
            <a:duotone>
              <a:prstClr val="black"/>
              <a:srgbClr val="76C981">
                <a:tint val="45000"/>
                <a:satMod val="400000"/>
              </a:srgbClr>
            </a:duotone>
            <a:extLst>
              <a:ext uri="{BEBA8EAE-BF5A-486C-A8C5-ECC9F3942E4B}">
                <a14:imgProps xmlns:a14="http://schemas.microsoft.com/office/drawing/2010/main">
                  <a14:imgLayer r:embed="rId13">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34651" y="1177651"/>
            <a:ext cx="2891543" cy="588070"/>
          </a:xfrm>
          <a:prstGeom prst="rect">
            <a:avLst/>
          </a:prstGeom>
        </p:spPr>
      </p:pic>
      <p:sp>
        <p:nvSpPr>
          <p:cNvPr id="47" name="TextBox 46"/>
          <p:cNvSpPr txBox="1"/>
          <p:nvPr/>
        </p:nvSpPr>
        <p:spPr>
          <a:xfrm>
            <a:off x="1402373" y="1183809"/>
            <a:ext cx="2981729" cy="646331"/>
          </a:xfrm>
          <a:prstGeom prst="rect">
            <a:avLst/>
          </a:prstGeom>
          <a:noFill/>
        </p:spPr>
        <p:txBody>
          <a:bodyPr wrap="square" rtlCol="0">
            <a:spAutoFit/>
          </a:bodyPr>
          <a:lstStyle/>
          <a:p>
            <a:pPr algn="ct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культурно-досуговый центр им. А.А. Шаховского»</a:t>
            </a:r>
          </a:p>
        </p:txBody>
      </p:sp>
      <p:pic>
        <p:nvPicPr>
          <p:cNvPr id="65" name="Рисунок 64"/>
          <p:cNvPicPr>
            <a:picLocks noChangeAspect="1"/>
          </p:cNvPicPr>
          <p:nvPr/>
        </p:nvPicPr>
        <p:blipFill>
          <a:blip r:embed="rId12" cstate="print">
            <a:duotone>
              <a:prstClr val="black"/>
              <a:srgbClr val="76C981">
                <a:tint val="45000"/>
                <a:satMod val="400000"/>
              </a:srgbClr>
            </a:duotone>
            <a:extLst>
              <a:ext uri="{BEBA8EAE-BF5A-486C-A8C5-ECC9F3942E4B}">
                <a14:imgProps xmlns:a14="http://schemas.microsoft.com/office/drawing/2010/main">
                  <a14:imgLayer r:embed="rId13">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86844" y="2596626"/>
            <a:ext cx="2188875" cy="501640"/>
          </a:xfrm>
          <a:prstGeom prst="rect">
            <a:avLst/>
          </a:prstGeom>
        </p:spPr>
      </p:pic>
      <p:sp>
        <p:nvSpPr>
          <p:cNvPr id="66" name="TextBox 65"/>
          <p:cNvSpPr txBox="1"/>
          <p:nvPr/>
        </p:nvSpPr>
        <p:spPr>
          <a:xfrm>
            <a:off x="5186844" y="2616613"/>
            <a:ext cx="2211197" cy="461665"/>
          </a:xfrm>
          <a:prstGeom prst="rect">
            <a:avLst/>
          </a:prstGeom>
          <a:noFill/>
        </p:spPr>
        <p:txBody>
          <a:bodyPr wrap="square" rtlCol="0">
            <a:spAutoFit/>
          </a:bodyPr>
          <a:lstStyle/>
          <a:p>
            <a:pPr algn="ct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краеведческий музей</a:t>
            </a:r>
          </a:p>
        </p:txBody>
      </p:sp>
    </p:spTree>
    <p:extLst>
      <p:ext uri="{BB962C8B-B14F-4D97-AF65-F5344CB8AC3E}">
        <p14:creationId xmlns:p14="http://schemas.microsoft.com/office/powerpoint/2010/main" val="2886423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6" name="Рисунок 55" descr="http://www.mk-smolensk.ru/upload/entities/2016/07/01/articlesImages/image/f2/ca/73/b2/2186365_7101616.jpg"/>
          <p:cNvPicPr/>
          <p:nvPr/>
        </p:nvPicPr>
        <p:blipFill rotWithShape="1">
          <a:blip r:embed="rId4">
            <a:extLst>
              <a:ext uri="{28A0092B-C50C-407E-A947-70E740481C1C}">
                <a14:useLocalDpi xmlns:a14="http://schemas.microsoft.com/office/drawing/2010/main" val="0"/>
              </a:ext>
            </a:extLst>
          </a:blip>
          <a:srcRect l="6827" r="11877"/>
          <a:stretch/>
        </p:blipFill>
        <p:spPr bwMode="auto">
          <a:xfrm>
            <a:off x="1619973" y="2703655"/>
            <a:ext cx="2713703" cy="1676622"/>
          </a:xfrm>
          <a:prstGeom prst="rect">
            <a:avLst/>
          </a:prstGeom>
          <a:noFill/>
          <a:ln w="38100">
            <a:solidFill>
              <a:srgbClr val="25B8CA"/>
            </a:solidFill>
          </a:ln>
        </p:spPr>
      </p:pic>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707" y="4739906"/>
            <a:ext cx="977191" cy="977191"/>
          </a:xfrm>
          <a:prstGeom prst="rect">
            <a:avLst/>
          </a:prstGeom>
        </p:spPr>
      </p:pic>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368" y="1202772"/>
            <a:ext cx="1002772" cy="1002772"/>
          </a:xfrm>
          <a:prstGeom prst="rect">
            <a:avLst/>
          </a:prstGeom>
        </p:spPr>
      </p:pic>
      <p:pic>
        <p:nvPicPr>
          <p:cNvPr id="4" name="Рисунок 3"/>
          <p:cNvPicPr>
            <a:picLocks noChangeAspect="1"/>
          </p:cNvPicPr>
          <p:nvPr/>
        </p:nvPicPr>
        <p:blipFill>
          <a:blip r:embed="rId7"/>
          <a:stretch>
            <a:fillRect/>
          </a:stretch>
        </p:blipFill>
        <p:spPr>
          <a:xfrm>
            <a:off x="2533649" y="156237"/>
            <a:ext cx="5026025" cy="768091"/>
          </a:xfrm>
          <a:prstGeom prst="rect">
            <a:avLst/>
          </a:prstGeom>
        </p:spPr>
      </p:pic>
      <p:sp>
        <p:nvSpPr>
          <p:cNvPr id="5" name="TextBox 4"/>
          <p:cNvSpPr txBox="1"/>
          <p:nvPr/>
        </p:nvSpPr>
        <p:spPr>
          <a:xfrm>
            <a:off x="2609849" y="317130"/>
            <a:ext cx="494982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p>
        </p:txBody>
      </p:sp>
      <p:sp>
        <p:nvSpPr>
          <p:cNvPr id="69" name="TextBox 68"/>
          <p:cNvSpPr txBox="1"/>
          <p:nvPr/>
        </p:nvSpPr>
        <p:spPr>
          <a:xfrm>
            <a:off x="236369" y="1472431"/>
            <a:ext cx="1002772" cy="584775"/>
          </a:xfrm>
          <a:prstGeom prst="rect">
            <a:avLst/>
          </a:prstGeom>
          <a:noFill/>
        </p:spPr>
        <p:txBody>
          <a:bodyPr wrap="square" rtlCol="0">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33</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220971" y="2297576"/>
            <a:ext cx="1134584" cy="600164"/>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культурного наследия</a:t>
            </a:r>
          </a:p>
        </p:txBody>
      </p:sp>
      <p:sp>
        <p:nvSpPr>
          <p:cNvPr id="75" name="TextBox 74"/>
          <p:cNvSpPr txBox="1"/>
          <p:nvPr/>
        </p:nvSpPr>
        <p:spPr>
          <a:xfrm>
            <a:off x="242847" y="4955866"/>
            <a:ext cx="966051" cy="584775"/>
          </a:xfrm>
          <a:prstGeom prst="rect">
            <a:avLst/>
          </a:prstGeom>
          <a:noFill/>
        </p:spPr>
        <p:txBody>
          <a:bodyPr wrap="square" rtlCol="0">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94</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12658" y="5862667"/>
            <a:ext cx="1519423" cy="600163"/>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археологического наследия</a:t>
            </a:r>
          </a:p>
        </p:txBody>
      </p:sp>
      <p:pic>
        <p:nvPicPr>
          <p:cNvPr id="79" name="Рисунок 78"/>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2268" y="4869323"/>
            <a:ext cx="2256809" cy="512264"/>
          </a:xfrm>
          <a:prstGeom prst="rect">
            <a:avLst/>
          </a:prstGeom>
        </p:spPr>
      </p:pic>
      <p:sp>
        <p:nvSpPr>
          <p:cNvPr id="33" name="TextBox 32"/>
          <p:cNvSpPr txBox="1"/>
          <p:nvPr/>
        </p:nvSpPr>
        <p:spPr>
          <a:xfrm>
            <a:off x="1552488" y="4889133"/>
            <a:ext cx="2315410" cy="523220"/>
          </a:xfrm>
          <a:prstGeom prst="rect">
            <a:avLst/>
          </a:prstGeom>
          <a:noFill/>
        </p:spPr>
        <p:txBody>
          <a:bodyPr wrap="square" rtlCol="0">
            <a:spAutoFit/>
          </a:bodyPr>
          <a:lstStyle/>
          <a:p>
            <a:pPr algn="ctr"/>
            <a:r>
              <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p>
        </p:txBody>
      </p:sp>
      <p:pic>
        <p:nvPicPr>
          <p:cNvPr id="46" name="Рисунок 45"/>
          <p:cNvPicPr>
            <a:picLocks noChangeAspect="1"/>
          </p:cNvPicPr>
          <p:nvPr/>
        </p:nvPicPr>
        <p:blipFill>
          <a:blip r:embed="rId10" cstate="print">
            <a:duotone>
              <a:prstClr val="black"/>
              <a:srgbClr val="8ACE52">
                <a:tint val="45000"/>
                <a:satMod val="400000"/>
              </a:srgb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77317" y="4124893"/>
            <a:ext cx="2407452" cy="549537"/>
          </a:xfrm>
          <a:prstGeom prst="rect">
            <a:avLst/>
          </a:prstGeom>
        </p:spPr>
      </p:pic>
      <p:pic>
        <p:nvPicPr>
          <p:cNvPr id="43" name="Рисунок 42"/>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64744" y="4231896"/>
            <a:ext cx="3183301" cy="1170826"/>
          </a:xfrm>
          <a:prstGeom prst="rect">
            <a:avLst/>
          </a:prstGeom>
          <a:ln w="12700">
            <a:solidFill>
              <a:srgbClr val="4CCBD4"/>
            </a:solidFill>
            <a:prstDash val="lgDash"/>
          </a:ln>
        </p:spPr>
      </p:pic>
      <p:sp>
        <p:nvSpPr>
          <p:cNvPr id="34" name="TextBox 33"/>
          <p:cNvSpPr txBox="1"/>
          <p:nvPr/>
        </p:nvSpPr>
        <p:spPr>
          <a:xfrm>
            <a:off x="4332246" y="4339336"/>
            <a:ext cx="2658969" cy="307777"/>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p>
        </p:txBody>
      </p:sp>
      <p:pic>
        <p:nvPicPr>
          <p:cNvPr id="39" name="Рисунок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79358" y="4804125"/>
            <a:ext cx="266700" cy="273852"/>
          </a:xfrm>
          <a:prstGeom prst="rect">
            <a:avLst/>
          </a:prstGeom>
        </p:spPr>
      </p:pic>
      <p:sp>
        <p:nvSpPr>
          <p:cNvPr id="80" name="TextBox 79"/>
          <p:cNvSpPr txBox="1"/>
          <p:nvPr/>
        </p:nvSpPr>
        <p:spPr>
          <a:xfrm>
            <a:off x="4446058" y="4742683"/>
            <a:ext cx="2721688" cy="600164"/>
          </a:xfrm>
          <a:prstGeom prst="rect">
            <a:avLst/>
          </a:prstGeom>
          <a:noFill/>
        </p:spPr>
        <p:txBody>
          <a:bodyPr wrap="square" rtlCol="0">
            <a:spAutoFit/>
          </a:bodyPr>
          <a:lstStyle/>
          <a:p>
            <a:pPr algn="just"/>
            <a:r>
              <a:rPr lang="ru-RU" sz="1100" dirty="0">
                <a:latin typeface="Open Sans" pitchFamily="34" charset="0"/>
              </a:rPr>
              <a:t>2 июня 2024 года – многожанровый фестиваль «На Чердаке князя Шаховского»</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15" y="154887"/>
            <a:ext cx="1699734"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49" name="TextBox 48"/>
          <p:cNvSpPr txBox="1"/>
          <p:nvPr/>
        </p:nvSpPr>
        <p:spPr>
          <a:xfrm>
            <a:off x="2868119" y="1928244"/>
            <a:ext cx="925948" cy="369332"/>
          </a:xfrm>
          <a:prstGeom prst="rect">
            <a:avLst/>
          </a:prstGeom>
          <a:noFill/>
        </p:spPr>
        <p:txBody>
          <a:bodyPr wrap="squar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фото</a:t>
            </a:r>
          </a:p>
        </p:txBody>
      </p:sp>
      <p:sp>
        <p:nvSpPr>
          <p:cNvPr id="60" name="TextBox 59"/>
          <p:cNvSpPr txBox="1"/>
          <p:nvPr/>
        </p:nvSpPr>
        <p:spPr>
          <a:xfrm>
            <a:off x="1183577" y="4175306"/>
            <a:ext cx="2538511"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Часовня Казанской иконы Божией Матери</a:t>
            </a:r>
          </a:p>
        </p:txBody>
      </p:sp>
      <p:pic>
        <p:nvPicPr>
          <p:cNvPr id="42" name="Рисунок 41" descr="F:\Глинка Стратегические объекты\Новая папка\Храм Святителя Ноколая 1.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11453" y="1472431"/>
            <a:ext cx="2585499" cy="1339669"/>
          </a:xfrm>
          <a:prstGeom prst="rect">
            <a:avLst/>
          </a:prstGeom>
          <a:noFill/>
          <a:ln w="38100">
            <a:solidFill>
              <a:srgbClr val="25B8CA"/>
            </a:solidFill>
          </a:ln>
        </p:spPr>
      </p:pic>
      <p:pic>
        <p:nvPicPr>
          <p:cNvPr id="50" name="Рисунок 49"/>
          <p:cNvPicPr>
            <a:picLocks noChangeAspect="1"/>
          </p:cNvPicPr>
          <p:nvPr/>
        </p:nvPicPr>
        <p:blipFill>
          <a:blip r:embed="rId10" cstate="print">
            <a:duotone>
              <a:prstClr val="black"/>
              <a:srgbClr val="A4C987">
                <a:tint val="45000"/>
                <a:satMod val="400000"/>
              </a:srgb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54434" y="1117892"/>
            <a:ext cx="2674479" cy="426102"/>
          </a:xfrm>
          <a:prstGeom prst="rect">
            <a:avLst/>
          </a:prstGeom>
        </p:spPr>
      </p:pic>
      <p:sp>
        <p:nvSpPr>
          <p:cNvPr id="6" name="TextBox 5"/>
          <p:cNvSpPr txBox="1"/>
          <p:nvPr/>
        </p:nvSpPr>
        <p:spPr>
          <a:xfrm>
            <a:off x="1350639" y="1109339"/>
            <a:ext cx="2742354" cy="369332"/>
          </a:xfrm>
          <a:prstGeom prst="rect">
            <a:avLst/>
          </a:prstGeom>
          <a:noFill/>
        </p:spPr>
        <p:txBody>
          <a:bodyPr wrap="square" rtlCol="0">
            <a:spAutoFit/>
          </a:bodyPr>
          <a:lstStyle/>
          <a:p>
            <a:pPr algn="ctr"/>
            <a:r>
              <a:rPr lang="ru-RU" sz="1200" b="1" dirty="0">
                <a:solidFill>
                  <a:schemeClr val="bg1"/>
                </a:solidFill>
                <a:latin typeface="Open Sans" pitchFamily="34" charset="0"/>
              </a:rPr>
              <a:t>Церковь</a:t>
            </a:r>
            <a:r>
              <a:rPr lang="ru-RU" dirty="0"/>
              <a:t> </a:t>
            </a:r>
            <a:r>
              <a:rPr lang="ru-RU" sz="1200" b="1" dirty="0">
                <a:solidFill>
                  <a:schemeClr val="bg1"/>
                </a:solidFill>
                <a:latin typeface="Open Sans" pitchFamily="34" charset="0"/>
              </a:rPr>
              <a:t>Николая Чудотворца</a:t>
            </a:r>
          </a:p>
        </p:txBody>
      </p:sp>
      <p:pic>
        <p:nvPicPr>
          <p:cNvPr id="57" name="Рисунок 5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911454" y="5636123"/>
            <a:ext cx="489396" cy="489396"/>
          </a:xfrm>
          <a:prstGeom prst="rect">
            <a:avLst/>
          </a:prstGeom>
        </p:spPr>
      </p:pic>
      <p:sp>
        <p:nvSpPr>
          <p:cNvPr id="7" name="Прямоугольник 6"/>
          <p:cNvSpPr/>
          <p:nvPr/>
        </p:nvSpPr>
        <p:spPr>
          <a:xfrm>
            <a:off x="2425664" y="5631836"/>
            <a:ext cx="2133093"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Культурно-</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познавательный</a:t>
            </a:r>
          </a:p>
        </p:txBody>
      </p:sp>
      <p:pic>
        <p:nvPicPr>
          <p:cNvPr id="58" name="Рисунок 5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88019" y="6240491"/>
            <a:ext cx="512831" cy="512831"/>
          </a:xfrm>
          <a:prstGeom prst="rect">
            <a:avLst/>
          </a:prstGeom>
        </p:spPr>
      </p:pic>
      <p:sp>
        <p:nvSpPr>
          <p:cNvPr id="8" name="Прямоугольник 7"/>
          <p:cNvSpPr/>
          <p:nvPr/>
        </p:nvSpPr>
        <p:spPr>
          <a:xfrm>
            <a:off x="2425664" y="6266073"/>
            <a:ext cx="1831852"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Сельский и</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экологический</a:t>
            </a:r>
          </a:p>
        </p:txBody>
      </p:sp>
      <p:pic>
        <p:nvPicPr>
          <p:cNvPr id="61" name="Рисунок 6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182665" y="5644056"/>
            <a:ext cx="487816" cy="487816"/>
          </a:xfrm>
          <a:prstGeom prst="rect">
            <a:avLst/>
          </a:prstGeom>
        </p:spPr>
      </p:pic>
      <p:sp>
        <p:nvSpPr>
          <p:cNvPr id="12" name="Прямоугольник 11"/>
          <p:cNvSpPr/>
          <p:nvPr/>
        </p:nvSpPr>
        <p:spPr>
          <a:xfrm flipH="1">
            <a:off x="4762319" y="5724168"/>
            <a:ext cx="1524681"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Рекреационный</a:t>
            </a:r>
          </a:p>
        </p:txBody>
      </p:sp>
      <p:pic>
        <p:nvPicPr>
          <p:cNvPr id="62" name="Рисунок 61"/>
          <p:cNvPicPr>
            <a:picLocks noChangeAspect="1"/>
          </p:cNvPicPr>
          <p:nvPr/>
        </p:nvPicPr>
        <p:blipFill>
          <a:blip r:embed="rId1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83656" y="6264450"/>
            <a:ext cx="486825" cy="486825"/>
          </a:xfrm>
          <a:prstGeom prst="rect">
            <a:avLst/>
          </a:prstGeom>
        </p:spPr>
      </p:pic>
      <p:sp>
        <p:nvSpPr>
          <p:cNvPr id="14" name="Прямоугольник 13"/>
          <p:cNvSpPr/>
          <p:nvPr/>
        </p:nvSpPr>
        <p:spPr>
          <a:xfrm>
            <a:off x="4796359" y="6358405"/>
            <a:ext cx="1242053"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Религиозный</a:t>
            </a:r>
          </a:p>
        </p:txBody>
      </p:sp>
      <p:pic>
        <p:nvPicPr>
          <p:cNvPr id="1026" name="Picture 2" descr="F:\Глинка Стратегические объекты\Новая папка\100_4664.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128914" y="1761648"/>
            <a:ext cx="3010537" cy="1639054"/>
          </a:xfrm>
          <a:prstGeom prst="rect">
            <a:avLst/>
          </a:prstGeom>
          <a:noFill/>
          <a:ln w="38100">
            <a:solidFill>
              <a:srgbClr val="25B8CA"/>
            </a:solidFill>
          </a:ln>
          <a:extLst>
            <a:ext uri="{909E8E84-426E-40DD-AFC4-6F175D3DCCD1}">
              <a14:hiddenFill xmlns:a14="http://schemas.microsoft.com/office/drawing/2010/main">
                <a:solidFill>
                  <a:srgbClr val="FFFFFF"/>
                </a:solidFill>
              </a14:hiddenFill>
            </a:ext>
          </a:extLst>
        </p:spPr>
      </p:pic>
      <p:pic>
        <p:nvPicPr>
          <p:cNvPr id="48" name="Рисунок 47"/>
          <p:cNvPicPr>
            <a:picLocks noChangeAspect="1"/>
          </p:cNvPicPr>
          <p:nvPr/>
        </p:nvPicPr>
        <p:blipFill>
          <a:blip r:embed="rId10" cstate="print">
            <a:duotone>
              <a:prstClr val="black"/>
              <a:srgbClr val="B2D499">
                <a:tint val="45000"/>
                <a:satMod val="400000"/>
              </a:srgbClr>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608374" y="3061830"/>
            <a:ext cx="2855194" cy="494741"/>
          </a:xfrm>
          <a:prstGeom prst="rect">
            <a:avLst/>
          </a:prstGeom>
        </p:spPr>
      </p:pic>
      <p:sp>
        <p:nvSpPr>
          <p:cNvPr id="55" name="TextBox 54"/>
          <p:cNvSpPr txBox="1"/>
          <p:nvPr/>
        </p:nvSpPr>
        <p:spPr>
          <a:xfrm>
            <a:off x="4496952" y="3089372"/>
            <a:ext cx="3024902"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Мемориально-исторический комплекс «На службе отечеству»</a:t>
            </a:r>
          </a:p>
        </p:txBody>
      </p:sp>
      <p:pic>
        <p:nvPicPr>
          <p:cNvPr id="40" name="Рисунок 3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41" name="Рисунок 4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6609" y="3106024"/>
            <a:ext cx="1001779" cy="1001779"/>
          </a:xfrm>
          <a:prstGeom prst="rect">
            <a:avLst/>
          </a:prstGeom>
        </p:spPr>
      </p:pic>
      <p:sp>
        <p:nvSpPr>
          <p:cNvPr id="47" name="TextBox 46"/>
          <p:cNvSpPr txBox="1"/>
          <p:nvPr/>
        </p:nvSpPr>
        <p:spPr>
          <a:xfrm>
            <a:off x="87071" y="4182370"/>
            <a:ext cx="1332616" cy="261610"/>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Церкви</a:t>
            </a:r>
          </a:p>
        </p:txBody>
      </p:sp>
      <p:sp>
        <p:nvSpPr>
          <p:cNvPr id="9" name="Прямоугольник 8"/>
          <p:cNvSpPr/>
          <p:nvPr/>
        </p:nvSpPr>
        <p:spPr>
          <a:xfrm>
            <a:off x="271276" y="3313070"/>
            <a:ext cx="996293" cy="584775"/>
          </a:xfrm>
          <a:prstGeom prst="rect">
            <a:avLst/>
          </a:prstGeom>
        </p:spPr>
        <p:txBody>
          <a:bodyPr wrap="square">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3281351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stretch>
            <a:fillRect/>
          </a:stretch>
        </p:blipFill>
        <p:spPr>
          <a:xfrm>
            <a:off x="2524125" y="156237"/>
            <a:ext cx="5035550" cy="768091"/>
          </a:xfrm>
          <a:prstGeom prst="rect">
            <a:avLst/>
          </a:prstGeom>
        </p:spPr>
      </p:pic>
      <p:sp>
        <p:nvSpPr>
          <p:cNvPr id="4" name="TextBox 3"/>
          <p:cNvSpPr txBox="1"/>
          <p:nvPr/>
        </p:nvSpPr>
        <p:spPr>
          <a:xfrm>
            <a:off x="2524125" y="317130"/>
            <a:ext cx="5035550" cy="461665"/>
          </a:xfrm>
          <a:prstGeom prst="rect">
            <a:avLst/>
          </a:prstGeom>
          <a:noFill/>
        </p:spPr>
        <p:txBody>
          <a:bodyPr wrap="square" rtlCol="0">
            <a:spAutoFit/>
          </a:bodyPr>
          <a:lstStyle/>
          <a:p>
            <a:pPr algn="ctr"/>
            <a:r>
              <a:rPr 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sp>
        <p:nvSpPr>
          <p:cNvPr id="7" name="TextBox 6"/>
          <p:cNvSpPr txBox="1"/>
          <p:nvPr/>
        </p:nvSpPr>
        <p:spPr>
          <a:xfrm>
            <a:off x="833915" y="154887"/>
            <a:ext cx="1690210"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8" name="Таблица 7"/>
          <p:cNvGraphicFramePr>
            <a:graphicFrameLocks noGrp="1"/>
          </p:cNvGraphicFramePr>
          <p:nvPr>
            <p:extLst>
              <p:ext uri="{D42A27DB-BD31-4B8C-83A1-F6EECF244321}">
                <p14:modId xmlns:p14="http://schemas.microsoft.com/office/powerpoint/2010/main" val="832738171"/>
              </p:ext>
            </p:extLst>
          </p:nvPr>
        </p:nvGraphicFramePr>
        <p:xfrm>
          <a:off x="513984" y="1172205"/>
          <a:ext cx="6083417" cy="4879933"/>
        </p:xfrm>
        <a:graphic>
          <a:graphicData uri="http://schemas.openxmlformats.org/drawingml/2006/table">
            <a:tbl>
              <a:tblPr firstRow="1" bandRow="1">
                <a:tableStyleId>{5C22544A-7EE6-4342-B048-85BDC9FD1C3A}</a:tableStyleId>
              </a:tblPr>
              <a:tblGrid>
                <a:gridCol w="1920481">
                  <a:extLst>
                    <a:ext uri="{9D8B030D-6E8A-4147-A177-3AD203B41FA5}">
                      <a16:colId xmlns:a16="http://schemas.microsoft.com/office/drawing/2014/main" val="20000"/>
                    </a:ext>
                  </a:extLst>
                </a:gridCol>
                <a:gridCol w="4162936">
                  <a:extLst>
                    <a:ext uri="{9D8B030D-6E8A-4147-A177-3AD203B41FA5}">
                      <a16:colId xmlns:a16="http://schemas.microsoft.com/office/drawing/2014/main" val="20001"/>
                    </a:ext>
                  </a:extLst>
                </a:gridCol>
              </a:tblGrid>
              <a:tr h="1226865">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a:solidFill>
                            <a:schemeClr val="tx1"/>
                          </a:solidFill>
                        </a:rPr>
                        <a:t>Сильные стороны</a:t>
                      </a:r>
                      <a:endParaRPr lang="ru-RU" sz="1600" dirty="0">
                        <a:solidFill>
                          <a:schemeClr val="tx1"/>
                        </a:solidFill>
                      </a:endParaRPr>
                    </a:p>
                    <a:p>
                      <a:pPr algn="ctr"/>
                      <a:r>
                        <a:rPr lang="en-US" sz="1600" dirty="0">
                          <a:solidFill>
                            <a:schemeClr val="tx1"/>
                          </a:solidFill>
                          <a:latin typeface="Open Sans" panose="020B0606030504020204"/>
                        </a:rPr>
                        <a:t>S</a:t>
                      </a:r>
                      <a:endParaRPr lang="ru-RU" sz="1600" baseline="0" dirty="0">
                        <a:solidFill>
                          <a:schemeClr val="tx1"/>
                        </a:solidFill>
                      </a:endParaRPr>
                    </a:p>
                  </a:txBody>
                  <a:tcPr>
                    <a:solidFill>
                      <a:srgbClr val="6FCECE"/>
                    </a:solidFill>
                  </a:tcPr>
                </a:tc>
                <a:tc>
                  <a:txBody>
                    <a:bodyPr/>
                    <a:lstStyle/>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выгодное транспортно-географическое положение</a:t>
                      </a:r>
                    </a:p>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наличие сырья: </a:t>
                      </a:r>
                      <a:r>
                        <a:rPr lang="ru-RU" sz="1200" b="0" kern="1200" dirty="0" err="1">
                          <a:solidFill>
                            <a:schemeClr val="tx1"/>
                          </a:solidFill>
                          <a:effectLst/>
                          <a:latin typeface="Open Sans" pitchFamily="34" charset="0"/>
                          <a:ea typeface="Open Sans" panose="020B0606030504020204" pitchFamily="34" charset="0"/>
                          <a:cs typeface="Open Sans" panose="020B0606030504020204" pitchFamily="34" charset="0"/>
                        </a:rPr>
                        <a:t>песчаногравийной</a:t>
                      </a: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 смеси, торфа, цементного сырья</a:t>
                      </a:r>
                    </a:p>
                    <a:p>
                      <a:pPr marL="171450" lvl="0" indent="-171450">
                        <a:buFont typeface="Arial" panose="020B0604020202020204" pitchFamily="34" charset="0"/>
                        <a:buChar char="•"/>
                      </a:pPr>
                      <a:r>
                        <a:rPr lang="ru-RU" sz="1200" b="0" kern="1200" baseline="0" dirty="0">
                          <a:solidFill>
                            <a:schemeClr val="tx1"/>
                          </a:solidFill>
                          <a:effectLst/>
                          <a:latin typeface="Open Sans" pitchFamily="34" charset="0"/>
                          <a:ea typeface="Open Sans" panose="020B0606030504020204" pitchFamily="34" charset="0"/>
                          <a:cs typeface="Open Sans" panose="020B0606030504020204" pitchFamily="34" charset="0"/>
                        </a:rPr>
                        <a:t>близость</a:t>
                      </a: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 к региональному центру (г. Смоленск)</a:t>
                      </a:r>
                    </a:p>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наличие газопроводных сетей</a:t>
                      </a:r>
                    </a:p>
                  </a:txBody>
                  <a:tcPr>
                    <a:solidFill>
                      <a:srgbClr val="6FCECE"/>
                    </a:solidFill>
                  </a:tcPr>
                </a:tc>
                <a:extLst>
                  <a:ext uri="{0D108BD9-81ED-4DB2-BD59-A6C34878D82A}">
                    <a16:rowId xmlns:a16="http://schemas.microsoft.com/office/drawing/2014/main" val="10000"/>
                  </a:ext>
                </a:extLst>
              </a:tr>
              <a:tr h="1814996">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a:solidFill>
                            <a:schemeClr val="tx1"/>
                          </a:solidFill>
                        </a:rPr>
                        <a:t>Слабые стороны</a:t>
                      </a:r>
                      <a:endParaRPr lang="ru-RU" sz="1600" b="1" dirty="0">
                        <a:solidFill>
                          <a:schemeClr val="tx1"/>
                        </a:solidFill>
                      </a:endParaRPr>
                    </a:p>
                    <a:p>
                      <a:pPr algn="ctr"/>
                      <a:r>
                        <a:rPr lang="en-US" sz="1600" b="1" baseline="0" dirty="0">
                          <a:solidFill>
                            <a:schemeClr val="tx1"/>
                          </a:solidFill>
                          <a:latin typeface="Open Sans" panose="020B0606030504020204"/>
                        </a:rPr>
                        <a:t>W</a:t>
                      </a:r>
                      <a:endParaRPr lang="ru-RU" sz="1600" b="1" baseline="0" dirty="0">
                        <a:solidFill>
                          <a:schemeClr val="tx1"/>
                        </a:solidFill>
                      </a:endParaRPr>
                    </a:p>
                  </a:txBody>
                  <a:tcPr>
                    <a:solidFill>
                      <a:srgbClr val="8FDEE3"/>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отсутствие свободного жилья</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низкая численность населения, в том числе трудоспособного</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дефицит высококвалифицированных кадров</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недостаточная обеспеченность производственных площадок объектами инфраструктуры</a:t>
                      </a:r>
                    </a:p>
                    <a:p>
                      <a:pPr marL="171450" lvl="0" indent="-171450">
                        <a:buFont typeface="Arial" panose="020B0604020202020204" pitchFamily="34" charset="0"/>
                        <a:buChar char="•"/>
                      </a:pPr>
                      <a:r>
                        <a:rPr lang="ru-RU" sz="1200" b="0" i="0" kern="1200" baseline="0" dirty="0" err="1">
                          <a:solidFill>
                            <a:schemeClr val="dk1"/>
                          </a:solidFill>
                          <a:effectLst/>
                          <a:latin typeface="Open Sans" pitchFamily="34" charset="0"/>
                          <a:ea typeface="Open Sans" panose="020B0606030504020204" pitchFamily="34" charset="0"/>
                          <a:cs typeface="Open Sans" panose="020B0606030504020204" pitchFamily="34" charset="0"/>
                        </a:rPr>
                        <a:t>мелкоконтурные</a:t>
                      </a: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 земельные участки</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малых форм хозяйствования</a:t>
                      </a:r>
                    </a:p>
                  </a:txBody>
                  <a:tcPr>
                    <a:solidFill>
                      <a:srgbClr val="8FDEE3"/>
                    </a:solidFill>
                  </a:tcPr>
                </a:tc>
                <a:extLst>
                  <a:ext uri="{0D108BD9-81ED-4DB2-BD59-A6C34878D82A}">
                    <a16:rowId xmlns:a16="http://schemas.microsoft.com/office/drawing/2014/main" val="10001"/>
                  </a:ext>
                </a:extLst>
              </a:tr>
              <a:tr h="1149423">
                <a:tc>
                  <a:txBody>
                    <a:bodyPr/>
                    <a:lstStyle/>
                    <a:p>
                      <a:pPr algn="ctr"/>
                      <a:r>
                        <a:rPr lang="ru-RU" sz="1600" b="1" dirty="0"/>
                        <a:t>Возможности</a:t>
                      </a:r>
                    </a:p>
                    <a:p>
                      <a:pPr algn="ctr"/>
                      <a:r>
                        <a:rPr lang="en-US" sz="1600" b="1" dirty="0">
                          <a:latin typeface="Open Sans" panose="020B0606030504020204"/>
                        </a:rPr>
                        <a:t>O</a:t>
                      </a:r>
                      <a:endParaRPr lang="ru-RU" sz="1600" b="1" dirty="0"/>
                    </a:p>
                  </a:txBody>
                  <a:tcPr>
                    <a:solidFill>
                      <a:srgbClr val="E8E8A8"/>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вовлечение в оборот неиспользуемых сельскохозяйственных угодий</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сельскохозяйственного туризма</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жилищного строительства</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строительство промышленных предприятий</a:t>
                      </a:r>
                    </a:p>
                  </a:txBody>
                  <a:tcPr>
                    <a:solidFill>
                      <a:srgbClr val="E8E8A8"/>
                    </a:solidFill>
                  </a:tcPr>
                </a:tc>
                <a:extLst>
                  <a:ext uri="{0D108BD9-81ED-4DB2-BD59-A6C34878D82A}">
                    <a16:rowId xmlns:a16="http://schemas.microsoft.com/office/drawing/2014/main" val="10002"/>
                  </a:ext>
                </a:extLst>
              </a:tr>
              <a:tr h="688649">
                <a:tc>
                  <a:txBody>
                    <a:bodyPr/>
                    <a:lstStyle/>
                    <a:p>
                      <a:pPr algn="ctr"/>
                      <a:r>
                        <a:rPr lang="ru-RU" sz="1600" b="1" dirty="0"/>
                        <a:t>Угрозы</a:t>
                      </a:r>
                    </a:p>
                    <a:p>
                      <a:pPr algn="ctr"/>
                      <a:r>
                        <a:rPr lang="en-US" sz="1600" b="1" dirty="0">
                          <a:latin typeface="Open Sans" panose="020B0606030504020204"/>
                        </a:rPr>
                        <a:t>T</a:t>
                      </a:r>
                      <a:endParaRPr lang="ru-RU" sz="1600" b="1" dirty="0"/>
                    </a:p>
                  </a:txBody>
                  <a:tcPr>
                    <a:solidFill>
                      <a:srgbClr val="FBFBB7"/>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сохранение естественной убыли и демографическое старение населения</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отток молодежи из округа</a:t>
                      </a:r>
                    </a:p>
                  </a:txBody>
                  <a:tcPr>
                    <a:solidFill>
                      <a:srgbClr val="FBFBB7"/>
                    </a:solidFill>
                  </a:tcPr>
                </a:tc>
                <a:extLst>
                  <a:ext uri="{0D108BD9-81ED-4DB2-BD59-A6C34878D82A}">
                    <a16:rowId xmlns:a16="http://schemas.microsoft.com/office/drawing/2014/main" val="10003"/>
                  </a:ext>
                </a:extLst>
              </a:tr>
            </a:tbl>
          </a:graphicData>
        </a:graphic>
      </p:graphicFrame>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9" name="TextBox 8"/>
          <p:cNvSpPr txBox="1"/>
          <p:nvPr/>
        </p:nvSpPr>
        <p:spPr>
          <a:xfrm>
            <a:off x="71217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29</a:t>
            </a:r>
          </a:p>
        </p:txBody>
      </p:sp>
    </p:spTree>
    <p:extLst>
      <p:ext uri="{BB962C8B-B14F-4D97-AF65-F5344CB8AC3E}">
        <p14:creationId xmlns:p14="http://schemas.microsoft.com/office/powerpoint/2010/main" val="139856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2" name="Picture 4" descr="C:\Documents and Settings\111\Мои документы\Downloads\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9239" y="3057522"/>
            <a:ext cx="1729971" cy="172997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104" y="1231084"/>
            <a:ext cx="1624794" cy="1624794"/>
          </a:xfrm>
          <a:prstGeom prst="rect">
            <a:avLst/>
          </a:prstGeom>
        </p:spPr>
      </p:pic>
      <p:sp>
        <p:nvSpPr>
          <p:cNvPr id="40" name="Стрелка вправо 39"/>
          <p:cNvSpPr/>
          <p:nvPr/>
        </p:nvSpPr>
        <p:spPr>
          <a:xfrm>
            <a:off x="4066691" y="533393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486990" y="5324232"/>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940752" y="5300214"/>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6368" y="3235685"/>
            <a:ext cx="4027741" cy="1569660"/>
          </a:xfrm>
          <a:prstGeom prst="rect">
            <a:avLst/>
          </a:prstGeom>
          <a:ln w="38100">
            <a:solidFill>
              <a:srgbClr val="77DAFF"/>
            </a:solidFill>
            <a:prstDash val="sysDash"/>
          </a:ln>
        </p:spPr>
      </p:pic>
      <p:pic>
        <p:nvPicPr>
          <p:cNvPr id="30" name="Рисунок 29"/>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0139" y="1334986"/>
            <a:ext cx="3978693" cy="1460474"/>
          </a:xfrm>
          <a:prstGeom prst="rect">
            <a:avLst/>
          </a:prstGeom>
          <a:ln w="38100">
            <a:solidFill>
              <a:srgbClr val="77DAFF"/>
            </a:solidFill>
            <a:prstDash val="sysDash"/>
          </a:ln>
        </p:spPr>
      </p:pic>
      <p:sp>
        <p:nvSpPr>
          <p:cNvPr id="34" name="Овал 33"/>
          <p:cNvSpPr/>
          <p:nvPr/>
        </p:nvSpPr>
        <p:spPr>
          <a:xfrm>
            <a:off x="4900073" y="4948600"/>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336146" y="4948600"/>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1755318" y="4941742"/>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236368" y="4916188"/>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7"/>
          <a:stretch>
            <a:fillRect/>
          </a:stretch>
        </p:blipFill>
        <p:spPr>
          <a:xfrm>
            <a:off x="2290915" y="156237"/>
            <a:ext cx="5268759" cy="768091"/>
          </a:xfrm>
          <a:prstGeom prst="rect">
            <a:avLst/>
          </a:prstGeom>
        </p:spPr>
      </p:pic>
      <p:sp>
        <p:nvSpPr>
          <p:cNvPr id="42" name="TextBox 41"/>
          <p:cNvSpPr txBox="1"/>
          <p:nvPr/>
        </p:nvSpPr>
        <p:spPr>
          <a:xfrm>
            <a:off x="2290915" y="312564"/>
            <a:ext cx="526876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48" name="TextBox 47"/>
          <p:cNvSpPr txBox="1"/>
          <p:nvPr/>
        </p:nvSpPr>
        <p:spPr>
          <a:xfrm>
            <a:off x="3430140" y="1381470"/>
            <a:ext cx="3929070" cy="1384995"/>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itchFamily="34" charset="0"/>
              </a:rPr>
              <a:t>Село возникло возле железнодорожной станции </a:t>
            </a:r>
            <a:r>
              <a:rPr lang="ru-RU" sz="1200" dirty="0" err="1">
                <a:latin typeface="Open Sans" pitchFamily="34" charset="0"/>
              </a:rPr>
              <a:t>Совкино</a:t>
            </a:r>
            <a:r>
              <a:rPr lang="ru-RU" sz="1200" dirty="0">
                <a:latin typeface="Open Sans" pitchFamily="34" charset="0"/>
              </a:rPr>
              <a:t> </a:t>
            </a:r>
            <a:r>
              <a:rPr lang="ru-RU" sz="1200" dirty="0" err="1">
                <a:latin typeface="Open Sans" pitchFamily="34" charset="0"/>
              </a:rPr>
              <a:t>Богоявленско</a:t>
            </a:r>
            <a:r>
              <a:rPr lang="ru-RU" sz="1200" dirty="0">
                <a:latin typeface="Open Sans" pitchFamily="34" charset="0"/>
              </a:rPr>
              <a:t>-Смоленской железной дороги в 1898 г.  Получило современное название в честь М. И. Глинки, по случаю 50-летия со дня его смерти (Глинка родился неподалёку, в селе Новоспасское Ельнинского уезда).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196370" y="5140956"/>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1907</a:t>
            </a:r>
          </a:p>
        </p:txBody>
      </p:sp>
      <p:sp>
        <p:nvSpPr>
          <p:cNvPr id="54" name="TextBox 53"/>
          <p:cNvSpPr txBox="1"/>
          <p:nvPr/>
        </p:nvSpPr>
        <p:spPr>
          <a:xfrm>
            <a:off x="135929" y="5870312"/>
            <a:ext cx="1343188" cy="1015663"/>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Село получило современное название в честь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М.И. Глинки</a:t>
            </a:r>
          </a:p>
        </p:txBody>
      </p:sp>
      <p:sp>
        <p:nvSpPr>
          <p:cNvPr id="55" name="TextBox 54"/>
          <p:cNvSpPr txBox="1"/>
          <p:nvPr/>
        </p:nvSpPr>
        <p:spPr>
          <a:xfrm>
            <a:off x="1430271" y="5860923"/>
            <a:ext cx="1596968"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-районный центр</a:t>
            </a:r>
          </a:p>
        </p:txBody>
      </p:sp>
      <p:sp>
        <p:nvSpPr>
          <p:cNvPr id="56" name="TextBox 55"/>
          <p:cNvSpPr txBox="1"/>
          <p:nvPr/>
        </p:nvSpPr>
        <p:spPr>
          <a:xfrm>
            <a:off x="2893458" y="5860923"/>
            <a:ext cx="1842564" cy="120032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Упразднение Глинковского района. Территория района вошла в состав Дорогобужского и Ельнинского района</a:t>
            </a:r>
          </a:p>
        </p:txBody>
      </p:sp>
      <p:sp>
        <p:nvSpPr>
          <p:cNvPr id="60" name="TextBox 59"/>
          <p:cNvSpPr txBox="1"/>
          <p:nvPr/>
        </p:nvSpPr>
        <p:spPr>
          <a:xfrm>
            <a:off x="303805" y="3235685"/>
            <a:ext cx="3941917" cy="1569660"/>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itchFamily="34" charset="0"/>
              </a:rPr>
              <a:t> Село Глинка было в составе Ельнинского уезда Смоленской губернии, с 1922 года в составе Вяземского уезда. </a:t>
            </a:r>
          </a:p>
          <a:p>
            <a:pPr algn="just"/>
            <a:r>
              <a:rPr lang="ru-RU" sz="1200" dirty="0">
                <a:latin typeface="Open Sans" pitchFamily="34" charset="0"/>
              </a:rPr>
              <a:t>      Глинковский муниципальный округ – родина основателя русской комедии А.А. Шаховского, литератора – мемуариста В.В. </a:t>
            </a:r>
            <a:r>
              <a:rPr lang="ru-RU" sz="1200" dirty="0" err="1">
                <a:latin typeface="Open Sans" pitchFamily="34" charset="0"/>
              </a:rPr>
              <a:t>Пассека</a:t>
            </a:r>
            <a:r>
              <a:rPr lang="ru-RU" sz="1200" dirty="0">
                <a:latin typeface="Open Sans" pitchFamily="34" charset="0"/>
              </a:rPr>
              <a:t> и декабриста П.П. </a:t>
            </a:r>
            <a:r>
              <a:rPr lang="ru-RU" sz="1200" dirty="0" err="1">
                <a:latin typeface="Open Sans" pitchFamily="34" charset="0"/>
              </a:rPr>
              <a:t>Пассека</a:t>
            </a:r>
            <a:r>
              <a:rPr lang="ru-RU" sz="1200" dirty="0">
                <a:latin typeface="Open Sans" pitchFamily="34" charset="0"/>
              </a:rPr>
              <a:t>, героев Советского Союза И.К. Базылева, А.Л. </a:t>
            </a:r>
            <a:r>
              <a:rPr lang="ru-RU" sz="1200" dirty="0" err="1">
                <a:latin typeface="Open Sans" pitchFamily="34" charset="0"/>
              </a:rPr>
              <a:t>Боданова</a:t>
            </a:r>
            <a:r>
              <a:rPr lang="ru-RU" sz="1200" dirty="0">
                <a:latin typeface="Open Sans" pitchFamily="34" charset="0"/>
              </a:rPr>
              <a:t>.</a:t>
            </a:r>
          </a:p>
        </p:txBody>
      </p:sp>
      <p:sp>
        <p:nvSpPr>
          <p:cNvPr id="61" name="TextBox 60"/>
          <p:cNvSpPr txBox="1"/>
          <p:nvPr/>
        </p:nvSpPr>
        <p:spPr>
          <a:xfrm>
            <a:off x="1703757" y="5155546"/>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62" name="TextBox 61"/>
          <p:cNvSpPr txBox="1"/>
          <p:nvPr/>
        </p:nvSpPr>
        <p:spPr>
          <a:xfrm>
            <a:off x="3290373" y="5164974"/>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63" name="TextBox 62"/>
          <p:cNvSpPr txBox="1"/>
          <p:nvPr/>
        </p:nvSpPr>
        <p:spPr>
          <a:xfrm>
            <a:off x="4871825" y="5173928"/>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1980</a:t>
            </a:r>
          </a:p>
        </p:txBody>
      </p:sp>
      <p:sp>
        <p:nvSpPr>
          <p:cNvPr id="50" name="TextBox 49"/>
          <p:cNvSpPr txBox="1"/>
          <p:nvPr/>
        </p:nvSpPr>
        <p:spPr>
          <a:xfrm>
            <a:off x="1946063" y="1892216"/>
            <a:ext cx="1014225" cy="264381"/>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2" name="Рисунок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8240" y="3041973"/>
            <a:ext cx="1690011" cy="1690011"/>
          </a:xfrm>
          <a:prstGeom prst="rect">
            <a:avLst/>
          </a:prstGeom>
        </p:spPr>
      </p:pic>
      <p:pic>
        <p:nvPicPr>
          <p:cNvPr id="2050" name="Picture 2" descr="C:\Documents and Settings\111\Мои документы\Downloads\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8645" y="3041973"/>
            <a:ext cx="1725274" cy="1725274"/>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614" y="1214657"/>
            <a:ext cx="1629532" cy="1629532"/>
          </a:xfrm>
          <a:prstGeom prst="rect">
            <a:avLst/>
          </a:prstGeom>
        </p:spPr>
      </p:pic>
      <p:pic>
        <p:nvPicPr>
          <p:cNvPr id="2051" name="Picture 3" descr="C:\Documents and Settings\111\Мои документы\Downloads\17.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5929" y="1177611"/>
            <a:ext cx="1680644" cy="16782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111\Мои документы\Downloads\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23103" y="1177194"/>
            <a:ext cx="1688448" cy="16669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33915" y="154887"/>
            <a:ext cx="1456999"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5" name="Рисунок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38" name="TextBox 37"/>
          <p:cNvSpPr txBox="1"/>
          <p:nvPr/>
        </p:nvSpPr>
        <p:spPr>
          <a:xfrm>
            <a:off x="4674540" y="5852105"/>
            <a:ext cx="1466401"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 районный центр</a:t>
            </a:r>
          </a:p>
        </p:txBody>
      </p:sp>
      <p:sp>
        <p:nvSpPr>
          <p:cNvPr id="44" name="Стрелка вправо 39">
            <a:extLst>
              <a:ext uri="{FF2B5EF4-FFF2-40B4-BE49-F238E27FC236}">
                <a16:creationId xmlns:a16="http://schemas.microsoft.com/office/drawing/2014/main" id="{F3008BEC-62F9-439D-9DC1-81D05730FD1E}"/>
              </a:ext>
            </a:extLst>
          </p:cNvPr>
          <p:cNvSpPr/>
          <p:nvPr/>
        </p:nvSpPr>
        <p:spPr>
          <a:xfrm>
            <a:off x="5849936" y="5333935"/>
            <a:ext cx="594578"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44">
            <a:extLst>
              <a:ext uri="{FF2B5EF4-FFF2-40B4-BE49-F238E27FC236}">
                <a16:creationId xmlns:a16="http://schemas.microsoft.com/office/drawing/2014/main" id="{93D6A71E-ADF3-4143-9DF0-5BBEB52B773D}"/>
              </a:ext>
            </a:extLst>
          </p:cNvPr>
          <p:cNvSpPr/>
          <p:nvPr/>
        </p:nvSpPr>
        <p:spPr>
          <a:xfrm>
            <a:off x="6451957" y="4957989"/>
            <a:ext cx="942420" cy="912323"/>
          </a:xfrm>
          <a:prstGeom prst="ellipse">
            <a:avLst/>
          </a:prstGeom>
          <a:solidFill>
            <a:schemeClr val="accent6">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Box 45">
            <a:extLst>
              <a:ext uri="{FF2B5EF4-FFF2-40B4-BE49-F238E27FC236}">
                <a16:creationId xmlns:a16="http://schemas.microsoft.com/office/drawing/2014/main" id="{A7351994-12C1-4AF1-B7FE-742EC98C04CE}"/>
              </a:ext>
            </a:extLst>
          </p:cNvPr>
          <p:cNvSpPr txBox="1"/>
          <p:nvPr/>
        </p:nvSpPr>
        <p:spPr>
          <a:xfrm>
            <a:off x="6399091" y="5183317"/>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2024</a:t>
            </a:r>
          </a:p>
        </p:txBody>
      </p:sp>
      <p:sp>
        <p:nvSpPr>
          <p:cNvPr id="58" name="TextBox 57">
            <a:extLst>
              <a:ext uri="{FF2B5EF4-FFF2-40B4-BE49-F238E27FC236}">
                <a16:creationId xmlns:a16="http://schemas.microsoft.com/office/drawing/2014/main" id="{FD60EF81-8CAA-4100-96B3-7CC01F980061}"/>
              </a:ext>
            </a:extLst>
          </p:cNvPr>
          <p:cNvSpPr txBox="1"/>
          <p:nvPr/>
        </p:nvSpPr>
        <p:spPr>
          <a:xfrm>
            <a:off x="6169189" y="5852105"/>
            <a:ext cx="1466401" cy="1200329"/>
          </a:xfrm>
          <a:prstGeom prst="rect">
            <a:avLst/>
          </a:prstGeom>
          <a:noFill/>
        </p:spPr>
        <p:txBody>
          <a:bodyPr wrap="square">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Реорганизация Глинковского района в Глинковский муниципальный округ</a:t>
            </a:r>
          </a:p>
        </p:txBody>
      </p:sp>
    </p:spTree>
    <p:extLst>
      <p:ext uri="{BB962C8B-B14F-4D97-AF65-F5344CB8AC3E}">
        <p14:creationId xmlns:p14="http://schemas.microsoft.com/office/powerpoint/2010/main" val="3619175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44481" y="1300778"/>
            <a:ext cx="7548234" cy="4419779"/>
          </a:xfrm>
          <a:prstGeom prst="rect">
            <a:avLst/>
          </a:prstGeom>
        </p:spPr>
      </p:pic>
      <p:sp>
        <p:nvSpPr>
          <p:cNvPr id="4" name="TextBox 3"/>
          <p:cNvSpPr txBox="1"/>
          <p:nvPr/>
        </p:nvSpPr>
        <p:spPr>
          <a:xfrm>
            <a:off x="7121735" y="7190343"/>
            <a:ext cx="441146"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30</a:t>
            </a:r>
          </a:p>
        </p:txBody>
      </p:sp>
      <p:sp>
        <p:nvSpPr>
          <p:cNvPr id="26" name="TextBox 25"/>
          <p:cNvSpPr txBox="1"/>
          <p:nvPr/>
        </p:nvSpPr>
        <p:spPr>
          <a:xfrm>
            <a:off x="652810" y="1389278"/>
            <a:ext cx="3196360" cy="1169551"/>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«ГЛИНКОВСКИЙ МУНИЦИПАЛЬНЫЙ ОКРУГ» СМОЛЕНСКОЙ ОБЛАСТИ:</a:t>
            </a:r>
          </a:p>
        </p:txBody>
      </p:sp>
      <p:sp>
        <p:nvSpPr>
          <p:cNvPr id="28" name="TextBox 27"/>
          <p:cNvSpPr txBox="1"/>
          <p:nvPr/>
        </p:nvSpPr>
        <p:spPr>
          <a:xfrm>
            <a:off x="691543" y="3779837"/>
            <a:ext cx="3058673" cy="1384995"/>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«ГЛИНКОВСКИЙ МУНИЦИПАЛЬНЫЙ ОКРУГ» СМОЛЕНСКОЙ ОБЛАСТИ:</a:t>
            </a:r>
          </a:p>
        </p:txBody>
      </p:sp>
      <p:sp>
        <p:nvSpPr>
          <p:cNvPr id="29" name="TextBox 28"/>
          <p:cNvSpPr txBox="1"/>
          <p:nvPr/>
        </p:nvSpPr>
        <p:spPr>
          <a:xfrm>
            <a:off x="4011953" y="1763632"/>
            <a:ext cx="2583543" cy="954107"/>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11952" y="3996081"/>
            <a:ext cx="2583543" cy="954107"/>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ООО «Корпорация 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1" name="TextBox 30"/>
          <p:cNvSpPr txBox="1"/>
          <p:nvPr/>
        </p:nvSpPr>
        <p:spPr>
          <a:xfrm>
            <a:off x="592593" y="2568528"/>
            <a:ext cx="3256577"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Кожухов Евгений Владимирович</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(48165) 2-11-44</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5"/>
              </a:rPr>
              <a:t>glinka@admin-smolensk.ru</a:t>
            </a:r>
            <a:r>
              <a:rPr lang="ru-RU" sz="1400" dirty="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glinka.admin-smolensk.ru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1063223" y="5142471"/>
            <a:ext cx="2315314" cy="738664"/>
          </a:xfrm>
          <a:prstGeom prst="rect">
            <a:avLst/>
          </a:prstGeom>
          <a:noFill/>
        </p:spPr>
        <p:txBody>
          <a:bodyPr wrap="none" rtlCol="0">
            <a:spAutoFit/>
          </a:bodyPr>
          <a:lstStyle/>
          <a:p>
            <a:pPr algn="ctr"/>
            <a:r>
              <a:rPr lang="ru-RU" sz="1400" dirty="0" err="1">
                <a:latin typeface="Open Sans" panose="020B0606030504020204" pitchFamily="34" charset="0"/>
                <a:ea typeface="Open Sans" panose="020B0606030504020204" pitchFamily="34" charset="0"/>
                <a:cs typeface="Open Sans" panose="020B0606030504020204" pitchFamily="34" charset="0"/>
              </a:rPr>
              <a:t>Саулина</a:t>
            </a:r>
            <a:r>
              <a:rPr lang="ru-RU" sz="1400" dirty="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Галина Александровна</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(48165) 2-11-33</a:t>
            </a:r>
          </a:p>
        </p:txBody>
      </p:sp>
      <p:sp>
        <p:nvSpPr>
          <p:cNvPr id="34" name="TextBox 33"/>
          <p:cNvSpPr txBox="1"/>
          <p:nvPr/>
        </p:nvSpPr>
        <p:spPr>
          <a:xfrm>
            <a:off x="4011953" y="2717739"/>
            <a:ext cx="2691410"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20-55-20</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Факс: (4812) 20-55-</a:t>
            </a:r>
            <a:r>
              <a:rPr lang="en-US" sz="1400" dirty="0">
                <a:latin typeface="Open Sans" panose="020B0606030504020204" pitchFamily="34" charset="0"/>
                <a:ea typeface="Open Sans" panose="020B0606030504020204" pitchFamily="34" charset="0"/>
                <a:cs typeface="Open Sans" panose="020B0606030504020204" pitchFamily="34" charset="0"/>
              </a:rPr>
              <a:t>13</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u="sng" dirty="0">
                <a:latin typeface="Open Sans" panose="020B0606030504020204" pitchFamily="34" charset="0"/>
                <a:ea typeface="Open Sans" panose="020B0606030504020204" pitchFamily="34" charset="0"/>
                <a:cs typeface="Open Sans" panose="020B0606030504020204" pitchFamily="34" charset="0"/>
                <a:hlinkClick r:id="rId6"/>
              </a:rPr>
              <a:t>dep@smolinvest.com</a:t>
            </a:r>
            <a:endParaRPr lang="ru-RU" sz="1400" u="sng"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dep-invest.admin-smolensk.ru</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991524"/>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77-00-22</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7"/>
              </a:rPr>
              <a:t>smolregion67@yandex.ru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8"/>
          <a:stretch>
            <a:fillRect/>
          </a:stretch>
        </p:blipFill>
        <p:spPr>
          <a:xfrm>
            <a:off x="2724149" y="156237"/>
            <a:ext cx="4835526" cy="768091"/>
          </a:xfrm>
          <a:prstGeom prst="rect">
            <a:avLst/>
          </a:prstGeom>
        </p:spPr>
      </p:pic>
      <p:sp>
        <p:nvSpPr>
          <p:cNvPr id="19" name="TextBox 18"/>
          <p:cNvSpPr txBox="1"/>
          <p:nvPr/>
        </p:nvSpPr>
        <p:spPr>
          <a:xfrm>
            <a:off x="2724149" y="317130"/>
            <a:ext cx="483552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833915" y="154887"/>
            <a:ext cx="1772341"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7" name="Рисунок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882375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345785" y="156237"/>
            <a:ext cx="5213890" cy="768091"/>
          </a:xfrm>
          <a:prstGeom prst="rect">
            <a:avLst/>
          </a:prstGeom>
        </p:spPr>
      </p:pic>
      <p:sp>
        <p:nvSpPr>
          <p:cNvPr id="3" name="TextBox 2"/>
          <p:cNvSpPr txBox="1"/>
          <p:nvPr/>
        </p:nvSpPr>
        <p:spPr>
          <a:xfrm>
            <a:off x="2345785" y="129489"/>
            <a:ext cx="5172562" cy="830997"/>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муниципальный округ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pic>
        <p:nvPicPr>
          <p:cNvPr id="30" name="Рисунок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705" y="3848067"/>
            <a:ext cx="2727341" cy="2525847"/>
          </a:xfrm>
          <a:prstGeom prst="rect">
            <a:avLst/>
          </a:prstGeom>
        </p:spPr>
      </p:pic>
      <p:sp>
        <p:nvSpPr>
          <p:cNvPr id="31" name="TextBox 30"/>
          <p:cNvSpPr txBox="1"/>
          <p:nvPr/>
        </p:nvSpPr>
        <p:spPr>
          <a:xfrm>
            <a:off x="1269797" y="2669157"/>
            <a:ext cx="117638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p>
        </p:txBody>
      </p:sp>
      <p:sp>
        <p:nvSpPr>
          <p:cNvPr id="32" name="TextBox 31"/>
          <p:cNvSpPr txBox="1"/>
          <p:nvPr/>
        </p:nvSpPr>
        <p:spPr>
          <a:xfrm>
            <a:off x="1088206" y="1641620"/>
            <a:ext cx="1761311"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p>
        </p:txBody>
      </p:sp>
      <p:sp>
        <p:nvSpPr>
          <p:cNvPr id="35" name="TextBox 34"/>
          <p:cNvSpPr txBox="1"/>
          <p:nvPr/>
        </p:nvSpPr>
        <p:spPr>
          <a:xfrm>
            <a:off x="1101537" y="1873251"/>
            <a:ext cx="1731564" cy="338554"/>
          </a:xfrm>
          <a:prstGeom prst="rect">
            <a:avLst/>
          </a:prstGeom>
          <a:noFill/>
        </p:spPr>
        <p:txBody>
          <a:bodyPr wrap="non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1 223,22 кв. км.</a:t>
            </a:r>
          </a:p>
        </p:txBody>
      </p:sp>
      <p:sp>
        <p:nvSpPr>
          <p:cNvPr id="37" name="TextBox 36"/>
          <p:cNvSpPr txBox="1"/>
          <p:nvPr/>
        </p:nvSpPr>
        <p:spPr>
          <a:xfrm>
            <a:off x="1137790" y="2927999"/>
            <a:ext cx="1583398"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3,3 тыс. чел.</a:t>
            </a:r>
          </a:p>
        </p:txBody>
      </p:sp>
      <p:sp>
        <p:nvSpPr>
          <p:cNvPr id="38" name="TextBox 37"/>
          <p:cNvSpPr txBox="1"/>
          <p:nvPr/>
        </p:nvSpPr>
        <p:spPr>
          <a:xfrm>
            <a:off x="347698" y="3497923"/>
            <a:ext cx="2503356"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Смоленская область</a:t>
            </a:r>
          </a:p>
        </p:txBody>
      </p:sp>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34" y="1542235"/>
            <a:ext cx="814323" cy="814323"/>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87" y="2527352"/>
            <a:ext cx="838421" cy="838421"/>
          </a:xfrm>
          <a:prstGeom prst="rect">
            <a:avLst/>
          </a:prstGeom>
        </p:spPr>
      </p:pic>
      <p:sp>
        <p:nvSpPr>
          <p:cNvPr id="36" name="TextBox 35"/>
          <p:cNvSpPr txBox="1"/>
          <p:nvPr/>
        </p:nvSpPr>
        <p:spPr>
          <a:xfrm>
            <a:off x="766553" y="191045"/>
            <a:ext cx="1470542"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1" name="Рисунок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8" name="Рисунок 7">
            <a:extLst>
              <a:ext uri="{FF2B5EF4-FFF2-40B4-BE49-F238E27FC236}">
                <a16:creationId xmlns:a16="http://schemas.microsoft.com/office/drawing/2014/main" id="{687AF1A4-83D0-44AC-808D-5120A4EFFE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949" y="3957691"/>
            <a:ext cx="2364239" cy="2329808"/>
          </a:xfrm>
          <a:prstGeom prst="rect">
            <a:avLst/>
          </a:prstGeom>
        </p:spPr>
      </p:pic>
      <p:pic>
        <p:nvPicPr>
          <p:cNvPr id="10" name="Рисунок 9">
            <a:extLst>
              <a:ext uri="{FF2B5EF4-FFF2-40B4-BE49-F238E27FC236}">
                <a16:creationId xmlns:a16="http://schemas.microsoft.com/office/drawing/2014/main" id="{5CBE259E-6C05-4860-B7A9-BA156B1AE4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6966" y="1389000"/>
            <a:ext cx="3753051" cy="4556400"/>
          </a:xfrm>
          <a:prstGeom prst="rect">
            <a:avLst/>
          </a:prstGeom>
        </p:spPr>
      </p:pic>
    </p:spTree>
    <p:extLst>
      <p:ext uri="{BB962C8B-B14F-4D97-AF65-F5344CB8AC3E}">
        <p14:creationId xmlns:p14="http://schemas.microsoft.com/office/powerpoint/2010/main" val="362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5258238"/>
            <a:ext cx="2575596" cy="1150648"/>
          </a:xfrm>
          <a:prstGeom prst="rect">
            <a:avLst/>
          </a:prstGeom>
          <a:ln w="38100">
            <a:solidFill>
              <a:srgbClr val="77DAFF"/>
            </a:solidFill>
            <a:prstDash val="sysDash"/>
          </a:ln>
        </p:spPr>
      </p:pic>
      <p:pic>
        <p:nvPicPr>
          <p:cNvPr id="23" name="Рисунок 22"/>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4097839"/>
            <a:ext cx="2576777" cy="873023"/>
          </a:xfrm>
          <a:prstGeom prst="rect">
            <a:avLst/>
          </a:prstGeom>
          <a:ln w="38100">
            <a:solidFill>
              <a:srgbClr val="77DAFF"/>
            </a:solidFill>
            <a:prstDash val="sysDash"/>
          </a:ln>
        </p:spPr>
      </p:pic>
      <p:pic>
        <p:nvPicPr>
          <p:cNvPr id="22" name="Рисунок 21"/>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2468689"/>
            <a:ext cx="2543432" cy="1300671"/>
          </a:xfrm>
          <a:prstGeom prst="rect">
            <a:avLst/>
          </a:prstGeom>
          <a:ln w="38100">
            <a:solidFill>
              <a:srgbClr val="77DAFF"/>
            </a:solidFill>
            <a:prstDash val="sysDash"/>
          </a:ln>
        </p:spPr>
      </p:pic>
      <p:pic>
        <p:nvPicPr>
          <p:cNvPr id="21" name="Рисунок 20"/>
          <p:cNvPicPr>
            <a:picLocks noChangeAspect="1"/>
          </p:cNvPicPr>
          <p:nvPr/>
        </p:nvPicPr>
        <p:blipFill>
          <a:blip r:embed="rId8" cstate="print">
            <a:lum bright="70000" contrast="-70000"/>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0610" y="1177245"/>
            <a:ext cx="2212486" cy="1055415"/>
          </a:xfrm>
          <a:prstGeom prst="rect">
            <a:avLst/>
          </a:prstGeom>
          <a:ln w="38100">
            <a:solidFill>
              <a:srgbClr val="77DAFF"/>
            </a:solidFill>
            <a:prstDash val="sysDash"/>
          </a:ln>
        </p:spPr>
      </p:pic>
      <p:pic>
        <p:nvPicPr>
          <p:cNvPr id="46" name="Рисунок 45"/>
          <p:cNvPicPr>
            <a:picLocks noChangeAspect="1"/>
          </p:cNvPicPr>
          <p:nvPr/>
        </p:nvPicPr>
        <p:blipFill>
          <a:blip r:embed="rId9"/>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566344" y="5239335"/>
            <a:ext cx="2549155" cy="1169551"/>
          </a:xfrm>
          <a:prstGeom prst="rect">
            <a:avLst/>
          </a:prstGeom>
          <a:noFill/>
        </p:spPr>
        <p:txBody>
          <a:bodyPr wrap="square" rtlCol="0">
            <a:spAutoFit/>
          </a:bodyPr>
          <a:lstStyle/>
          <a:p>
            <a:pPr indent="449263" algn="just"/>
            <a:r>
              <a:rPr lang="ru-RU" sz="1000" dirty="0">
                <a:latin typeface="Open Sans" pitchFamily="34" charset="0"/>
              </a:rPr>
              <a:t>Из полезных ископаемых на территории Глинковского муниципального округа распространены: глина, песок, торф, мергель, мел. Большие запасы мергеля имеются в Доброминском месторождении. </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534179" y="2445921"/>
            <a:ext cx="2581320" cy="1323439"/>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Глинковский округ расположен в западной части Ельнинской и восточной части Починковской возвышенностей, ограниченных с северо-запада Верхне-Днепровской низменностью. Рельеф представлен всхолмленно-волнистой равниной. </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293581" y="4109088"/>
            <a:ext cx="2603152" cy="861774"/>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 Климат умеренно континентальный со сравнительно теплым летом и умеренно холодной зимой. Наиболее холодный месяц – январь, наиболее теплый – июль.</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766553" y="1252807"/>
            <a:ext cx="2103804" cy="1015663"/>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На территории муниципального округа протекает река Днепр, притоки Днепра: р. Устром, р. Волость и р. Боровка </a:t>
            </a:r>
            <a:br>
              <a:rPr lang="ru-RU" sz="1000" dirty="0">
                <a:latin typeface="Open Sans" panose="020B0606030504020204" pitchFamily="34" charset="0"/>
                <a:ea typeface="Open Sans" panose="020B0606030504020204" pitchFamily="34" charset="0"/>
                <a:cs typeface="Open Sans" panose="020B0606030504020204" pitchFamily="34" charset="0"/>
              </a:rPr>
            </a:b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610" y="2276970"/>
            <a:ext cx="346851" cy="333905"/>
          </a:xfrm>
          <a:prstGeom prst="rect">
            <a:avLst/>
          </a:prstGeom>
        </p:spPr>
      </p:pic>
      <p:pic>
        <p:nvPicPr>
          <p:cNvPr id="58" name="Рисунок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7740" y="1058200"/>
            <a:ext cx="385217" cy="385217"/>
          </a:xfrm>
          <a:prstGeom prst="rect">
            <a:avLst/>
          </a:prstGeom>
        </p:spPr>
      </p:pic>
      <p:pic>
        <p:nvPicPr>
          <p:cNvPr id="59" name="Рисунок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721" y="3883304"/>
            <a:ext cx="385217" cy="407341"/>
          </a:xfrm>
          <a:prstGeom prst="rect">
            <a:avLst/>
          </a:prstGeom>
        </p:spPr>
      </p:pic>
      <p:pic>
        <p:nvPicPr>
          <p:cNvPr id="60" name="Рисунок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4474" y="5046424"/>
            <a:ext cx="377130" cy="391145"/>
          </a:xfrm>
          <a:prstGeom prst="rect">
            <a:avLst/>
          </a:prstGeom>
        </p:spPr>
      </p:pic>
      <p:sp>
        <p:nvSpPr>
          <p:cNvPr id="34" name="TextBox 3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5" name="Рисунок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4" name="Рисунок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04638" y="5390465"/>
            <a:ext cx="3011430" cy="1054610"/>
          </a:xfrm>
          <a:prstGeom prst="rect">
            <a:avLst/>
          </a:prstGeom>
        </p:spPr>
      </p:pic>
      <p:pic>
        <p:nvPicPr>
          <p:cNvPr id="5" name="Рисунок 4">
            <a:extLst>
              <a:ext uri="{FF2B5EF4-FFF2-40B4-BE49-F238E27FC236}">
                <a16:creationId xmlns:a16="http://schemas.microsoft.com/office/drawing/2014/main" id="{521C0304-B4EA-4F2C-B756-5D2256183E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60438" y="1166678"/>
            <a:ext cx="3264763" cy="3904691"/>
          </a:xfrm>
          <a:prstGeom prst="rect">
            <a:avLst/>
          </a:prstGeom>
        </p:spPr>
      </p:pic>
    </p:spTree>
    <p:extLst>
      <p:ext uri="{BB962C8B-B14F-4D97-AF65-F5344CB8AC3E}">
        <p14:creationId xmlns:p14="http://schemas.microsoft.com/office/powerpoint/2010/main" val="2331002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8" name="Рисунок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271" y="2949937"/>
            <a:ext cx="1216389" cy="1091900"/>
          </a:xfrm>
          <a:prstGeom prst="rect">
            <a:avLst/>
          </a:prstGeom>
        </p:spPr>
      </p:pic>
      <p:pic>
        <p:nvPicPr>
          <p:cNvPr id="79" name="Рисунок 78"/>
          <p:cNvPicPr>
            <a:picLocks noChangeAspect="1"/>
          </p:cNvPicPr>
          <p:nvPr/>
        </p:nvPicPr>
        <p:blipFill>
          <a:blip r:embed="rId4"/>
          <a:stretch>
            <a:fillRect/>
          </a:stretch>
        </p:blipFill>
        <p:spPr>
          <a:xfrm>
            <a:off x="2296633" y="156237"/>
            <a:ext cx="5263042" cy="768091"/>
          </a:xfrm>
          <a:prstGeom prst="rect">
            <a:avLst/>
          </a:prstGeom>
        </p:spPr>
      </p:pic>
      <p:pic>
        <p:nvPicPr>
          <p:cNvPr id="80" name="Рисунок 79"/>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697417"/>
          </a:xfrm>
          <a:prstGeom prst="rect">
            <a:avLst/>
          </a:prstGeom>
        </p:spPr>
      </p:pic>
      <p:pic>
        <p:nvPicPr>
          <p:cNvPr id="81" name="Рисунок 80"/>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04484" y="1151926"/>
            <a:ext cx="2409155" cy="1685479"/>
          </a:xfrm>
          <a:prstGeom prst="rect">
            <a:avLst/>
          </a:prstGeom>
        </p:spPr>
      </p:pic>
      <p:pic>
        <p:nvPicPr>
          <p:cNvPr id="82" name="Рисунок 81"/>
          <p:cNvPicPr>
            <a:picLocks noChangeAspect="1"/>
          </p:cNvPicPr>
          <p:nvPr/>
        </p:nvPicPr>
        <p:blipFill>
          <a:blip r:embed="rId7" cstate="print">
            <a:lum bright="70000" contrast="-70000"/>
            <a:extLst>
              <a:ext uri="{BEBA8EAE-BF5A-486C-A8C5-ECC9F3942E4B}">
                <a14:imgProps xmlns:a14="http://schemas.microsoft.com/office/drawing/2010/main">
                  <a14:imgLayer r:embed="rId6">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2" y="1151927"/>
            <a:ext cx="2409154" cy="1726184"/>
          </a:xfrm>
          <a:prstGeom prst="rect">
            <a:avLst/>
          </a:prstGeom>
        </p:spPr>
      </p:pic>
      <p:sp>
        <p:nvSpPr>
          <p:cNvPr id="83" name="TextBox 82"/>
          <p:cNvSpPr txBox="1"/>
          <p:nvPr/>
        </p:nvSpPr>
        <p:spPr>
          <a:xfrm>
            <a:off x="2415541" y="184040"/>
            <a:ext cx="5123771" cy="707886"/>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p>
        </p:txBody>
      </p:sp>
      <p:sp>
        <p:nvSpPr>
          <p:cNvPr id="85" name="TextBox 84"/>
          <p:cNvSpPr txBox="1"/>
          <p:nvPr/>
        </p:nvSpPr>
        <p:spPr>
          <a:xfrm>
            <a:off x="5240" y="1439911"/>
            <a:ext cx="2263287" cy="1107996"/>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p>
        </p:txBody>
      </p:sp>
      <p:sp>
        <p:nvSpPr>
          <p:cNvPr id="86" name="TextBox 85"/>
          <p:cNvSpPr txBox="1"/>
          <p:nvPr/>
        </p:nvSpPr>
        <p:spPr>
          <a:xfrm>
            <a:off x="2459861" y="1143831"/>
            <a:ext cx="2417150" cy="1569660"/>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собственными силами крупными организациями и субъектами среднего предпринимательства</a:t>
            </a:r>
            <a:endParaRPr lang="ru-RU" sz="13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132439" y="1485241"/>
            <a:ext cx="2142208" cy="923330"/>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p>
        </p:txBody>
      </p:sp>
      <p:sp>
        <p:nvSpPr>
          <p:cNvPr id="88" name="TextBox 87"/>
          <p:cNvSpPr txBox="1"/>
          <p:nvPr/>
        </p:nvSpPr>
        <p:spPr>
          <a:xfrm>
            <a:off x="1373080" y="3100245"/>
            <a:ext cx="1096680" cy="338554"/>
          </a:xfrm>
          <a:prstGeom prst="rect">
            <a:avLst/>
          </a:prstGeom>
          <a:noFill/>
        </p:spPr>
        <p:txBody>
          <a:bodyPr wrap="square" rtlCol="0">
            <a:spAutoFit/>
          </a:bodyPr>
          <a:lstStyle/>
          <a:p>
            <a:r>
              <a:rPr lang="ru-RU" sz="1600" dirty="0">
                <a:latin typeface="Open Sans" panose="020B0606030504020204" pitchFamily="34" charset="0"/>
                <a:ea typeface="Open Sans" panose="020B0606030504020204" pitchFamily="34" charset="0"/>
                <a:cs typeface="Open Sans" panose="020B0606030504020204" pitchFamily="34" charset="0"/>
              </a:rPr>
              <a:t>117,4 %</a:t>
            </a:r>
          </a:p>
        </p:txBody>
      </p:sp>
      <p:sp>
        <p:nvSpPr>
          <p:cNvPr id="89" name="TextBox 88"/>
          <p:cNvSpPr txBox="1"/>
          <p:nvPr/>
        </p:nvSpPr>
        <p:spPr>
          <a:xfrm>
            <a:off x="1168325" y="3397114"/>
            <a:ext cx="1304572" cy="430887"/>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к уровню     2023 года</a:t>
            </a:r>
          </a:p>
        </p:txBody>
      </p:sp>
      <p:sp>
        <p:nvSpPr>
          <p:cNvPr id="94" name="TextBox 93"/>
          <p:cNvSpPr txBox="1"/>
          <p:nvPr/>
        </p:nvSpPr>
        <p:spPr>
          <a:xfrm>
            <a:off x="-46431" y="3097616"/>
            <a:ext cx="1214756" cy="800219"/>
          </a:xfrm>
          <a:prstGeom prst="rect">
            <a:avLst/>
          </a:prstGeom>
          <a:noFill/>
        </p:spPr>
        <p:txBody>
          <a:bodyPr wrap="non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49,0</a:t>
            </a: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225365" y="3105710"/>
            <a:ext cx="1576283" cy="738664"/>
          </a:xfrm>
          <a:prstGeom prst="rect">
            <a:avLst/>
          </a:prstGeom>
          <a:noFill/>
        </p:spPr>
        <p:txBody>
          <a:bodyPr wrap="squar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630,2</a:t>
            </a: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96" name="TextBox 95"/>
          <p:cNvSpPr txBox="1"/>
          <p:nvPr/>
        </p:nvSpPr>
        <p:spPr>
          <a:xfrm>
            <a:off x="4928154" y="3120188"/>
            <a:ext cx="1231603" cy="738664"/>
          </a:xfrm>
          <a:prstGeom prst="rect">
            <a:avLst/>
          </a:prstGeom>
          <a:noFill/>
        </p:spPr>
        <p:txBody>
          <a:bodyPr wrap="square" rtlCol="0">
            <a:spAutoFit/>
          </a:bodyPr>
          <a:lstStyle/>
          <a:p>
            <a:pPr algn="ctr"/>
            <a:r>
              <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212,6 </a:t>
            </a: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97" name="Рисунок 96"/>
          <p:cNvPicPr>
            <a:picLocks noChangeAspect="1"/>
          </p:cNvPicPr>
          <p:nvPr/>
        </p:nvPicPr>
        <p:blipFill>
          <a:blip r:embed="rId7" cstate="print">
            <a:lum bright="70000" contrast="-70000"/>
            <a:extLst>
              <a:ext uri="{BEBA8EAE-BF5A-486C-A8C5-ECC9F3942E4B}">
                <a14:imgProps xmlns:a14="http://schemas.microsoft.com/office/drawing/2010/main">
                  <a14:imgLayer r:embed="rId6">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4445606"/>
            <a:ext cx="2481721" cy="2331532"/>
          </a:xfrm>
          <a:prstGeom prst="rect">
            <a:avLst/>
          </a:prstGeom>
        </p:spPr>
      </p:pic>
      <p:pic>
        <p:nvPicPr>
          <p:cNvPr id="98" name="Рисунок 9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7779" y="5026875"/>
            <a:ext cx="849733" cy="848073"/>
          </a:xfrm>
          <a:prstGeom prst="rect">
            <a:avLst/>
          </a:prstGeom>
        </p:spPr>
      </p:pic>
      <p:sp>
        <p:nvSpPr>
          <p:cNvPr id="99" name="TextBox 98"/>
          <p:cNvSpPr txBox="1"/>
          <p:nvPr/>
        </p:nvSpPr>
        <p:spPr>
          <a:xfrm>
            <a:off x="667774" y="3820521"/>
            <a:ext cx="184731" cy="276999"/>
          </a:xfrm>
          <a:prstGeom prst="rect">
            <a:avLst/>
          </a:prstGeom>
          <a:noFill/>
        </p:spPr>
        <p:txBody>
          <a:bodyPr wrap="none" rtlCol="0">
            <a:spAutoFit/>
          </a:bodyPr>
          <a:lstStyle/>
          <a:p>
            <a:endPar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0" name="TextBox 99"/>
          <p:cNvSpPr txBox="1"/>
          <p:nvPr/>
        </p:nvSpPr>
        <p:spPr>
          <a:xfrm>
            <a:off x="934952" y="4607219"/>
            <a:ext cx="2015361" cy="276999"/>
          </a:xfrm>
          <a:prstGeom prst="rect">
            <a:avLst/>
          </a:prstGeom>
          <a:noFill/>
        </p:spPr>
        <p:txBody>
          <a:bodyPr wrap="square" rtlCol="0">
            <a:spAutoFit/>
          </a:bodyPr>
          <a:lstStyle/>
          <a:p>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p>
        </p:txBody>
      </p:sp>
      <p:sp>
        <p:nvSpPr>
          <p:cNvPr id="101" name="TextBox 100"/>
          <p:cNvSpPr txBox="1"/>
          <p:nvPr/>
        </p:nvSpPr>
        <p:spPr>
          <a:xfrm>
            <a:off x="1278623" y="5527366"/>
            <a:ext cx="1517146" cy="646331"/>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p>
        </p:txBody>
      </p:sp>
      <p:sp>
        <p:nvSpPr>
          <p:cNvPr id="102" name="TextBox 101"/>
          <p:cNvSpPr txBox="1"/>
          <p:nvPr/>
        </p:nvSpPr>
        <p:spPr>
          <a:xfrm>
            <a:off x="1038678" y="4205715"/>
            <a:ext cx="184731" cy="400110"/>
          </a:xfrm>
          <a:prstGeom prst="rect">
            <a:avLst/>
          </a:prstGeom>
          <a:noFill/>
        </p:spPr>
        <p:txBody>
          <a:bodyPr wrap="none" rtlCol="0">
            <a:spAutoFit/>
          </a:bodyPr>
          <a:lstStyle/>
          <a:p>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TextBox 102"/>
          <p:cNvSpPr txBox="1"/>
          <p:nvPr/>
        </p:nvSpPr>
        <p:spPr>
          <a:xfrm>
            <a:off x="1464104" y="5005737"/>
            <a:ext cx="1020700" cy="400110"/>
          </a:xfrm>
          <a:prstGeom prst="rect">
            <a:avLst/>
          </a:prstGeom>
          <a:noFill/>
        </p:spPr>
        <p:txBody>
          <a:bodyPr wrap="squar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1,55 %</a:t>
            </a:r>
          </a:p>
        </p:txBody>
      </p:sp>
      <p:sp>
        <p:nvSpPr>
          <p:cNvPr id="104" name="TextBox 103"/>
          <p:cNvSpPr txBox="1"/>
          <p:nvPr/>
        </p:nvSpPr>
        <p:spPr>
          <a:xfrm>
            <a:off x="756828" y="6247071"/>
            <a:ext cx="1810111" cy="400110"/>
          </a:xfrm>
          <a:prstGeom prst="rect">
            <a:avLst/>
          </a:prstGeom>
          <a:noFill/>
        </p:spPr>
        <p:txBody>
          <a:bodyPr wrap="none" rtlCol="0">
            <a:spAutoFit/>
          </a:bodyPr>
          <a:lstStyle/>
          <a:p>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1,5 тыс. чел.</a:t>
            </a:r>
          </a:p>
        </p:txBody>
      </p:sp>
      <p:sp>
        <p:nvSpPr>
          <p:cNvPr id="105" name="TextBox 104"/>
          <p:cNvSpPr txBox="1"/>
          <p:nvPr/>
        </p:nvSpPr>
        <p:spPr>
          <a:xfrm>
            <a:off x="3087888" y="4280154"/>
            <a:ext cx="2859437" cy="369332"/>
          </a:xfrm>
          <a:prstGeom prst="rect">
            <a:avLst/>
          </a:prstGeom>
          <a:noFill/>
        </p:spPr>
        <p:txBody>
          <a:bodyPr wrap="none" rtlCol="0">
            <a:spAutoFit/>
          </a:bodyPr>
          <a:lstStyle/>
          <a:p>
            <a:r>
              <a:rPr lang="ru-RU"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Динамика отчислений</a:t>
            </a:r>
          </a:p>
        </p:txBody>
      </p:sp>
      <p:pic>
        <p:nvPicPr>
          <p:cNvPr id="106" name="Рисунок 105"/>
          <p:cNvPicPr>
            <a:picLocks noChangeAspect="1"/>
          </p:cNvPicPr>
          <p:nvPr/>
        </p:nvPicPr>
        <p:blipFill>
          <a:blip r:embed="rId4"/>
          <a:stretch>
            <a:fillRect/>
          </a:stretch>
        </p:blipFill>
        <p:spPr>
          <a:xfrm>
            <a:off x="3070151" y="4620878"/>
            <a:ext cx="3891673" cy="50016"/>
          </a:xfrm>
          <a:prstGeom prst="rect">
            <a:avLst/>
          </a:prstGeom>
        </p:spPr>
      </p:pic>
      <p:pic>
        <p:nvPicPr>
          <p:cNvPr id="107" name="Рисунок 106"/>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86" y="4704462"/>
            <a:ext cx="1320601" cy="326704"/>
          </a:xfrm>
          <a:prstGeom prst="rect">
            <a:avLst/>
          </a:prstGeom>
        </p:spPr>
      </p:pic>
      <p:sp>
        <p:nvSpPr>
          <p:cNvPr id="108" name="TextBox 107"/>
          <p:cNvSpPr txBox="1"/>
          <p:nvPr/>
        </p:nvSpPr>
        <p:spPr>
          <a:xfrm>
            <a:off x="3166143" y="4695339"/>
            <a:ext cx="1290940" cy="338554"/>
          </a:xfrm>
          <a:prstGeom prst="rect">
            <a:avLst/>
          </a:prstGeom>
          <a:noFill/>
        </p:spPr>
        <p:txBody>
          <a:bodyPr wrap="square" rtlCol="0">
            <a:spAutoFit/>
          </a:bodyPr>
          <a:lstStyle/>
          <a:p>
            <a:pPr algn="ct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2023 год</a:t>
            </a:r>
          </a:p>
        </p:txBody>
      </p:sp>
      <p:sp>
        <p:nvSpPr>
          <p:cNvPr id="109" name="TextBox 108"/>
          <p:cNvSpPr txBox="1"/>
          <p:nvPr/>
        </p:nvSpPr>
        <p:spPr>
          <a:xfrm>
            <a:off x="3153465" y="5043288"/>
            <a:ext cx="1653851" cy="307777"/>
          </a:xfrm>
          <a:prstGeom prst="rect">
            <a:avLst/>
          </a:prstGeom>
          <a:noFill/>
        </p:spPr>
        <p:txBody>
          <a:bodyPr wrap="none" rtlCol="0">
            <a:spAutoFit/>
          </a:bodyPr>
          <a:lstStyle/>
          <a:p>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p>
        </p:txBody>
      </p:sp>
      <p:sp>
        <p:nvSpPr>
          <p:cNvPr id="110" name="TextBox 109"/>
          <p:cNvSpPr txBox="1"/>
          <p:nvPr/>
        </p:nvSpPr>
        <p:spPr>
          <a:xfrm>
            <a:off x="3153465" y="5782887"/>
            <a:ext cx="1851020" cy="307777"/>
          </a:xfrm>
          <a:prstGeom prst="rect">
            <a:avLst/>
          </a:prstGeom>
          <a:noFill/>
        </p:spPr>
        <p:txBody>
          <a:bodyPr wrap="none" rtlCol="0">
            <a:spAutoFit/>
          </a:bodyPr>
          <a:lstStyle/>
          <a:p>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p>
        </p:txBody>
      </p:sp>
      <p:pic>
        <p:nvPicPr>
          <p:cNvPr id="111" name="Рисунок 110"/>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86" y="5413555"/>
            <a:ext cx="1320601" cy="326704"/>
          </a:xfrm>
          <a:prstGeom prst="rect">
            <a:avLst/>
          </a:prstGeom>
        </p:spPr>
      </p:pic>
      <p:pic>
        <p:nvPicPr>
          <p:cNvPr id="112" name="Рисунок 111"/>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97005" y="6094357"/>
            <a:ext cx="1320602" cy="326704"/>
          </a:xfrm>
          <a:prstGeom prst="rect">
            <a:avLst/>
          </a:prstGeom>
        </p:spPr>
      </p:pic>
      <p:sp>
        <p:nvSpPr>
          <p:cNvPr id="113" name="TextBox 112"/>
          <p:cNvSpPr txBox="1"/>
          <p:nvPr/>
        </p:nvSpPr>
        <p:spPr>
          <a:xfrm>
            <a:off x="3181786" y="5450912"/>
            <a:ext cx="1400118" cy="276999"/>
          </a:xfrm>
          <a:prstGeom prst="rect">
            <a:avLst/>
          </a:prstGeom>
          <a:noFill/>
        </p:spPr>
        <p:txBody>
          <a:bodyPr wrap="square" rtlCol="0">
            <a:spAutoFit/>
          </a:bodyPr>
          <a:lstStyle/>
          <a:p>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360,7 млн. руб.</a:t>
            </a:r>
          </a:p>
        </p:txBody>
      </p:sp>
      <p:pic>
        <p:nvPicPr>
          <p:cNvPr id="114" name="Рисунок 113"/>
          <p:cNvPicPr>
            <a:picLocks noChangeAspect="1"/>
          </p:cNvPicPr>
          <p:nvPr/>
        </p:nvPicPr>
        <p:blipFill>
          <a:blip r:embed="rId12" cstate="print">
            <a:duotone>
              <a:prstClr val="black"/>
              <a:schemeClr val="accent6">
                <a:tint val="45000"/>
                <a:satMod val="400000"/>
              </a:schemeClr>
            </a:duotone>
            <a:extLst>
              <a:ext uri="{BEBA8EAE-BF5A-486C-A8C5-ECC9F3942E4B}">
                <a14:imgProps xmlns:a14="http://schemas.microsoft.com/office/drawing/2010/main">
                  <a14:imgLayer r:embed="rId13">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67455" y="4717892"/>
            <a:ext cx="2062363" cy="326704"/>
          </a:xfrm>
          <a:prstGeom prst="rect">
            <a:avLst/>
          </a:prstGeom>
        </p:spPr>
      </p:pic>
      <p:pic>
        <p:nvPicPr>
          <p:cNvPr id="115" name="Рисунок 114"/>
          <p:cNvPicPr>
            <a:picLocks noChangeAspect="1"/>
          </p:cNvPicPr>
          <p:nvPr/>
        </p:nvPicPr>
        <p:blipFill>
          <a:blip r:embed="rId14" cstate="print">
            <a:duotone>
              <a:prstClr val="black"/>
              <a:schemeClr val="accent6">
                <a:tint val="45000"/>
                <a:satMod val="400000"/>
              </a:schemeClr>
            </a:duotone>
            <a:extLst>
              <a:ext uri="{BEBA8EAE-BF5A-486C-A8C5-ECC9F3942E4B}">
                <a14:imgProps xmlns:a14="http://schemas.microsoft.com/office/drawing/2010/main">
                  <a14:imgLayer r:embed="rId15">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5437392"/>
            <a:ext cx="2057251" cy="326704"/>
          </a:xfrm>
          <a:prstGeom prst="rect">
            <a:avLst/>
          </a:prstGeom>
        </p:spPr>
      </p:pic>
      <p:pic>
        <p:nvPicPr>
          <p:cNvPr id="116" name="Рисунок 115"/>
          <p:cNvPicPr>
            <a:picLocks noChangeAspect="1"/>
          </p:cNvPicPr>
          <p:nvPr/>
        </p:nvPicPr>
        <p:blipFill>
          <a:blip r:embed="rId14" cstate="print">
            <a:duotone>
              <a:prstClr val="black"/>
              <a:schemeClr val="accent6">
                <a:tint val="45000"/>
                <a:satMod val="400000"/>
              </a:schemeClr>
            </a:duotone>
            <a:extLst>
              <a:ext uri="{BEBA8EAE-BF5A-486C-A8C5-ECC9F3942E4B}">
                <a14:imgProps xmlns:a14="http://schemas.microsoft.com/office/drawing/2010/main">
                  <a14:imgLayer r:embed="rId15">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6084863"/>
            <a:ext cx="2057250" cy="326704"/>
          </a:xfrm>
          <a:prstGeom prst="rect">
            <a:avLst/>
          </a:prstGeom>
        </p:spPr>
      </p:pic>
      <p:sp>
        <p:nvSpPr>
          <p:cNvPr id="117" name="TextBox 116"/>
          <p:cNvSpPr txBox="1"/>
          <p:nvPr/>
        </p:nvSpPr>
        <p:spPr>
          <a:xfrm>
            <a:off x="4667455" y="4713628"/>
            <a:ext cx="2075624" cy="338554"/>
          </a:xfrm>
          <a:prstGeom prst="rect">
            <a:avLst/>
          </a:prstGeom>
          <a:noFill/>
        </p:spPr>
        <p:txBody>
          <a:bodyPr wrap="square" rtlCol="0">
            <a:spAutoFit/>
          </a:bodyPr>
          <a:lstStyle/>
          <a:p>
            <a:pPr algn="ct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2024 год</a:t>
            </a:r>
          </a:p>
        </p:txBody>
      </p:sp>
      <p:sp>
        <p:nvSpPr>
          <p:cNvPr id="118" name="TextBox 117"/>
          <p:cNvSpPr txBox="1"/>
          <p:nvPr/>
        </p:nvSpPr>
        <p:spPr>
          <a:xfrm>
            <a:off x="3191801" y="6130749"/>
            <a:ext cx="1380088" cy="276999"/>
          </a:xfrm>
          <a:prstGeom prst="rect">
            <a:avLst/>
          </a:prstGeom>
          <a:noFill/>
        </p:spPr>
        <p:txBody>
          <a:bodyPr wrap="square" rtlCol="0">
            <a:spAutoFit/>
          </a:bodyPr>
          <a:lstStyle/>
          <a:p>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372,6 млн. руб.</a:t>
            </a:r>
          </a:p>
        </p:txBody>
      </p:sp>
      <p:sp>
        <p:nvSpPr>
          <p:cNvPr id="119" name="TextBox 118"/>
          <p:cNvSpPr txBox="1"/>
          <p:nvPr/>
        </p:nvSpPr>
        <p:spPr>
          <a:xfrm>
            <a:off x="4719252" y="5453796"/>
            <a:ext cx="2032253"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на 141,4 млн. руб.</a:t>
            </a:r>
          </a:p>
        </p:txBody>
      </p:sp>
      <p:sp>
        <p:nvSpPr>
          <p:cNvPr id="120" name="TextBox 119"/>
          <p:cNvSpPr txBox="1"/>
          <p:nvPr/>
        </p:nvSpPr>
        <p:spPr>
          <a:xfrm>
            <a:off x="4689141" y="6115359"/>
            <a:ext cx="2032253"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на 128,7 млн. руб.</a:t>
            </a:r>
          </a:p>
        </p:txBody>
      </p:sp>
      <p:pic>
        <p:nvPicPr>
          <p:cNvPr id="123" name="Рисунок 1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24563" y="3968064"/>
            <a:ext cx="681069" cy="681069"/>
          </a:xfrm>
          <a:prstGeom prst="rect">
            <a:avLst/>
          </a:prstGeom>
        </p:spPr>
      </p:pic>
      <p:pic>
        <p:nvPicPr>
          <p:cNvPr id="124" name="Рисунок 123"/>
          <p:cNvPicPr>
            <a:picLocks noChangeAspect="1"/>
          </p:cNvPicPr>
          <p:nvPr/>
        </p:nvPicPr>
        <p:blipFill>
          <a:blip r:embed="rId17" cstate="print">
            <a:lum bright="70000" contrast="-70000"/>
            <a:extLst>
              <a:ext uri="{28A0092B-C50C-407E-A947-70E740481C1C}">
                <a14:useLocalDpi xmlns:a14="http://schemas.microsoft.com/office/drawing/2010/main" val="0"/>
              </a:ext>
            </a:extLst>
          </a:blip>
          <a:stretch>
            <a:fillRect/>
          </a:stretch>
        </p:blipFill>
        <p:spPr>
          <a:xfrm rot="5400000">
            <a:off x="891136" y="3393889"/>
            <a:ext cx="393612" cy="191262"/>
          </a:xfrm>
          <a:prstGeom prst="rect">
            <a:avLst/>
          </a:prstGeom>
        </p:spPr>
      </p:pic>
      <p:sp>
        <p:nvSpPr>
          <p:cNvPr id="53" name="TextBox 52"/>
          <p:cNvSpPr txBox="1"/>
          <p:nvPr/>
        </p:nvSpPr>
        <p:spPr>
          <a:xfrm>
            <a:off x="833915" y="154887"/>
            <a:ext cx="1467068"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4" name="TextBox 53"/>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1" name="Рисунок 5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2" name="Рисунок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903" y="2923732"/>
            <a:ext cx="1216388" cy="1121412"/>
          </a:xfrm>
          <a:prstGeom prst="rect">
            <a:avLst/>
          </a:prstGeom>
        </p:spPr>
      </p:pic>
      <p:sp>
        <p:nvSpPr>
          <p:cNvPr id="2" name="Прямоугольник 1"/>
          <p:cNvSpPr/>
          <p:nvPr/>
        </p:nvSpPr>
        <p:spPr>
          <a:xfrm>
            <a:off x="6365097" y="3069467"/>
            <a:ext cx="1036318" cy="369332"/>
          </a:xfrm>
          <a:prstGeom prst="rect">
            <a:avLst/>
          </a:prstGeom>
        </p:spPr>
        <p:txBody>
          <a:bodyPr wrap="square">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176,0 %</a:t>
            </a:r>
          </a:p>
        </p:txBody>
      </p:sp>
      <p:pic>
        <p:nvPicPr>
          <p:cNvPr id="55" name="Рисунок 54"/>
          <p:cNvPicPr>
            <a:picLocks noChangeAspect="1"/>
          </p:cNvPicPr>
          <p:nvPr/>
        </p:nvPicPr>
        <p:blipFill>
          <a:blip r:embed="rId19" cstate="print">
            <a:lum bright="70000" contrast="-70000"/>
            <a:extLst>
              <a:ext uri="{28A0092B-C50C-407E-A947-70E740481C1C}">
                <a14:useLocalDpi xmlns:a14="http://schemas.microsoft.com/office/drawing/2010/main" val="0"/>
              </a:ext>
            </a:extLst>
          </a:blip>
          <a:stretch>
            <a:fillRect/>
          </a:stretch>
        </p:blipFill>
        <p:spPr>
          <a:xfrm rot="5400000">
            <a:off x="5972855" y="3330085"/>
            <a:ext cx="393615" cy="272489"/>
          </a:xfrm>
          <a:prstGeom prst="rect">
            <a:avLst/>
          </a:prstGeom>
        </p:spPr>
      </p:pic>
      <p:sp>
        <p:nvSpPr>
          <p:cNvPr id="57" name="TextBox 56"/>
          <p:cNvSpPr txBox="1"/>
          <p:nvPr/>
        </p:nvSpPr>
        <p:spPr>
          <a:xfrm>
            <a:off x="6500495" y="3412503"/>
            <a:ext cx="880666" cy="415498"/>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2023 года</a:t>
            </a:r>
          </a:p>
        </p:txBody>
      </p:sp>
      <p:pic>
        <p:nvPicPr>
          <p:cNvPr id="50" name="Рисунок 49">
            <a:extLst>
              <a:ext uri="{FF2B5EF4-FFF2-40B4-BE49-F238E27FC236}">
                <a16:creationId xmlns:a16="http://schemas.microsoft.com/office/drawing/2014/main" id="{2A69DB5E-99A3-4B79-939C-8C148E3C63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6137" y="2977603"/>
            <a:ext cx="1216389" cy="1091900"/>
          </a:xfrm>
          <a:prstGeom prst="rect">
            <a:avLst/>
          </a:prstGeom>
        </p:spPr>
      </p:pic>
      <p:pic>
        <p:nvPicPr>
          <p:cNvPr id="56" name="Рисунок 55">
            <a:extLst>
              <a:ext uri="{FF2B5EF4-FFF2-40B4-BE49-F238E27FC236}">
                <a16:creationId xmlns:a16="http://schemas.microsoft.com/office/drawing/2014/main" id="{EA93BF66-3D8C-45B5-A6E7-7FB98B8DF4E2}"/>
              </a:ext>
            </a:extLst>
          </p:cNvPr>
          <p:cNvPicPr>
            <a:picLocks noChangeAspect="1"/>
          </p:cNvPicPr>
          <p:nvPr/>
        </p:nvPicPr>
        <p:blipFill>
          <a:blip r:embed="rId17" cstate="print">
            <a:lum bright="70000" contrast="-70000"/>
            <a:extLst>
              <a:ext uri="{28A0092B-C50C-407E-A947-70E740481C1C}">
                <a14:useLocalDpi xmlns:a14="http://schemas.microsoft.com/office/drawing/2010/main" val="0"/>
              </a:ext>
            </a:extLst>
          </a:blip>
          <a:stretch>
            <a:fillRect/>
          </a:stretch>
        </p:blipFill>
        <p:spPr>
          <a:xfrm rot="5400000">
            <a:off x="3432515" y="3427922"/>
            <a:ext cx="393612" cy="191262"/>
          </a:xfrm>
          <a:prstGeom prst="rect">
            <a:avLst/>
          </a:prstGeom>
        </p:spPr>
      </p:pic>
      <p:sp>
        <p:nvSpPr>
          <p:cNvPr id="60" name="TextBox 59">
            <a:extLst>
              <a:ext uri="{FF2B5EF4-FFF2-40B4-BE49-F238E27FC236}">
                <a16:creationId xmlns:a16="http://schemas.microsoft.com/office/drawing/2014/main" id="{E78C4ED7-1301-46C6-A309-A5AB467549A6}"/>
              </a:ext>
            </a:extLst>
          </p:cNvPr>
          <p:cNvSpPr txBox="1"/>
          <p:nvPr/>
        </p:nvSpPr>
        <p:spPr>
          <a:xfrm>
            <a:off x="3911166" y="3117140"/>
            <a:ext cx="1096680" cy="338554"/>
          </a:xfrm>
          <a:prstGeom prst="rect">
            <a:avLst/>
          </a:prstGeom>
          <a:noFill/>
        </p:spPr>
        <p:txBody>
          <a:bodyPr wrap="square" rtlCol="0">
            <a:spAutoFit/>
          </a:bodyPr>
          <a:lstStyle/>
          <a:p>
            <a:r>
              <a:rPr lang="ru-RU" sz="1600" dirty="0">
                <a:latin typeface="Open Sans" panose="020B0606030504020204" pitchFamily="34" charset="0"/>
                <a:ea typeface="Open Sans" panose="020B0606030504020204" pitchFamily="34" charset="0"/>
                <a:cs typeface="Open Sans" panose="020B0606030504020204" pitchFamily="34" charset="0"/>
              </a:rPr>
              <a:t>111,4 %</a:t>
            </a:r>
          </a:p>
        </p:txBody>
      </p:sp>
      <p:sp>
        <p:nvSpPr>
          <p:cNvPr id="61" name="TextBox 60">
            <a:extLst>
              <a:ext uri="{FF2B5EF4-FFF2-40B4-BE49-F238E27FC236}">
                <a16:creationId xmlns:a16="http://schemas.microsoft.com/office/drawing/2014/main" id="{752A30A1-B6D1-4AA2-87DE-6F58C080DF9B}"/>
              </a:ext>
            </a:extLst>
          </p:cNvPr>
          <p:cNvSpPr txBox="1"/>
          <p:nvPr/>
        </p:nvSpPr>
        <p:spPr>
          <a:xfrm>
            <a:off x="3709272" y="3413487"/>
            <a:ext cx="1304572" cy="430887"/>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к уровню     2023 года</a:t>
            </a:r>
          </a:p>
        </p:txBody>
      </p:sp>
    </p:spTree>
    <p:extLst>
      <p:ext uri="{BB962C8B-B14F-4D97-AF65-F5344CB8AC3E}">
        <p14:creationId xmlns:p14="http://schemas.microsoft.com/office/powerpoint/2010/main" val="19848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6"/>
          <a:stretch>
            <a:fillRect/>
          </a:stretch>
        </p:blipFill>
        <p:spPr>
          <a:xfrm>
            <a:off x="2285999" y="156237"/>
            <a:ext cx="5273675" cy="768091"/>
          </a:xfrm>
          <a:prstGeom prst="rect">
            <a:avLst/>
          </a:prstGeom>
        </p:spPr>
      </p:pic>
      <p:sp>
        <p:nvSpPr>
          <p:cNvPr id="36" name="TextBox 35"/>
          <p:cNvSpPr txBox="1"/>
          <p:nvPr/>
        </p:nvSpPr>
        <p:spPr>
          <a:xfrm>
            <a:off x="2590573" y="319424"/>
            <a:ext cx="4969102"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p>
        </p:txBody>
      </p:sp>
      <p:pic>
        <p:nvPicPr>
          <p:cNvPr id="56" name="Рисунок 55"/>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p>
        </p:txBody>
      </p:sp>
      <p:sp>
        <p:nvSpPr>
          <p:cNvPr id="58" name="TextBox 57"/>
          <p:cNvSpPr txBox="1"/>
          <p:nvPr/>
        </p:nvSpPr>
        <p:spPr>
          <a:xfrm>
            <a:off x="467779" y="1837487"/>
            <a:ext cx="1529059" cy="400110"/>
          </a:xfrm>
          <a:prstGeom prst="rect">
            <a:avLst/>
          </a:prstGeom>
          <a:noFill/>
        </p:spPr>
        <p:txBody>
          <a:bodyPr wrap="square" rtlCol="0">
            <a:spAutoFit/>
          </a:bodyPr>
          <a:lstStyle/>
          <a:p>
            <a:pPr algn="ctr"/>
            <a:r>
              <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rPr>
              <a:t>  224,02</a:t>
            </a:r>
          </a:p>
        </p:txBody>
      </p:sp>
      <p:sp>
        <p:nvSpPr>
          <p:cNvPr id="59" name="TextBox 58"/>
          <p:cNvSpPr txBox="1"/>
          <p:nvPr/>
        </p:nvSpPr>
        <p:spPr>
          <a:xfrm>
            <a:off x="657072" y="2106161"/>
            <a:ext cx="1339766" cy="338554"/>
          </a:xfrm>
          <a:prstGeom prst="rect">
            <a:avLst/>
          </a:prstGeom>
          <a:noFill/>
        </p:spPr>
        <p:txBody>
          <a:bodyPr wrap="square" rtlCol="0">
            <a:spAutoFit/>
          </a:bodyPr>
          <a:lstStyle/>
          <a:p>
            <a:pPr algn="ctr"/>
            <a:r>
              <a:rPr lang="ru-RU" sz="1600" dirty="0"/>
              <a:t>млн. руб.</a:t>
            </a:r>
          </a:p>
        </p:txBody>
      </p:sp>
      <p:pic>
        <p:nvPicPr>
          <p:cNvPr id="63" name="Рисунок 62"/>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581" y="2684219"/>
            <a:ext cx="2334402" cy="64767"/>
          </a:xfrm>
          <a:prstGeom prst="rect">
            <a:avLst/>
          </a:prstGeom>
        </p:spPr>
      </p:pic>
      <p:pic>
        <p:nvPicPr>
          <p:cNvPr id="65" name="Рисунок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388116" y="2926979"/>
            <a:ext cx="745914" cy="830997"/>
          </a:xfrm>
          <a:prstGeom prst="rect">
            <a:avLst/>
          </a:prstGeom>
          <a:noFill/>
        </p:spPr>
        <p:txBody>
          <a:bodyPr wrap="square" rtlCol="0">
            <a:spAutoFit/>
          </a:bodyPr>
          <a:lstStyle/>
          <a:p>
            <a:r>
              <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7" name="TextBox 66"/>
          <p:cNvSpPr txBox="1"/>
          <p:nvPr/>
        </p:nvSpPr>
        <p:spPr>
          <a:xfrm>
            <a:off x="1174755" y="2976847"/>
            <a:ext cx="1861574" cy="954107"/>
          </a:xfrm>
          <a:prstGeom prst="rect">
            <a:avLst/>
          </a:prstGeom>
          <a:noFill/>
        </p:spPr>
        <p:txBody>
          <a:bodyPr wrap="square" rtlCol="0">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Планирующийся  к реализации инвестиционный проект</a:t>
            </a:r>
          </a:p>
        </p:txBody>
      </p:sp>
      <p:sp>
        <p:nvSpPr>
          <p:cNvPr id="68" name="TextBox 67"/>
          <p:cNvSpPr txBox="1"/>
          <p:nvPr/>
        </p:nvSpPr>
        <p:spPr>
          <a:xfrm>
            <a:off x="257339" y="4158816"/>
            <a:ext cx="3030270" cy="892552"/>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молочно-товарного комплекса со шлейфом на 1238 голов</a:t>
            </a:r>
          </a:p>
          <a:p>
            <a:pPr algn="ct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1000 млн. руб.</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ООО «Балтутино»</a:t>
            </a:r>
          </a:p>
        </p:txBody>
      </p:sp>
      <p:sp>
        <p:nvSpPr>
          <p:cNvPr id="28" name="TextBox 27"/>
          <p:cNvSpPr txBox="1"/>
          <p:nvPr/>
        </p:nvSpPr>
        <p:spPr>
          <a:xfrm>
            <a:off x="833915" y="154887"/>
            <a:ext cx="1452083"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31" name="TextBox 30"/>
          <p:cNvSpPr txBox="1"/>
          <p:nvPr/>
        </p:nvSpPr>
        <p:spPr>
          <a:xfrm>
            <a:off x="4619405" y="274898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1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9755" y="5114725"/>
            <a:ext cx="1377035" cy="1323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 name="Диаграмма 40"/>
          <p:cNvGraphicFramePr/>
          <p:nvPr>
            <p:extLst>
              <p:ext uri="{D42A27DB-BD31-4B8C-83A1-F6EECF244321}">
                <p14:modId xmlns:p14="http://schemas.microsoft.com/office/powerpoint/2010/main" val="1449065512"/>
              </p:ext>
            </p:extLst>
          </p:nvPr>
        </p:nvGraphicFramePr>
        <p:xfrm>
          <a:off x="2805889" y="-678855"/>
          <a:ext cx="4691276" cy="7869198"/>
        </p:xfrm>
        <a:graphic>
          <a:graphicData uri="http://schemas.openxmlformats.org/drawingml/2006/chart">
            <c:chart xmlns:c="http://schemas.openxmlformats.org/drawingml/2006/chart" xmlns:r="http://schemas.openxmlformats.org/officeDocument/2006/relationships" r:id="rId11"/>
          </a:graphicData>
        </a:graphic>
      </p:graphicFrame>
      <p:pic>
        <p:nvPicPr>
          <p:cNvPr id="34" name="Рисунок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31330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duotone>
              <a:prstClr val="black"/>
              <a:srgbClr val="F3F7F0">
                <a:tint val="45000"/>
                <a:satMod val="400000"/>
              </a:srgbClr>
            </a:duotone>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4920695"/>
            <a:ext cx="5869622" cy="533500"/>
          </a:xfrm>
          <a:prstGeom prst="rect">
            <a:avLst/>
          </a:prstGeom>
          <a:ln w="12700">
            <a:solidFill>
              <a:srgbClr val="78A45A"/>
            </a:solidFill>
            <a:prstDash val="lgDash"/>
          </a:ln>
        </p:spPr>
      </p:pic>
      <p:pic>
        <p:nvPicPr>
          <p:cNvPr id="23" name="Рисунок 22"/>
          <p:cNvPicPr>
            <a:picLocks noChangeAspect="1"/>
          </p:cNvPicPr>
          <p:nvPr/>
        </p:nvPicPr>
        <p:blipFill>
          <a:blip r:embed="rId3" cstate="print">
            <a:duotone>
              <a:prstClr val="black"/>
              <a:srgbClr val="F3F7F0">
                <a:tint val="45000"/>
                <a:satMod val="400000"/>
              </a:srgbClr>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655" y="3551244"/>
            <a:ext cx="5832358" cy="737494"/>
          </a:xfrm>
          <a:prstGeom prst="rect">
            <a:avLst/>
          </a:prstGeom>
          <a:ln w="12700">
            <a:solidFill>
              <a:srgbClr val="2765C1"/>
            </a:solidFill>
            <a:prstDash val="lgDash"/>
          </a:ln>
        </p:spPr>
      </p:pic>
      <p:pic>
        <p:nvPicPr>
          <p:cNvPr id="21" name="Рисунок 20"/>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835009"/>
            <a:ext cx="5869621" cy="1239598"/>
          </a:xfrm>
          <a:prstGeom prst="rect">
            <a:avLst/>
          </a:prstGeom>
          <a:ln w="12700">
            <a:solidFill>
              <a:srgbClr val="6FCECE"/>
            </a:solidFill>
            <a:prstDash val="lgDash"/>
          </a:ln>
        </p:spPr>
      </p:pic>
      <p:pic>
        <p:nvPicPr>
          <p:cNvPr id="2" name="Рисунок 1"/>
          <p:cNvPicPr>
            <a:picLocks noChangeAspect="1"/>
          </p:cNvPicPr>
          <p:nvPr/>
        </p:nvPicPr>
        <p:blipFill>
          <a:blip r:embed="rId5"/>
          <a:stretch>
            <a:fillRect/>
          </a:stretch>
        </p:blipFill>
        <p:spPr>
          <a:xfrm>
            <a:off x="2533649" y="156237"/>
            <a:ext cx="5026026" cy="768091"/>
          </a:xfrm>
          <a:prstGeom prst="rect">
            <a:avLst/>
          </a:prstGeom>
        </p:spPr>
      </p:pic>
      <p:sp>
        <p:nvSpPr>
          <p:cNvPr id="3" name="TextBox 2"/>
          <p:cNvSpPr txBox="1"/>
          <p:nvPr/>
        </p:nvSpPr>
        <p:spPr>
          <a:xfrm>
            <a:off x="2533649" y="319424"/>
            <a:ext cx="502602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 y="1845601"/>
            <a:ext cx="5869623" cy="1631216"/>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Производство и переработка сельскохозяйственной продукции.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Разведение крупного рогатого скота, птицы (строительство животноводческих комплексов).</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Расширение существующих сельскохозяйственных предприятий за счет оформления дополнительных земельных участков для увеличения посевных площадей под сельскохозяйственными культурами.</a:t>
            </a:r>
          </a:p>
          <a:p>
            <a:pPr lvl="0" algn="just"/>
            <a:endParaRPr lang="ru-RU" sz="1200" dirty="0"/>
          </a:p>
          <a:p>
            <a:pPr indent="174625"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2378045" y="1420751"/>
            <a:ext cx="2774542" cy="400110"/>
          </a:xfrm>
          <a:prstGeom prst="rect">
            <a:avLst/>
          </a:prstGeom>
          <a:noFill/>
        </p:spPr>
        <p:txBody>
          <a:bodyPr wrap="none" rtlCol="0">
            <a:spAutoFit/>
          </a:bodyPr>
          <a:lstStyle/>
          <a:p>
            <a:r>
              <a:rPr lang="ru-RU" sz="2000" b="1" dirty="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sp>
        <p:nvSpPr>
          <p:cNvPr id="16" name="TextBox 15"/>
          <p:cNvSpPr txBox="1"/>
          <p:nvPr/>
        </p:nvSpPr>
        <p:spPr>
          <a:xfrm>
            <a:off x="1764829" y="3600725"/>
            <a:ext cx="5707831" cy="646331"/>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цементного завода  (</a:t>
            </a:r>
            <a:r>
              <a:rPr lang="ru-RU" sz="1200" dirty="0" err="1">
                <a:latin typeface="Open Sans" panose="020B0606030504020204" pitchFamily="34" charset="0"/>
                <a:ea typeface="Open Sans" panose="020B0606030504020204" pitchFamily="34" charset="0"/>
                <a:cs typeface="Open Sans" panose="020B0606030504020204" pitchFamily="34" charset="0"/>
              </a:rPr>
              <a:t>Доброминское</a:t>
            </a:r>
            <a:r>
              <a:rPr lang="ru-RU" sz="1200" dirty="0">
                <a:latin typeface="Open Sans" panose="020B0606030504020204" pitchFamily="34" charset="0"/>
                <a:ea typeface="Open Sans" panose="020B0606030504020204" pitchFamily="34" charset="0"/>
                <a:cs typeface="Open Sans" panose="020B0606030504020204" pitchFamily="34" charset="0"/>
              </a:rPr>
              <a:t> месторождение мергеля).</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завода по переработке древесных отходов.</a:t>
            </a:r>
          </a:p>
        </p:txBody>
      </p:sp>
      <p:sp>
        <p:nvSpPr>
          <p:cNvPr id="17" name="TextBox 16"/>
          <p:cNvSpPr txBox="1"/>
          <p:nvPr/>
        </p:nvSpPr>
        <p:spPr>
          <a:xfrm>
            <a:off x="2414441" y="3156881"/>
            <a:ext cx="2133726" cy="400110"/>
          </a:xfrm>
          <a:prstGeom prst="rect">
            <a:avLst/>
          </a:prstGeom>
          <a:noFill/>
        </p:spPr>
        <p:txBody>
          <a:bodyPr wrap="none" rtlCol="0">
            <a:spAutoFit/>
          </a:bodyPr>
          <a:lstStyle/>
          <a:p>
            <a:r>
              <a:rPr lang="ru-RU" sz="20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18" name="TextBox 17"/>
          <p:cNvSpPr txBox="1"/>
          <p:nvPr/>
        </p:nvSpPr>
        <p:spPr>
          <a:xfrm>
            <a:off x="52740" y="5050377"/>
            <a:ext cx="5764139" cy="276999"/>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Обработка древесины и производство изделий из дерева</a:t>
            </a:r>
          </a:p>
        </p:txBody>
      </p:sp>
      <p:sp>
        <p:nvSpPr>
          <p:cNvPr id="19" name="TextBox 18"/>
          <p:cNvSpPr txBox="1"/>
          <p:nvPr/>
        </p:nvSpPr>
        <p:spPr>
          <a:xfrm>
            <a:off x="2429669" y="4401130"/>
            <a:ext cx="2494016" cy="400110"/>
          </a:xfrm>
          <a:prstGeom prst="rect">
            <a:avLst/>
          </a:prstGeom>
          <a:noFill/>
        </p:spPr>
        <p:txBody>
          <a:bodyPr wrap="none" rtlCol="0">
            <a:spAutoFit/>
          </a:bodyPr>
          <a:lstStyle/>
          <a:p>
            <a:r>
              <a:rPr lang="ru-RU" sz="2000" b="1" dirty="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p>
        </p:txBody>
      </p:sp>
      <p:pic>
        <p:nvPicPr>
          <p:cNvPr id="22" name="Рисунок 21"/>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Приоритетные направления инвестирования</a:t>
            </a:r>
          </a:p>
        </p:txBody>
      </p:sp>
      <p:sp>
        <p:nvSpPr>
          <p:cNvPr id="25" name="TextBox 24"/>
          <p:cNvSpPr txBox="1"/>
          <p:nvPr/>
        </p:nvSpPr>
        <p:spPr>
          <a:xfrm>
            <a:off x="833915" y="154887"/>
            <a:ext cx="1595754" cy="769441"/>
          </a:xfrm>
          <a:prstGeom prst="rect">
            <a:avLst/>
          </a:prstGeom>
          <a:noFill/>
        </p:spPr>
        <p:txBody>
          <a:bodyPr wrap="squar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28" name="TextBox 27"/>
          <p:cNvSpPr txBox="1"/>
          <p:nvPr/>
        </p:nvSpPr>
        <p:spPr>
          <a:xfrm>
            <a:off x="101495" y="3522620"/>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5880639" y="484975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Documents and Settings\111\Рабочий стол\Сельское хозйство.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7719" y="1889606"/>
            <a:ext cx="1126386" cy="11304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111\Мои документы\Downloads\Строительство.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5962" y="3414895"/>
            <a:ext cx="917675" cy="930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111\Мои документы\Downloads\промышленность.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6217719" y="4567394"/>
            <a:ext cx="749986" cy="887839"/>
          </a:xfrm>
          <a:prstGeom prst="rect">
            <a:avLst/>
          </a:prstGeom>
          <a:noFill/>
          <a:extLst>
            <a:ext uri="{909E8E84-426E-40DD-AFC4-6F175D3DCCD1}">
              <a14:hiddenFill xmlns:a14="http://schemas.microsoft.com/office/drawing/2010/main">
                <a:solidFill>
                  <a:srgbClr val="FFFFFF"/>
                </a:solidFill>
              </a14:hiddenFill>
            </a:ext>
          </a:extLst>
        </p:spPr>
      </p:pic>
      <p:pic>
        <p:nvPicPr>
          <p:cNvPr id="27" name="Рисунок 26"/>
          <p:cNvPicPr>
            <a:picLocks noChangeAspect="1"/>
          </p:cNvPicPr>
          <p:nvPr/>
        </p:nvPicPr>
        <p:blipFill>
          <a:blip r:embed="rId3" cstate="print">
            <a:duotone>
              <a:prstClr val="black"/>
              <a:srgbClr val="F3F7F0">
                <a:tint val="45000"/>
                <a:satMod val="400000"/>
              </a:srgbClr>
            </a:duotone>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7800" y="5930833"/>
            <a:ext cx="4674184" cy="460514"/>
          </a:xfrm>
          <a:prstGeom prst="rect">
            <a:avLst/>
          </a:prstGeom>
          <a:ln w="12700">
            <a:solidFill>
              <a:srgbClr val="78A45A"/>
            </a:solidFill>
            <a:prstDash val="lgDash"/>
          </a:ln>
        </p:spPr>
      </p:pic>
      <p:sp>
        <p:nvSpPr>
          <p:cNvPr id="4" name="TextBox 3"/>
          <p:cNvSpPr txBox="1"/>
          <p:nvPr/>
        </p:nvSpPr>
        <p:spPr>
          <a:xfrm>
            <a:off x="1566334" y="6034666"/>
            <a:ext cx="3475885" cy="276999"/>
          </a:xfrm>
          <a:prstGeom prst="rect">
            <a:avLst/>
          </a:prstGeom>
          <a:noFill/>
        </p:spPr>
        <p:txBody>
          <a:bodyPr wrap="square" rtlCol="0">
            <a:spAutoFit/>
          </a:bodyPr>
          <a:lstStyle/>
          <a:p>
            <a:pPr marL="171450" indent="-171450">
              <a:buFont typeface="Arial" panose="020B0604020202020204" pitchFamily="34" charset="0"/>
              <a:buChar char="•"/>
            </a:pPr>
            <a:r>
              <a:rPr lang="ru-RU" sz="1200" dirty="0">
                <a:latin typeface="Open Sans" pitchFamily="34" charset="0"/>
                <a:ea typeface="Open Sans" pitchFamily="34" charset="0"/>
                <a:cs typeface="Open Sans" pitchFamily="34" charset="0"/>
              </a:rPr>
              <a:t>Создание объектов </a:t>
            </a:r>
            <a:r>
              <a:rPr lang="ru-RU" sz="1200" dirty="0" err="1">
                <a:latin typeface="Open Sans" pitchFamily="34" charset="0"/>
                <a:ea typeface="Open Sans" pitchFamily="34" charset="0"/>
                <a:cs typeface="Open Sans" pitchFamily="34" charset="0"/>
              </a:rPr>
              <a:t>агротуризма</a:t>
            </a:r>
            <a:endParaRPr lang="ru-RU" sz="1200" dirty="0">
              <a:latin typeface="Open Sans" pitchFamily="34" charset="0"/>
              <a:ea typeface="Open Sans" pitchFamily="34" charset="0"/>
              <a:cs typeface="Open Sans" pitchFamily="34" charset="0"/>
            </a:endParaRPr>
          </a:p>
        </p:txBody>
      </p:sp>
      <p:sp>
        <p:nvSpPr>
          <p:cNvPr id="7" name="TextBox 6"/>
          <p:cNvSpPr txBox="1"/>
          <p:nvPr/>
        </p:nvSpPr>
        <p:spPr>
          <a:xfrm>
            <a:off x="2882068" y="5518666"/>
            <a:ext cx="2322143" cy="369332"/>
          </a:xfrm>
          <a:prstGeom prst="rect">
            <a:avLst/>
          </a:prstGeom>
          <a:noFill/>
        </p:spPr>
        <p:txBody>
          <a:bodyPr wrap="square" rtlCol="0">
            <a:spAutoFit/>
          </a:bodyPr>
          <a:lstStyle/>
          <a:p>
            <a:r>
              <a:rPr lang="ru-RU"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pic>
        <p:nvPicPr>
          <p:cNvPr id="3075" name="Picture 3" descr="C:\Documents and Settings\111\Мои документы\Downloads\туризм.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8035" y="5703332"/>
            <a:ext cx="792465" cy="806715"/>
          </a:xfrm>
          <a:prstGeom prst="rect">
            <a:avLst/>
          </a:prstGeom>
          <a:noFill/>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977255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stretch>
            <a:fillRect/>
          </a:stretch>
        </p:blipFill>
        <p:spPr>
          <a:xfrm>
            <a:off x="0" y="156237"/>
            <a:ext cx="7559675" cy="768091"/>
          </a:xfrm>
          <a:prstGeom prst="rect">
            <a:avLst/>
          </a:prstGeom>
        </p:spPr>
      </p:pic>
      <p:sp>
        <p:nvSpPr>
          <p:cNvPr id="3" name="TextBox 2"/>
          <p:cNvSpPr txBox="1"/>
          <p:nvPr/>
        </p:nvSpPr>
        <p:spPr>
          <a:xfrm>
            <a:off x="0" y="298069"/>
            <a:ext cx="7559675" cy="461665"/>
          </a:xfrm>
          <a:prstGeom prst="rect">
            <a:avLst/>
          </a:prstGeom>
          <a:noFill/>
        </p:spPr>
        <p:txBody>
          <a:bodyPr wrap="square" rtlCol="0">
            <a:spAutoFit/>
          </a:bodyPr>
          <a:lstStyle/>
          <a:p>
            <a:pPr algn="ctr"/>
            <a:r>
              <a:rPr lang="ru-RU" sz="2400" dirty="0">
                <a:solidFill>
                  <a:schemeClr val="bg1"/>
                </a:solidFill>
                <a:latin typeface="Verdana" panose="020B0604030504040204" pitchFamily="34" charset="0"/>
                <a:ea typeface="Verdana" panose="020B0604030504040204" pitchFamily="34" charset="0"/>
                <a:cs typeface="Open Sans Semibold" panose="020B0706030804020204" pitchFamily="34" charset="0"/>
              </a:rPr>
              <a:t>ИНВЕСТИЦИОННАЯ КАРТА</a:t>
            </a:r>
          </a:p>
        </p:txBody>
      </p:sp>
      <p:pic>
        <p:nvPicPr>
          <p:cNvPr id="5" name="Рисунок 4">
            <a:extLst>
              <a:ext uri="{FF2B5EF4-FFF2-40B4-BE49-F238E27FC236}">
                <a16:creationId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528585" y="6053580"/>
            <a:ext cx="494166" cy="511444"/>
          </a:xfrm>
          <a:prstGeom prst="rect">
            <a:avLst/>
          </a:prstGeom>
          <a:ln>
            <a:solidFill>
              <a:srgbClr val="5D7186"/>
            </a:solidFill>
          </a:ln>
        </p:spPr>
      </p:pic>
      <p:sp>
        <p:nvSpPr>
          <p:cNvPr id="6" name="TextBox 5"/>
          <p:cNvSpPr txBox="1"/>
          <p:nvPr/>
        </p:nvSpPr>
        <p:spPr>
          <a:xfrm>
            <a:off x="1121823" y="6145897"/>
            <a:ext cx="1851631" cy="400110"/>
          </a:xfrm>
          <a:prstGeom prst="rect">
            <a:avLst/>
          </a:prstGeom>
          <a:noFill/>
        </p:spPr>
        <p:txBody>
          <a:bodyPr wrap="square" rtlCol="0">
            <a:spAutoFit/>
          </a:bodyPr>
          <a:lstStyle/>
          <a:p>
            <a:r>
              <a:rPr lang="ru-RU" sz="1000" dirty="0">
                <a:latin typeface="Verdana" panose="020B0604030504040204" pitchFamily="34" charset="0"/>
                <a:ea typeface="Verdana" panose="020B0604030504040204" pitchFamily="34" charset="0"/>
              </a:rPr>
              <a:t>Площадки с/х</a:t>
            </a:r>
          </a:p>
          <a:p>
            <a:r>
              <a:rPr lang="ru-RU" sz="1000" dirty="0">
                <a:latin typeface="Verdana" panose="020B0604030504040204" pitchFamily="34" charset="0"/>
                <a:ea typeface="Verdana" panose="020B0604030504040204" pitchFamily="34" charset="0"/>
              </a:rPr>
              <a:t> назначения</a:t>
            </a:r>
          </a:p>
        </p:txBody>
      </p:sp>
      <p:pic>
        <p:nvPicPr>
          <p:cNvPr id="7" name="Рисунок 6"/>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27276" y="6047461"/>
            <a:ext cx="481127" cy="481127"/>
          </a:xfrm>
          <a:prstGeom prst="rect">
            <a:avLst/>
          </a:prstGeom>
          <a:ln w="12700">
            <a:solidFill>
              <a:schemeClr val="accent6">
                <a:lumMod val="75000"/>
              </a:schemeClr>
            </a:solidFill>
          </a:ln>
        </p:spPr>
      </p:pic>
      <p:sp>
        <p:nvSpPr>
          <p:cNvPr id="8" name="TextBox 7"/>
          <p:cNvSpPr txBox="1"/>
          <p:nvPr/>
        </p:nvSpPr>
        <p:spPr>
          <a:xfrm>
            <a:off x="5516565" y="6011026"/>
            <a:ext cx="1313180" cy="553998"/>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 Площадки</a:t>
            </a:r>
            <a:br>
              <a:rPr lang="ru-RU" sz="1000" dirty="0">
                <a:latin typeface="Verdana" panose="020B0604030504040204" pitchFamily="34" charset="0"/>
                <a:ea typeface="Verdana" panose="020B0604030504040204" pitchFamily="34" charset="0"/>
              </a:rPr>
            </a:br>
            <a:r>
              <a:rPr lang="ru-RU" sz="1000" dirty="0">
                <a:latin typeface="Verdana" panose="020B0604030504040204" pitchFamily="34" charset="0"/>
                <a:ea typeface="Verdana" panose="020B0604030504040204" pitchFamily="34" charset="0"/>
              </a:rPr>
              <a:t> промышленного</a:t>
            </a:r>
          </a:p>
          <a:p>
            <a:r>
              <a:rPr lang="ru-RU" sz="1000" dirty="0">
                <a:latin typeface="Verdana" panose="020B0604030504040204" pitchFamily="34" charset="0"/>
                <a:ea typeface="Verdana" panose="020B0604030504040204" pitchFamily="34" charset="0"/>
              </a:rPr>
              <a:t> назначения</a:t>
            </a:r>
          </a:p>
        </p:txBody>
      </p:sp>
      <p:sp>
        <p:nvSpPr>
          <p:cNvPr id="26" name="TextBox 25"/>
          <p:cNvSpPr txBox="1"/>
          <p:nvPr/>
        </p:nvSpPr>
        <p:spPr>
          <a:xfrm>
            <a:off x="7259782" y="7176655"/>
            <a:ext cx="301686" cy="369332"/>
          </a:xfrm>
          <a:prstGeom prst="rect">
            <a:avLst/>
          </a:prstGeom>
          <a:noFill/>
        </p:spPr>
        <p:txBody>
          <a:bodyPr wrap="none" rtlCol="0">
            <a:spAutoFit/>
          </a:bodyPr>
          <a:lstStyle/>
          <a:p>
            <a:r>
              <a:rPr lang="ru-RU" b="1" i="1" dirty="0">
                <a:solidFill>
                  <a:srgbClr val="339533"/>
                </a:solidFill>
              </a:rPr>
              <a:t>9</a:t>
            </a:r>
            <a:endParaRPr lang="ru-RU" dirty="0"/>
          </a:p>
        </p:txBody>
      </p:sp>
      <p:pic>
        <p:nvPicPr>
          <p:cNvPr id="11" name="Рисунок 10">
            <a:extLst>
              <a:ext uri="{FF2B5EF4-FFF2-40B4-BE49-F238E27FC236}">
                <a16:creationId xmlns:a16="http://schemas.microsoft.com/office/drawing/2014/main" id="{64A166DB-CFB4-45B3-BDAC-66B37D3601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823" y="1039023"/>
            <a:ext cx="5316028" cy="4656375"/>
          </a:xfrm>
          <a:prstGeom prst="rect">
            <a:avLst/>
          </a:prstGeom>
        </p:spPr>
      </p:pic>
      <p:pic>
        <p:nvPicPr>
          <p:cNvPr id="17" name="Рисунок 16"/>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57633" y="2946592"/>
            <a:ext cx="250152" cy="250152"/>
          </a:xfrm>
          <a:prstGeom prst="rect">
            <a:avLst/>
          </a:prstGeom>
        </p:spPr>
      </p:pic>
      <p:pic>
        <p:nvPicPr>
          <p:cNvPr id="27" name="Рисунок 26">
            <a:extLst>
              <a:ext uri="{FF2B5EF4-FFF2-40B4-BE49-F238E27FC236}">
                <a16:creationId xmlns:a16="http://schemas.microsoft.com/office/drawing/2014/main" id="{CD9C1B6D-0D5E-4F89-9D91-7553A2F2489F}"/>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30898" y="3075656"/>
            <a:ext cx="250152" cy="250152"/>
          </a:xfrm>
          <a:prstGeom prst="rect">
            <a:avLst/>
          </a:prstGeom>
        </p:spPr>
      </p:pic>
      <p:pic>
        <p:nvPicPr>
          <p:cNvPr id="28" name="Рисунок 27">
            <a:extLst>
              <a:ext uri="{FF2B5EF4-FFF2-40B4-BE49-F238E27FC236}">
                <a16:creationId xmlns:a16="http://schemas.microsoft.com/office/drawing/2014/main" id="{71DDC893-88D4-4D47-9935-B66F6A443EDD}"/>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90427" y="3103527"/>
            <a:ext cx="250152" cy="250152"/>
          </a:xfrm>
          <a:prstGeom prst="rect">
            <a:avLst/>
          </a:prstGeom>
        </p:spPr>
      </p:pic>
      <p:pic>
        <p:nvPicPr>
          <p:cNvPr id="13" name="Рисунок 12">
            <a:extLst>
              <a:ext uri="{FF2B5EF4-FFF2-40B4-BE49-F238E27FC236}">
                <a16:creationId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4190427" y="4397009"/>
            <a:ext cx="371412" cy="440427"/>
          </a:xfrm>
          <a:prstGeom prst="rect">
            <a:avLst/>
          </a:prstGeom>
          <a:ln>
            <a:noFill/>
          </a:ln>
        </p:spPr>
      </p:pic>
      <p:pic>
        <p:nvPicPr>
          <p:cNvPr id="29" name="Рисунок 28">
            <a:extLst>
              <a:ext uri="{FF2B5EF4-FFF2-40B4-BE49-F238E27FC236}">
                <a16:creationId xmlns:a16="http://schemas.microsoft.com/office/drawing/2014/main" id="{381558CC-AEC9-420A-9F46-DDDF24995069}"/>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3381050" y="4644059"/>
            <a:ext cx="371412" cy="440427"/>
          </a:xfrm>
          <a:prstGeom prst="rect">
            <a:avLst/>
          </a:prstGeom>
          <a:ln>
            <a:noFill/>
          </a:ln>
        </p:spPr>
      </p:pic>
      <p:pic>
        <p:nvPicPr>
          <p:cNvPr id="30" name="Рисунок 29">
            <a:extLst>
              <a:ext uri="{FF2B5EF4-FFF2-40B4-BE49-F238E27FC236}">
                <a16:creationId xmlns:a16="http://schemas.microsoft.com/office/drawing/2014/main" id="{D93FBC59-5355-4611-904F-8E7CB49503D5}"/>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3212037" y="4309150"/>
            <a:ext cx="371412" cy="440427"/>
          </a:xfrm>
          <a:prstGeom prst="rect">
            <a:avLst/>
          </a:prstGeom>
          <a:ln>
            <a:noFill/>
          </a:ln>
        </p:spPr>
      </p:pic>
      <p:pic>
        <p:nvPicPr>
          <p:cNvPr id="32" name="Рисунок 31">
            <a:extLst>
              <a:ext uri="{FF2B5EF4-FFF2-40B4-BE49-F238E27FC236}">
                <a16:creationId xmlns:a16="http://schemas.microsoft.com/office/drawing/2014/main" id="{AC414BFF-DD58-4B97-A3C0-06A4D3140E43}"/>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3779837" y="3800276"/>
            <a:ext cx="371412" cy="440427"/>
          </a:xfrm>
          <a:prstGeom prst="rect">
            <a:avLst/>
          </a:prstGeom>
          <a:ln>
            <a:noFill/>
          </a:ln>
        </p:spPr>
      </p:pic>
      <p:pic>
        <p:nvPicPr>
          <p:cNvPr id="33" name="Рисунок 32">
            <a:extLst>
              <a:ext uri="{FF2B5EF4-FFF2-40B4-BE49-F238E27FC236}">
                <a16:creationId xmlns:a16="http://schemas.microsoft.com/office/drawing/2014/main" id="{8030A7A9-4F9F-4B96-B247-7AF190CD56DB}"/>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5119116" y="2726378"/>
            <a:ext cx="371412" cy="440427"/>
          </a:xfrm>
          <a:prstGeom prst="rect">
            <a:avLst/>
          </a:prstGeom>
          <a:ln>
            <a:noFill/>
          </a:ln>
        </p:spPr>
      </p:pic>
      <p:pic>
        <p:nvPicPr>
          <p:cNvPr id="34" name="Рисунок 33">
            <a:extLst>
              <a:ext uri="{FF2B5EF4-FFF2-40B4-BE49-F238E27FC236}">
                <a16:creationId xmlns:a16="http://schemas.microsoft.com/office/drawing/2014/main" id="{12E94A3F-06B1-473F-9AA5-411A1FFCEC54}"/>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4564816" y="3146996"/>
            <a:ext cx="371412" cy="440427"/>
          </a:xfrm>
          <a:prstGeom prst="rect">
            <a:avLst/>
          </a:prstGeom>
          <a:ln>
            <a:noFill/>
          </a:ln>
        </p:spPr>
      </p:pic>
      <p:pic>
        <p:nvPicPr>
          <p:cNvPr id="20" name="Рисунок 19">
            <a:extLst>
              <a:ext uri="{FF2B5EF4-FFF2-40B4-BE49-F238E27FC236}">
                <a16:creationId xmlns:a16="http://schemas.microsoft.com/office/drawing/2014/main" id="{F4C8CD6E-BA75-40A7-BACD-5A9C53E50218}"/>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43325" y="6035667"/>
            <a:ext cx="529357" cy="529357"/>
          </a:xfrm>
          <a:prstGeom prst="rect">
            <a:avLst/>
          </a:prstGeom>
          <a:ln>
            <a:solidFill>
              <a:srgbClr val="00B050"/>
            </a:solidFill>
          </a:ln>
        </p:spPr>
      </p:pic>
      <p:sp>
        <p:nvSpPr>
          <p:cNvPr id="21" name="TextBox 20">
            <a:extLst>
              <a:ext uri="{FF2B5EF4-FFF2-40B4-BE49-F238E27FC236}">
                <a16:creationId xmlns:a16="http://schemas.microsoft.com/office/drawing/2014/main" id="{C32FA968-DE61-4767-9FB4-1C7015FC061E}"/>
              </a:ext>
            </a:extLst>
          </p:cNvPr>
          <p:cNvSpPr txBox="1"/>
          <p:nvPr/>
        </p:nvSpPr>
        <p:spPr>
          <a:xfrm>
            <a:off x="3376763" y="6195227"/>
            <a:ext cx="1162498" cy="246221"/>
          </a:xfrm>
          <a:prstGeom prst="rect">
            <a:avLst/>
          </a:prstGeom>
          <a:noFill/>
        </p:spPr>
        <p:txBody>
          <a:bodyPr wrap="none" rtlCol="0">
            <a:spAutoFit/>
          </a:bodyPr>
          <a:lstStyle/>
          <a:p>
            <a:r>
              <a:rPr lang="ru-RU" sz="1000" dirty="0">
                <a:latin typeface="Open Sans" panose="020B0606030504020204" pitchFamily="34" charset="0"/>
                <a:ea typeface="Open Sans" panose="020B0606030504020204" pitchFamily="34" charset="0"/>
                <a:cs typeface="Open Sans" panose="020B0606030504020204" pitchFamily="34" charset="0"/>
              </a:rPr>
              <a:t>Туризм и отдых</a:t>
            </a:r>
          </a:p>
        </p:txBody>
      </p:sp>
      <p:pic>
        <p:nvPicPr>
          <p:cNvPr id="22" name="Рисунок 21">
            <a:extLst>
              <a:ext uri="{FF2B5EF4-FFF2-40B4-BE49-F238E27FC236}">
                <a16:creationId xmlns:a16="http://schemas.microsoft.com/office/drawing/2014/main" id="{854971E1-6C38-42C1-97F4-FD7DE4AE0151}"/>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94047" y="3113726"/>
            <a:ext cx="250152" cy="250152"/>
          </a:xfrm>
          <a:prstGeom prst="rect">
            <a:avLst/>
          </a:prstGeom>
        </p:spPr>
      </p:pic>
      <p:pic>
        <p:nvPicPr>
          <p:cNvPr id="23" name="Рисунок 22">
            <a:extLst>
              <a:ext uri="{FF2B5EF4-FFF2-40B4-BE49-F238E27FC236}">
                <a16:creationId xmlns:a16="http://schemas.microsoft.com/office/drawing/2014/main" id="{C20AE72A-3944-469E-AC3E-91488BB6AFD0}"/>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22452" y="3242134"/>
            <a:ext cx="250152" cy="250152"/>
          </a:xfrm>
          <a:prstGeom prst="rect">
            <a:avLst/>
          </a:prstGeom>
        </p:spPr>
      </p:pic>
      <p:pic>
        <p:nvPicPr>
          <p:cNvPr id="24" name="Рисунок 23">
            <a:extLst>
              <a:ext uri="{FF2B5EF4-FFF2-40B4-BE49-F238E27FC236}">
                <a16:creationId xmlns:a16="http://schemas.microsoft.com/office/drawing/2014/main" id="{05BC1EF1-1ED5-474B-8160-CEAB1F71A251}"/>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46776" y="2233901"/>
            <a:ext cx="529357" cy="529357"/>
          </a:xfrm>
          <a:prstGeom prst="rect">
            <a:avLst/>
          </a:prstGeom>
          <a:ln>
            <a:solidFill>
              <a:srgbClr val="00B050"/>
            </a:solidFill>
          </a:ln>
        </p:spPr>
      </p:pic>
    </p:spTree>
    <p:extLst>
      <p:ext uri="{BB962C8B-B14F-4D97-AF65-F5344CB8AC3E}">
        <p14:creationId xmlns:p14="http://schemas.microsoft.com/office/powerpoint/2010/main" val="3763997196"/>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11203</TotalTime>
  <Words>3335</Words>
  <Application>Microsoft Office PowerPoint</Application>
  <PresentationFormat>Произвольный</PresentationFormat>
  <Paragraphs>721</Paragraphs>
  <Slides>30</Slides>
  <Notes>18</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30</vt:i4>
      </vt:variant>
    </vt:vector>
  </HeadingPairs>
  <TitlesOfParts>
    <vt:vector size="38" baseType="lpstr">
      <vt:lpstr>Arial</vt:lpstr>
      <vt:lpstr>Calibri</vt:lpstr>
      <vt:lpstr>Calibri Light</vt:lpstr>
      <vt:lpstr>Open Sans</vt:lpstr>
      <vt:lpstr>Open Sans Semibold</vt:lpstr>
      <vt:lpstr>Verdana</vt:lpstr>
      <vt:lpstr>Тема Office</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Волгина НА</cp:lastModifiedBy>
  <cp:revision>1307</cp:revision>
  <cp:lastPrinted>2024-07-18T05:25:13Z</cp:lastPrinted>
  <dcterms:created xsi:type="dcterms:W3CDTF">2017-05-10T15:02:08Z</dcterms:created>
  <dcterms:modified xsi:type="dcterms:W3CDTF">2025-10-01T13:53:39Z</dcterms:modified>
</cp:coreProperties>
</file>