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60" r:id="rId2"/>
    <p:sldId id="261" r:id="rId3"/>
    <p:sldId id="262" r:id="rId4"/>
    <p:sldId id="263" r:id="rId5"/>
    <p:sldId id="264" r:id="rId6"/>
    <p:sldId id="296" r:id="rId7"/>
    <p:sldId id="266" r:id="rId8"/>
    <p:sldId id="267" r:id="rId9"/>
    <p:sldId id="308" r:id="rId10"/>
    <p:sldId id="303" r:id="rId11"/>
    <p:sldId id="302" r:id="rId12"/>
    <p:sldId id="271" r:id="rId13"/>
    <p:sldId id="304" r:id="rId14"/>
    <p:sldId id="272" r:id="rId15"/>
    <p:sldId id="309" r:id="rId16"/>
    <p:sldId id="274" r:id="rId17"/>
    <p:sldId id="310" r:id="rId18"/>
    <p:sldId id="311" r:id="rId19"/>
    <p:sldId id="276" r:id="rId20"/>
    <p:sldId id="277" r:id="rId21"/>
    <p:sldId id="278" r:id="rId22"/>
    <p:sldId id="297" r:id="rId23"/>
    <p:sldId id="280" r:id="rId24"/>
    <p:sldId id="281" r:id="rId25"/>
    <p:sldId id="282" r:id="rId26"/>
    <p:sldId id="291" r:id="rId27"/>
    <p:sldId id="295" r:id="rId28"/>
    <p:sldId id="285" r:id="rId29"/>
    <p:sldId id="286" r:id="rId30"/>
    <p:sldId id="287" r:id="rId31"/>
  </p:sldIdLst>
  <p:sldSz cx="7559675" cy="7559675"/>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381" userDrawn="1">
          <p15:clr>
            <a:srgbClr val="A4A3A4"/>
          </p15:clr>
        </p15:guide>
        <p15:guide id="2" pos="23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C"/>
    <a:srgbClr val="E8E8A8"/>
    <a:srgbClr val="D2EECC"/>
    <a:srgbClr val="6DC781"/>
    <a:srgbClr val="81D78C"/>
    <a:srgbClr val="73B82A"/>
    <a:srgbClr val="CAD440"/>
    <a:srgbClr val="DEDC49"/>
    <a:srgbClr val="7CD9E0"/>
    <a:srgbClr val="EBEB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5" autoAdjust="0"/>
    <p:restoredTop sz="93449" autoAdjust="0"/>
  </p:normalViewPr>
  <p:slideViewPr>
    <p:cSldViewPr snapToGrid="0">
      <p:cViewPr>
        <p:scale>
          <a:sx n="130" d="100"/>
          <a:sy n="130" d="100"/>
        </p:scale>
        <p:origin x="-1854" y="1434"/>
      </p:cViewPr>
      <p:guideLst>
        <p:guide orient="horz" pos="2381"/>
        <p:guide pos="23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045648134963707"/>
          <c:y val="8.3922148102004809E-2"/>
          <c:w val="0.54111717153286232"/>
          <c:h val="0.85600705434022628"/>
        </c:manualLayout>
      </c:layout>
      <c:pie3DChart>
        <c:varyColors val="1"/>
        <c:ser>
          <c:idx val="0"/>
          <c:order val="0"/>
          <c:tx>
            <c:strRef>
              <c:f>Лист1!$B$1</c:f>
              <c:strCache>
                <c:ptCount val="1"/>
                <c:pt idx="0">
                  <c:v>Столбец1</c:v>
                </c:pt>
              </c:strCache>
            </c:strRef>
          </c:tx>
          <c:explosion val="1"/>
          <c:dPt>
            <c:idx val="0"/>
            <c:bubble3D val="0"/>
            <c:spPr>
              <a:solidFill>
                <a:srgbClr val="C0D03C"/>
              </a:solidFill>
              <a:ln w="19050">
                <a:no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xmlns:c16r2="http://schemas.microsoft.com/office/drawing/2015/06/chart">
              <c:ext xmlns:c16="http://schemas.microsoft.com/office/drawing/2014/chart" uri="{C3380CC4-5D6E-409C-BE32-E72D297353CC}">
                <c16:uniqueId val="{00000001-1959-4126-A4D1-A99845705119}"/>
              </c:ext>
            </c:extLst>
          </c:dPt>
          <c:dPt>
            <c:idx val="1"/>
            <c:bubble3D val="0"/>
            <c:spPr>
              <a:solidFill>
                <a:srgbClr val="6C8EBE"/>
              </a:solidFill>
              <a:ln w="19050">
                <a:no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xmlns:c16r2="http://schemas.microsoft.com/office/drawing/2015/06/chart">
              <c:ext xmlns:c16="http://schemas.microsoft.com/office/drawing/2014/chart" uri="{C3380CC4-5D6E-409C-BE32-E72D297353CC}">
                <c16:uniqueId val="{00000003-1959-4126-A4D1-A99845705119}"/>
              </c:ext>
            </c:extLst>
          </c:dPt>
          <c:dPt>
            <c:idx val="2"/>
            <c:bubble3D val="0"/>
            <c:spPr>
              <a:solidFill>
                <a:srgbClr val="25B8CA"/>
              </a:solidFill>
              <a:ln w="19050">
                <a:no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xmlns:c16r2="http://schemas.microsoft.com/office/drawing/2015/06/chart">
              <c:ext xmlns:c16="http://schemas.microsoft.com/office/drawing/2014/chart" uri="{C3380CC4-5D6E-409C-BE32-E72D297353CC}">
                <c16:uniqueId val="{00000005-1959-4126-A4D1-A99845705119}"/>
              </c:ext>
            </c:extLst>
          </c:dPt>
          <c:dPt>
            <c:idx val="3"/>
            <c:bubble3D val="0"/>
            <c:spPr>
              <a:solidFill>
                <a:srgbClr val="EBE352"/>
              </a:solidFill>
              <a:ln w="19050">
                <a:no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xmlns:c16r2="http://schemas.microsoft.com/office/drawing/2015/06/chart">
              <c:ext xmlns:c16="http://schemas.microsoft.com/office/drawing/2014/chart" uri="{C3380CC4-5D6E-409C-BE32-E72D297353CC}">
                <c16:uniqueId val="{00000007-1959-4126-A4D1-A99845705119}"/>
              </c:ext>
            </c:extLst>
          </c:dPt>
          <c:dPt>
            <c:idx val="4"/>
            <c:bubble3D val="0"/>
            <c:spPr>
              <a:solidFill>
                <a:srgbClr val="77CA82"/>
              </a:solidFill>
              <a:ln w="19050">
                <a:no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xmlns:c16r2="http://schemas.microsoft.com/office/drawing/2015/06/chart">
              <c:ext xmlns:c16="http://schemas.microsoft.com/office/drawing/2014/chart" uri="{C3380CC4-5D6E-409C-BE32-E72D297353CC}">
                <c16:uniqueId val="{00000009-1959-4126-A4D1-A99845705119}"/>
              </c:ext>
            </c:extLst>
          </c:dPt>
          <c:dPt>
            <c:idx val="5"/>
            <c:bubble3D val="0"/>
            <c:spPr>
              <a:solidFill>
                <a:srgbClr val="8BDCDE"/>
              </a:solidFill>
              <a:ln w="19050">
                <a:noFill/>
              </a:ln>
              <a:effectLst>
                <a:innerShdw blurRad="114300">
                  <a:schemeClr val="accent4">
                    <a:lumMod val="60000"/>
                    <a:lumMod val="75000"/>
                  </a:schemeClr>
                </a:innerShdw>
              </a:effectLst>
              <a:scene3d>
                <a:camera prst="orthographicFront"/>
                <a:lightRig rig="threePt" dir="t"/>
              </a:scene3d>
              <a:sp3d contourW="19050" prstMaterial="flat">
                <a:contourClr>
                  <a:schemeClr val="accent4">
                    <a:lumMod val="60000"/>
                    <a:lumMod val="75000"/>
                  </a:schemeClr>
                </a:contourClr>
              </a:sp3d>
            </c:spPr>
            <c:extLst xmlns:c16r2="http://schemas.microsoft.com/office/drawing/2015/06/chart">
              <c:ext xmlns:c16="http://schemas.microsoft.com/office/drawing/2014/chart" uri="{C3380CC4-5D6E-409C-BE32-E72D297353CC}">
                <c16:uniqueId val="{0000000B-1959-4126-A4D1-A99845705119}"/>
              </c:ext>
            </c:extLst>
          </c:dPt>
          <c:dLbls>
            <c:dLbl>
              <c:idx val="1"/>
              <c:layout>
                <c:manualLayout>
                  <c:x val="-4.060728893375707E-2"/>
                  <c:y val="2.904997434300160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4.3685342751098047E-2"/>
                  <c:y val="6.148021691664131E-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3.2238776827455899E-2"/>
                  <c:y val="-2.1187165451930483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4.5072385423496723E-2"/>
                  <c:y val="-5.134373286833041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1959-4126-A4D1-A99845705119}"/>
                </c:ext>
              </c:extLst>
            </c:dLbl>
            <c:dLbl>
              <c:idx val="5"/>
              <c:layout>
                <c:manualLayout>
                  <c:x val="7.1759580975410533E-2"/>
                  <c:y val="-2.3603421848071428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1959-4126-A4D1-A99845705119}"/>
                </c:ext>
              </c:extLst>
            </c:dLbl>
            <c:dLbl>
              <c:idx val="6"/>
              <c:layout>
                <c:manualLayout>
                  <c:x val="0.1055789512277682"/>
                  <c:y val="-5.9175190064824803E-17"/>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39F3-4C72-BEE6-227F16D424A7}"/>
                </c:ext>
              </c:extLst>
            </c:dLbl>
            <c:dLbl>
              <c:idx val="7"/>
              <c:layout>
                <c:manualLayout>
                  <c:x val="7.8507425271930276E-2"/>
                  <c:y val="1.129721224450064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39F3-4C72-BEE6-227F16D424A7}"/>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Лист1!$A$2:$A$8</c:f>
              <c:strCache>
                <c:ptCount val="7"/>
                <c:pt idx="0">
                  <c:v>Сельское хозяйство</c:v>
                </c:pt>
                <c:pt idx="1">
                  <c:v>Обеспечение электрической энергией, газом,паром</c:v>
                </c:pt>
                <c:pt idx="2">
                  <c:v>Водоснабжение; водоотведение, организация сбора и утилизации отходов, деятельность по ликвидации загрязнений</c:v>
                </c:pt>
                <c:pt idx="3">
                  <c:v>Деятельность в области культуры, спорта, организации досуга и развлечений</c:v>
                </c:pt>
                <c:pt idx="4">
                  <c:v>Государственное управление  и обеспечение военной безопасносьти; социальное обеспечение</c:v>
                </c:pt>
                <c:pt idx="5">
                  <c:v>Образование</c:v>
                </c:pt>
                <c:pt idx="6">
                  <c:v>Прочее</c:v>
                </c:pt>
              </c:strCache>
            </c:strRef>
          </c:cat>
          <c:val>
            <c:numRef>
              <c:f>Лист1!$B$2:$B$8</c:f>
              <c:numCache>
                <c:formatCode>0.0%</c:formatCode>
                <c:ptCount val="7"/>
                <c:pt idx="0">
                  <c:v>0.85699999999999998</c:v>
                </c:pt>
                <c:pt idx="1">
                  <c:v>5.0999999999999997E-2</c:v>
                </c:pt>
                <c:pt idx="2">
                  <c:v>6.2E-2</c:v>
                </c:pt>
                <c:pt idx="3">
                  <c:v>1.2999999999999999E-2</c:v>
                </c:pt>
                <c:pt idx="4">
                  <c:v>8.0000000000000002E-3</c:v>
                </c:pt>
                <c:pt idx="5">
                  <c:v>6.0000000000000001E-3</c:v>
                </c:pt>
                <c:pt idx="6">
                  <c:v>3.0000000000000001E-3</c:v>
                </c:pt>
              </c:numCache>
            </c:numRef>
          </c:val>
          <c:extLst xmlns:c16r2="http://schemas.microsoft.com/office/drawing/2015/06/char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6.4971662294011273E-2"/>
          <c:y val="0.63634578771559691"/>
          <c:w val="0.91585999203628177"/>
          <c:h val="0.32804905912902432"/>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0821878228737"/>
          <c:y val="9.3493093729371493E-2"/>
          <c:w val="0.71680042048098314"/>
          <c:h val="0.87224052912874095"/>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4"/>
          <c:dPt>
            <c:idx val="0"/>
            <c:bubble3D val="0"/>
            <c:spPr>
              <a:solidFill>
                <a:srgbClr val="0070C0"/>
              </a:solidFill>
              <a:ln w="3175">
                <a:solidFill>
                  <a:srgbClr val="0070C0"/>
                </a:solidFill>
              </a:ln>
              <a:effectLst/>
            </c:spPr>
            <c:extLst xmlns:c16r2="http://schemas.microsoft.com/office/drawing/2015/06/chart">
              <c:ext xmlns:c16="http://schemas.microsoft.com/office/drawing/2014/chart" uri="{C3380CC4-5D6E-409C-BE32-E72D297353CC}">
                <c16:uniqueId val="{00000001-AB19-4056-BA0C-AD5E9B5B2677}"/>
              </c:ext>
            </c:extLst>
          </c:dPt>
          <c:dPt>
            <c:idx val="1"/>
            <c:bubble3D val="0"/>
            <c:spPr>
              <a:solidFill>
                <a:srgbClr val="C0D03C"/>
              </a:solidFill>
              <a:ln w="3175">
                <a:solidFill>
                  <a:srgbClr val="0070C0"/>
                </a:solidFill>
              </a:ln>
              <a:effectLst/>
            </c:spPr>
            <c:extLst xmlns:c16r2="http://schemas.microsoft.com/office/drawing/2015/06/chart">
              <c:ext xmlns:c16="http://schemas.microsoft.com/office/drawing/2014/chart" uri="{C3380CC4-5D6E-409C-BE32-E72D297353CC}">
                <c16:uniqueId val="{00000003-AB19-4056-BA0C-AD5E9B5B2677}"/>
              </c:ext>
            </c:extLst>
          </c:dPt>
          <c:dPt>
            <c:idx val="2"/>
            <c:bubble3D val="0"/>
            <c:spPr>
              <a:solidFill>
                <a:srgbClr val="EBE352"/>
              </a:solidFill>
              <a:ln w="3175">
                <a:solidFill>
                  <a:srgbClr val="0070C0"/>
                </a:solidFill>
              </a:ln>
              <a:effectLst/>
            </c:spPr>
            <c:extLst xmlns:c16r2="http://schemas.microsoft.com/office/drawing/2015/06/chart">
              <c:ext xmlns:c16="http://schemas.microsoft.com/office/drawing/2014/chart" uri="{C3380CC4-5D6E-409C-BE32-E72D297353CC}">
                <c16:uniqueId val="{00000005-AB19-4056-BA0C-AD5E9B5B2677}"/>
              </c:ext>
            </c:extLst>
          </c:dPt>
          <c:dPt>
            <c:idx val="3"/>
            <c:bubble3D val="0"/>
            <c:spPr>
              <a:solidFill>
                <a:srgbClr val="77CA82"/>
              </a:solidFill>
              <a:ln w="3175">
                <a:solidFill>
                  <a:srgbClr val="0070C0"/>
                </a:solidFill>
              </a:ln>
              <a:effectLst/>
            </c:spPr>
            <c:extLst xmlns:c16r2="http://schemas.microsoft.com/office/drawing/2015/06/chart">
              <c:ext xmlns:c16="http://schemas.microsoft.com/office/drawing/2014/chart" uri="{C3380CC4-5D6E-409C-BE32-E72D297353CC}">
                <c16:uniqueId val="{00000007-AB19-4056-BA0C-AD5E9B5B2677}"/>
              </c:ext>
            </c:extLst>
          </c:dPt>
          <c:dPt>
            <c:idx val="4"/>
            <c:bubble3D val="0"/>
            <c:spPr>
              <a:solidFill>
                <a:srgbClr val="00AEFF"/>
              </a:solidFill>
              <a:ln w="3175">
                <a:solidFill>
                  <a:srgbClr val="0070C0"/>
                </a:solidFill>
              </a:ln>
              <a:effectLst/>
            </c:spPr>
            <c:extLst xmlns:c16r2="http://schemas.microsoft.com/office/drawing/2015/06/chart">
              <c:ext xmlns:c16="http://schemas.microsoft.com/office/drawing/2014/chart" uri="{C3380CC4-5D6E-409C-BE32-E72D297353CC}">
                <c16:uniqueId val="{00000009-AB19-4056-BA0C-AD5E9B5B2677}"/>
              </c:ext>
            </c:extLst>
          </c:dPt>
          <c:dPt>
            <c:idx val="5"/>
            <c:bubble3D val="0"/>
            <c:explosion val="6"/>
            <c:spPr>
              <a:solidFill>
                <a:srgbClr val="8BDCDE"/>
              </a:solidFill>
              <a:ln w="3175">
                <a:solidFill>
                  <a:srgbClr val="0070C0"/>
                </a:solidFill>
              </a:ln>
              <a:effectLst/>
            </c:spPr>
            <c:extLst xmlns:c16r2="http://schemas.microsoft.com/office/drawing/2015/06/chart">
              <c:ext xmlns:c16="http://schemas.microsoft.com/office/drawing/2014/chart" uri="{C3380CC4-5D6E-409C-BE32-E72D297353CC}">
                <c16:uniqueId val="{0000000B-DEA9-4078-A26C-BA95FD8E8760}"/>
              </c:ext>
            </c:extLst>
          </c:dPt>
          <c:dLbls>
            <c:dLbl>
              <c:idx val="0"/>
              <c:layout>
                <c:manualLayout>
                  <c:x val="-1.2976296806729327E-2"/>
                  <c:y val="2.1778628301524538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B19-4056-BA0C-AD5E9B5B2677}"/>
                </c:ext>
              </c:extLst>
            </c:dLbl>
            <c:dLbl>
              <c:idx val="1"/>
              <c:layout>
                <c:manualLayout>
                  <c:x val="-1.316864235185743E-2"/>
                  <c:y val="-0.16479618088197176"/>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B19-4056-BA0C-AD5E9B5B2677}"/>
                </c:ext>
              </c:extLst>
            </c:dLbl>
            <c:dLbl>
              <c:idx val="2"/>
              <c:layout>
                <c:manualLayout>
                  <c:x val="-1.5609070015141766E-3"/>
                  <c:y val="-3.402802657154014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B19-4056-BA0C-AD5E9B5B2677}"/>
                </c:ext>
              </c:extLst>
            </c:dLbl>
            <c:dLbl>
              <c:idx val="3"/>
              <c:layout>
                <c:manualLayout>
                  <c:x val="2.9837743175804631E-2"/>
                  <c:y val="-3.8903956938104188E-2"/>
                </c:manualLayout>
              </c:layout>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10920096670277674"/>
                      <c:h val="8.311443298038472E-2"/>
                    </c:manualLayout>
                  </c15:layout>
                </c:ext>
                <c:ext xmlns:c16="http://schemas.microsoft.com/office/drawing/2014/chart" uri="{C3380CC4-5D6E-409C-BE32-E72D297353CC}">
                  <c16:uniqueId val="{00000007-AB19-4056-BA0C-AD5E9B5B2677}"/>
                </c:ext>
              </c:extLst>
            </c:dLbl>
            <c:dLbl>
              <c:idx val="4"/>
              <c:layout>
                <c:manualLayout>
                  <c:x val="-1.1176496358274156E-2"/>
                  <c:y val="-4.1347020569540711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B19-4056-BA0C-AD5E9B5B2677}"/>
                </c:ext>
              </c:extLst>
            </c:dLbl>
            <c:dLbl>
              <c:idx val="5"/>
              <c:layout>
                <c:manualLayout>
                  <c:x val="-3.5376468932244052E-3"/>
                  <c:y val="2.8280055759948512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DEA9-4078-A26C-BA95FD8E8760}"/>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Лист1!$A$2:$A$7</c:f>
              <c:strCache>
                <c:ptCount val="6"/>
                <c:pt idx="1">
                  <c:v>Транспортировка и хранение</c:v>
                </c:pt>
                <c:pt idx="2">
                  <c:v>Оптовая и розничная торговля</c:v>
                </c:pt>
                <c:pt idx="3">
                  <c:v>Сельское хозяйство</c:v>
                </c:pt>
                <c:pt idx="4">
                  <c:v>Обрабатывающие производства</c:v>
                </c:pt>
                <c:pt idx="5">
                  <c:v>Прочие виды</c:v>
                </c:pt>
              </c:strCache>
            </c:strRef>
          </c:cat>
          <c:val>
            <c:numRef>
              <c:f>Лист1!$B$2:$B$7</c:f>
              <c:numCache>
                <c:formatCode>0.0</c:formatCode>
                <c:ptCount val="6"/>
                <c:pt idx="1">
                  <c:v>18.899999999999999</c:v>
                </c:pt>
                <c:pt idx="2">
                  <c:v>27.8</c:v>
                </c:pt>
                <c:pt idx="3">
                  <c:v>10</c:v>
                </c:pt>
                <c:pt idx="4">
                  <c:v>23.3</c:v>
                </c:pt>
                <c:pt idx="5">
                  <c:v>25</c:v>
                </c:pt>
              </c:numCache>
            </c:numRef>
          </c:val>
          <c:extLst xmlns:c16r2="http://schemas.microsoft.com/office/drawing/2015/06/chart">
            <c:ext xmlns:c16="http://schemas.microsoft.com/office/drawing/2014/chart" uri="{C3380CC4-5D6E-409C-BE32-E72D297353CC}">
              <c16:uniqueId val="{0000000A-AB19-4056-BA0C-AD5E9B5B2677}"/>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48144955041122"/>
          <c:y val="7.3265387896492007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xmlns:c16r2="http://schemas.microsoft.com/office/drawing/2015/06/chart">
              <c:ext xmlns:c16="http://schemas.microsoft.com/office/drawing/2014/chart" uri="{C3380CC4-5D6E-409C-BE32-E72D297353CC}">
                <c16:uniqueId val="{00000003-09DD-4903-8301-36BE8AE14F30}"/>
              </c:ext>
            </c:extLst>
          </c:dPt>
          <c:dLbls>
            <c:dLbl>
              <c:idx val="0"/>
              <c:layout>
                <c:manualLayout>
                  <c:x val="-0.25054567543960587"/>
                  <c:y val="3.1544218390507459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9DD-4903-8301-36BE8AE14F30}"/>
                </c:ext>
              </c:extLst>
            </c:dLbl>
            <c:dLbl>
              <c:idx val="1"/>
              <c:layout>
                <c:manualLayout>
                  <c:x val="0.26828209235010508"/>
                  <c:y val="-7.0784647002559264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0.34300000000000003</c:v>
                </c:pt>
                <c:pt idx="1">
                  <c:v>0.65700000000000003</c:v>
                </c:pt>
              </c:numCache>
            </c:numRef>
          </c:val>
          <c:extLst xmlns:c16r2="http://schemas.microsoft.com/office/drawing/2015/06/char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92301304408926"/>
          <c:y val="0.44112060535397468"/>
          <c:w val="0.29838187426627882"/>
          <c:h val="0.46833118808649404"/>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xmlns:c16r2="http://schemas.microsoft.com/office/drawing/2015/06/chart">
              <c:ext xmlns:c16="http://schemas.microsoft.com/office/drawing/2014/chart" uri="{C3380CC4-5D6E-409C-BE32-E72D297353CC}">
                <c16:uniqueId val="{00000009-CD74-4828-AC9A-D7FF2275CF7B}"/>
              </c:ext>
            </c:extLst>
          </c:dPt>
          <c:dLbls>
            <c:dLbl>
              <c:idx val="0"/>
              <c:layout>
                <c:manualLayout>
                  <c:x val="3.605613969340859E-3"/>
                  <c:y val="-1.131852581994141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D74-4828-AC9A-D7FF2275CF7B}"/>
                </c:ext>
              </c:extLst>
            </c:dLbl>
            <c:dLbl>
              <c:idx val="1"/>
              <c:layout>
                <c:manualLayout>
                  <c:x val="2.8051392774860635E-3"/>
                  <c:y val="-3.423854060532278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2.798183565497965E-3"/>
                  <c:y val="-2.323127424542986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1.1631369977159713E-2"/>
                  <c:y val="-9.3355557451878994E-4"/>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D74-4828-AC9A-D7FF2275CF7B}"/>
                </c:ext>
              </c:extLst>
            </c:dLbl>
            <c:dLbl>
              <c:idx val="6"/>
              <c:layout>
                <c:manualLayout>
                  <c:x val="9.0140349233523119E-3"/>
                  <c:y val="-8.4891171705824379E-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EB0A-4C4F-8CA1-E239132185CF}"/>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Лист1!$A$2:$A$6</c:f>
              <c:strCache>
                <c:ptCount val="5"/>
                <c:pt idx="0">
                  <c:v>жильщно-коммунальное хозяйство</c:v>
                </c:pt>
                <c:pt idx="1">
                  <c:v>Образование</c:v>
                </c:pt>
                <c:pt idx="2">
                  <c:v>Национальная экономика</c:v>
                </c:pt>
                <c:pt idx="3">
                  <c:v>Культура</c:v>
                </c:pt>
                <c:pt idx="4">
                  <c:v>Другое</c:v>
                </c:pt>
              </c:strCache>
            </c:strRef>
          </c:cat>
          <c:val>
            <c:numRef>
              <c:f>Лист1!$B$2:$B$6</c:f>
              <c:numCache>
                <c:formatCode>0.00</c:formatCode>
                <c:ptCount val="5"/>
                <c:pt idx="0">
                  <c:v>24.4</c:v>
                </c:pt>
                <c:pt idx="1">
                  <c:v>106.3</c:v>
                </c:pt>
                <c:pt idx="2">
                  <c:v>155.30000000000001</c:v>
                </c:pt>
                <c:pt idx="3">
                  <c:v>33.200000000000003</c:v>
                </c:pt>
                <c:pt idx="4">
                  <c:v>53.40000000000002</c:v>
                </c:pt>
              </c:numCache>
            </c:numRef>
          </c:val>
          <c:extLst xmlns:c16r2="http://schemas.microsoft.com/office/drawing/2015/06/chart">
            <c:ext xmlns:c16="http://schemas.microsoft.com/office/drawing/2014/chart" uri="{C3380CC4-5D6E-409C-BE32-E72D297353CC}">
              <c16:uniqueId val="{0000000C-CD74-4828-AC9A-D7FF2275CF7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48155132250797422"/>
          <c:y val="0.64035696135013076"/>
          <c:w val="0.46009522227758404"/>
          <c:h val="0.34867928815743293"/>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819882677953"/>
          <c:y val="0.10776321577389973"/>
          <c:w val="0.45118517016680837"/>
          <c:h val="0.55379680137647913"/>
        </c:manualLayout>
      </c:layout>
      <c:pieChart>
        <c:varyColors val="1"/>
        <c:ser>
          <c:idx val="0"/>
          <c:order val="0"/>
          <c:tx>
            <c:strRef>
              <c:f>Лист1!$B$1</c:f>
              <c:strCache>
                <c:ptCount val="1"/>
                <c:pt idx="0">
                  <c:v>2017</c:v>
                </c:pt>
              </c:strCache>
            </c:strRef>
          </c:tx>
          <c:spPr>
            <a:solidFill>
              <a:srgbClr val="05BAFF"/>
            </a:solidFill>
            <a:ln>
              <a:solidFill>
                <a:schemeClr val="accent5">
                  <a:lumMod val="50000"/>
                </a:schemeClr>
              </a:solidFill>
            </a:ln>
          </c:spPr>
          <c:dPt>
            <c:idx val="0"/>
            <c:bubble3D val="0"/>
            <c:spPr>
              <a:solidFill>
                <a:srgbClr val="81D78C"/>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1-838D-481D-951B-5FC4C45A4B8B}"/>
              </c:ext>
            </c:extLst>
          </c:dPt>
          <c:dPt>
            <c:idx val="1"/>
            <c:bubble3D val="0"/>
            <c:spPr>
              <a:solidFill>
                <a:srgbClr val="05BAFF"/>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3-838D-481D-951B-5FC4C45A4B8B}"/>
              </c:ext>
            </c:extLst>
          </c:dPt>
          <c:dPt>
            <c:idx val="2"/>
            <c:bubble3D val="0"/>
            <c:spPr>
              <a:solidFill>
                <a:srgbClr val="C3D445"/>
              </a:solidFill>
              <a:ln>
                <a:solidFill>
                  <a:schemeClr val="accent5">
                    <a:lumMod val="50000"/>
                  </a:schemeClr>
                </a:solidFill>
              </a:ln>
              <a:effectLst/>
            </c:spPr>
            <c:extLst xmlns:c16r2="http://schemas.microsoft.com/office/drawing/2015/06/chart">
              <c:ext xmlns:c16="http://schemas.microsoft.com/office/drawing/2014/chart" uri="{C3380CC4-5D6E-409C-BE32-E72D297353CC}">
                <c16:uniqueId val="{00000005-838D-481D-951B-5FC4C45A4B8B}"/>
              </c:ext>
            </c:extLst>
          </c:dPt>
          <c:dLbls>
            <c:dLbl>
              <c:idx val="0"/>
              <c:layout>
                <c:manualLayout>
                  <c:x val="1.4384920073079925E-2"/>
                  <c:y val="1.7656437425863817E-2"/>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38D-481D-951B-5FC4C45A4B8B}"/>
                </c:ext>
              </c:extLst>
            </c:dLbl>
            <c:dLbl>
              <c:idx val="1"/>
              <c:layout>
                <c:manualLayout>
                  <c:x val="6.845953363409521E-2"/>
                  <c:y val="-0.12712634946621953"/>
                </c:manualLayout>
              </c:layout>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38D-481D-951B-5FC4C45A4B8B}"/>
                </c:ext>
              </c:extLst>
            </c:dLbl>
            <c:dLbl>
              <c:idx val="2"/>
              <c:layout>
                <c:manualLayout>
                  <c:x val="-4.0023604860970369E-2"/>
                  <c:y val="1.2613647675384027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838D-481D-951B-5FC4C45A4B8B}"/>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Лист1!$A$2:$A$4</c:f>
              <c:strCache>
                <c:ptCount val="3"/>
                <c:pt idx="0">
                  <c:v>Налоговые доходы</c:v>
                </c:pt>
                <c:pt idx="1">
                  <c:v>Безвозмездные поступления</c:v>
                </c:pt>
                <c:pt idx="2">
                  <c:v>Неналоговые доходы</c:v>
                </c:pt>
              </c:strCache>
            </c:strRef>
          </c:cat>
          <c:val>
            <c:numRef>
              <c:f>Лист1!$B$2:$B$4</c:f>
              <c:numCache>
                <c:formatCode>General</c:formatCode>
                <c:ptCount val="3"/>
                <c:pt idx="0">
                  <c:v>28.3</c:v>
                </c:pt>
                <c:pt idx="1">
                  <c:v>328.7</c:v>
                </c:pt>
                <c:pt idx="2">
                  <c:v>3.7</c:v>
                </c:pt>
              </c:numCache>
            </c:numRef>
          </c:val>
          <c:extLst xmlns:c16r2="http://schemas.microsoft.com/office/drawing/2015/06/chart">
            <c:ext xmlns:c16="http://schemas.microsoft.com/office/drawing/2014/chart" uri="{C3380CC4-5D6E-409C-BE32-E72D297353CC}">
              <c16:uniqueId val="{00000006-838D-481D-951B-5FC4C45A4B8B}"/>
            </c:ext>
          </c:extLst>
        </c:ser>
        <c:dLbls>
          <c:dLblPos val="outEnd"/>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3169484940574423"/>
          <c:y val="0.72517101719431143"/>
          <c:w val="0.58452891306046972"/>
          <c:h val="0.20418515958360839"/>
        </c:manualLayout>
      </c:layout>
      <c:overlay val="0"/>
      <c:spPr>
        <a:noFill/>
        <a:ln>
          <a:noFill/>
        </a:ln>
        <a:effectLst/>
      </c:spPr>
      <c:txPr>
        <a:bodyPr rot="0" spcFirstLastPara="1" vertOverflow="ellipsis" vert="horz" wrap="square" anchor="ctr" anchorCtr="0"/>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351" cy="497759"/>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49728" y="0"/>
            <a:ext cx="2946351" cy="497759"/>
          </a:xfrm>
          <a:prstGeom prst="rect">
            <a:avLst/>
          </a:prstGeom>
        </p:spPr>
        <p:txBody>
          <a:bodyPr vert="horz" lIns="91440" tIns="45720" rIns="91440" bIns="45720" rtlCol="0"/>
          <a:lstStyle>
            <a:lvl1pPr algn="r">
              <a:defRPr sz="1200"/>
            </a:lvl1pPr>
          </a:lstStyle>
          <a:p>
            <a:fld id="{A371B3DC-399D-44FA-8619-304EA245A766}" type="datetimeFigureOut">
              <a:rPr lang="ru-RU" smtClean="0"/>
              <a:t>19.07.2024</a:t>
            </a:fld>
            <a:endParaRPr lang="ru-RU" dirty="0"/>
          </a:p>
        </p:txBody>
      </p:sp>
      <p:sp>
        <p:nvSpPr>
          <p:cNvPr id="4" name="Образ слайда 3"/>
          <p:cNvSpPr>
            <a:spLocks noGrp="1" noRot="1" noChangeAspect="1"/>
          </p:cNvSpPr>
          <p:nvPr>
            <p:ph type="sldImg" idx="2"/>
          </p:nvPr>
        </p:nvSpPr>
        <p:spPr>
          <a:xfrm>
            <a:off x="1722438" y="1241425"/>
            <a:ext cx="3352800" cy="3351213"/>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928" y="4777850"/>
            <a:ext cx="5437821" cy="3909149"/>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0467"/>
            <a:ext cx="2946351" cy="497759"/>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49728" y="9430467"/>
            <a:ext cx="2946351" cy="497759"/>
          </a:xfrm>
          <a:prstGeom prst="rect">
            <a:avLst/>
          </a:prstGeom>
        </p:spPr>
        <p:txBody>
          <a:bodyPr vert="horz" lIns="91440" tIns="45720" rIns="91440" bIns="45720"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2429792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17</a:t>
            </a:fld>
            <a:endParaRPr lang="ru-RU" dirty="0"/>
          </a:p>
        </p:txBody>
      </p:sp>
    </p:spTree>
    <p:extLst>
      <p:ext uri="{BB962C8B-B14F-4D97-AF65-F5344CB8AC3E}">
        <p14:creationId xmlns:p14="http://schemas.microsoft.com/office/powerpoint/2010/main" val="278191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18</a:t>
            </a:fld>
            <a:endParaRPr lang="ru-RU" dirty="0"/>
          </a:p>
        </p:txBody>
      </p:sp>
    </p:spTree>
    <p:extLst>
      <p:ext uri="{BB962C8B-B14F-4D97-AF65-F5344CB8AC3E}">
        <p14:creationId xmlns:p14="http://schemas.microsoft.com/office/powerpoint/2010/main" val="802070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19</a:t>
            </a:fld>
            <a:endParaRPr lang="ru-RU" dirty="0"/>
          </a:p>
        </p:txBody>
      </p:sp>
    </p:spTree>
    <p:extLst>
      <p:ext uri="{BB962C8B-B14F-4D97-AF65-F5344CB8AC3E}">
        <p14:creationId xmlns:p14="http://schemas.microsoft.com/office/powerpoint/2010/main" val="4094696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395186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24</a:t>
            </a:fld>
            <a:endParaRPr lang="ru-RU" dirty="0"/>
          </a:p>
        </p:txBody>
      </p:sp>
    </p:spTree>
    <p:extLst>
      <p:ext uri="{BB962C8B-B14F-4D97-AF65-F5344CB8AC3E}">
        <p14:creationId xmlns:p14="http://schemas.microsoft.com/office/powerpoint/2010/main" val="3169149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10</a:t>
            </a:r>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3215374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27</a:t>
            </a:fld>
            <a:endParaRPr lang="ru-RU" dirty="0"/>
          </a:p>
        </p:txBody>
      </p:sp>
    </p:spTree>
    <p:extLst>
      <p:ext uri="{BB962C8B-B14F-4D97-AF65-F5344CB8AC3E}">
        <p14:creationId xmlns:p14="http://schemas.microsoft.com/office/powerpoint/2010/main" val="311213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28</a:t>
            </a:fld>
            <a:endParaRPr lang="ru-RU" dirty="0"/>
          </a:p>
        </p:txBody>
      </p:sp>
    </p:spTree>
    <p:extLst>
      <p:ext uri="{BB962C8B-B14F-4D97-AF65-F5344CB8AC3E}">
        <p14:creationId xmlns:p14="http://schemas.microsoft.com/office/powerpoint/2010/main" val="2152238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29</a:t>
            </a:fld>
            <a:endParaRPr lang="ru-RU" dirty="0"/>
          </a:p>
        </p:txBody>
      </p:sp>
    </p:spTree>
    <p:extLst>
      <p:ext uri="{BB962C8B-B14F-4D97-AF65-F5344CB8AC3E}">
        <p14:creationId xmlns:p14="http://schemas.microsoft.com/office/powerpoint/2010/main" val="355510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4042861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67437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56406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2067951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75521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dirty="0"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7853" indent="-287636">
              <a:defRPr>
                <a:solidFill>
                  <a:schemeClr val="tx1"/>
                </a:solidFill>
                <a:latin typeface="Arial" charset="0"/>
                <a:cs typeface="Arial" charset="0"/>
              </a:defRPr>
            </a:lvl2pPr>
            <a:lvl3pPr marL="1150544" indent="-230109">
              <a:defRPr>
                <a:solidFill>
                  <a:schemeClr val="tx1"/>
                </a:solidFill>
                <a:latin typeface="Arial" charset="0"/>
                <a:cs typeface="Arial" charset="0"/>
              </a:defRPr>
            </a:lvl3pPr>
            <a:lvl4pPr marL="1610761" indent="-230109">
              <a:defRPr>
                <a:solidFill>
                  <a:schemeClr val="tx1"/>
                </a:solidFill>
                <a:latin typeface="Arial" charset="0"/>
                <a:cs typeface="Arial" charset="0"/>
              </a:defRPr>
            </a:lvl4pPr>
            <a:lvl5pPr marL="2070979" indent="-230109">
              <a:defRPr>
                <a:solidFill>
                  <a:schemeClr val="tx1"/>
                </a:solidFill>
                <a:latin typeface="Arial" charset="0"/>
                <a:cs typeface="Arial" charset="0"/>
              </a:defRPr>
            </a:lvl5pPr>
            <a:lvl6pPr marL="2531196" indent="-230109" defTabSz="460218" eaLnBrk="0" fontAlgn="base" hangingPunct="0">
              <a:spcBef>
                <a:spcPct val="0"/>
              </a:spcBef>
              <a:spcAft>
                <a:spcPct val="0"/>
              </a:spcAft>
              <a:defRPr>
                <a:solidFill>
                  <a:schemeClr val="tx1"/>
                </a:solidFill>
                <a:latin typeface="Arial" charset="0"/>
                <a:cs typeface="Arial" charset="0"/>
              </a:defRPr>
            </a:lvl6pPr>
            <a:lvl7pPr marL="2991414" indent="-230109" defTabSz="460218" eaLnBrk="0" fontAlgn="base" hangingPunct="0">
              <a:spcBef>
                <a:spcPct val="0"/>
              </a:spcBef>
              <a:spcAft>
                <a:spcPct val="0"/>
              </a:spcAft>
              <a:defRPr>
                <a:solidFill>
                  <a:schemeClr val="tx1"/>
                </a:solidFill>
                <a:latin typeface="Arial" charset="0"/>
                <a:cs typeface="Arial" charset="0"/>
              </a:defRPr>
            </a:lvl7pPr>
            <a:lvl8pPr marL="3451631" indent="-230109" defTabSz="460218" eaLnBrk="0" fontAlgn="base" hangingPunct="0">
              <a:spcBef>
                <a:spcPct val="0"/>
              </a:spcBef>
              <a:spcAft>
                <a:spcPct val="0"/>
              </a:spcAft>
              <a:defRPr>
                <a:solidFill>
                  <a:schemeClr val="tx1"/>
                </a:solidFill>
                <a:latin typeface="Arial" charset="0"/>
                <a:cs typeface="Arial" charset="0"/>
              </a:defRPr>
            </a:lvl8pPr>
            <a:lvl9pPr marL="3911849" indent="-230109" defTabSz="460218" eaLnBrk="0" fontAlgn="base" hangingPunct="0">
              <a:spcBef>
                <a:spcPct val="0"/>
              </a:spcBef>
              <a:spcAft>
                <a:spcPct val="0"/>
              </a:spcAft>
              <a:defRPr>
                <a:solidFill>
                  <a:schemeClr val="tx1"/>
                </a:solidFill>
                <a:latin typeface="Arial" charset="0"/>
                <a:cs typeface="Arial" charset="0"/>
              </a:defRPr>
            </a:lvl9pPr>
          </a:lstStyle>
          <a:p>
            <a:fld id="{C285753B-7658-481F-A8C7-6CF2C382F5C9}" type="slidenum">
              <a:rPr lang="ru-RU" smtClean="0">
                <a:latin typeface="Calibri" pitchFamily="34" charset="0"/>
              </a:rPr>
              <a:pPr/>
              <a:t>15</a:t>
            </a:fld>
            <a:endParaRPr lang="ru-RU" smtClean="0">
              <a:latin typeface="Calibri" pitchFamily="34" charset="0"/>
            </a:endParaRPr>
          </a:p>
        </p:txBody>
      </p:sp>
    </p:spTree>
    <p:extLst>
      <p:ext uri="{BB962C8B-B14F-4D97-AF65-F5344CB8AC3E}">
        <p14:creationId xmlns:p14="http://schemas.microsoft.com/office/powerpoint/2010/main" val="315226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16</a:t>
            </a:fld>
            <a:endParaRPr lang="ru-RU" dirty="0"/>
          </a:p>
        </p:txBody>
      </p:sp>
    </p:spTree>
    <p:extLst>
      <p:ext uri="{BB962C8B-B14F-4D97-AF65-F5344CB8AC3E}">
        <p14:creationId xmlns:p14="http://schemas.microsoft.com/office/powerpoint/2010/main" val="1749892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237197"/>
            <a:ext cx="6425724" cy="2631887"/>
          </a:xfrm>
        </p:spPr>
        <p:txBody>
          <a:bodyPr anchor="b"/>
          <a:lstStyle>
            <a:lvl1pPr algn="ctr">
              <a:defRPr sz="4960"/>
            </a:lvl1pPr>
          </a:lstStyle>
          <a:p>
            <a:r>
              <a:rPr lang="ru-RU"/>
              <a:t>Образец заголовка</a:t>
            </a:r>
            <a:endParaRPr lang="en-US" dirty="0"/>
          </a:p>
        </p:txBody>
      </p:sp>
      <p:sp>
        <p:nvSpPr>
          <p:cNvPr id="3" name="Subtitle 2"/>
          <p:cNvSpPr>
            <a:spLocks noGrp="1"/>
          </p:cNvSpPr>
          <p:nvPr>
            <p:ph type="subTitle" idx="1"/>
          </p:nvPr>
        </p:nvSpPr>
        <p:spPr>
          <a:xfrm>
            <a:off x="944960" y="3970580"/>
            <a:ext cx="5669756" cy="1825171"/>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174214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75527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402483"/>
            <a:ext cx="1630055" cy="6406475"/>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519728" y="402483"/>
            <a:ext cx="4795669" cy="640647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9103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22459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15791" y="1884671"/>
            <a:ext cx="6520220" cy="3144614"/>
          </a:xfrm>
        </p:spPr>
        <p:txBody>
          <a:bodyPr anchor="b"/>
          <a:lstStyle>
            <a:lvl1pPr>
              <a:defRPr sz="4960"/>
            </a:lvl1pPr>
          </a:lstStyle>
          <a:p>
            <a:r>
              <a:rPr lang="ru-RU"/>
              <a:t>Образец заголовка</a:t>
            </a:r>
            <a:endParaRPr lang="en-US" dirty="0"/>
          </a:p>
        </p:txBody>
      </p:sp>
      <p:sp>
        <p:nvSpPr>
          <p:cNvPr id="3" name="Text Placeholder 2"/>
          <p:cNvSpPr>
            <a:spLocks noGrp="1"/>
          </p:cNvSpPr>
          <p:nvPr>
            <p:ph type="body" idx="1"/>
          </p:nvPr>
        </p:nvSpPr>
        <p:spPr>
          <a:xfrm>
            <a:off x="515791" y="5059035"/>
            <a:ext cx="6520220" cy="1653678"/>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26456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519728"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27085" y="2012414"/>
            <a:ext cx="3212862" cy="479654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939480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520712" y="402484"/>
            <a:ext cx="6520220" cy="146118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520713" y="1853171"/>
            <a:ext cx="3198096"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4" name="Content Placeholder 3"/>
          <p:cNvSpPr>
            <a:spLocks noGrp="1"/>
          </p:cNvSpPr>
          <p:nvPr>
            <p:ph sz="half" idx="2"/>
          </p:nvPr>
        </p:nvSpPr>
        <p:spPr>
          <a:xfrm>
            <a:off x="520713" y="2761381"/>
            <a:ext cx="3198096"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27086" y="1853171"/>
            <a:ext cx="3213847" cy="908210"/>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ru-RU"/>
              <a:t>Образец текста</a:t>
            </a:r>
          </a:p>
        </p:txBody>
      </p:sp>
      <p:sp>
        <p:nvSpPr>
          <p:cNvPr id="6" name="Content Placeholder 5"/>
          <p:cNvSpPr>
            <a:spLocks noGrp="1"/>
          </p:cNvSpPr>
          <p:nvPr>
            <p:ph sz="quarter" idx="4"/>
          </p:nvPr>
        </p:nvSpPr>
        <p:spPr>
          <a:xfrm>
            <a:off x="3827086" y="2761381"/>
            <a:ext cx="3213847" cy="40615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73156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116225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46686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Content Placeholder 2"/>
          <p:cNvSpPr>
            <a:spLocks noGrp="1"/>
          </p:cNvSpPr>
          <p:nvPr>
            <p:ph idx="1"/>
          </p:nvPr>
        </p:nvSpPr>
        <p:spPr>
          <a:xfrm>
            <a:off x="3213847" y="1088455"/>
            <a:ext cx="3827085" cy="5372269"/>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18228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20712" y="503978"/>
            <a:ext cx="2438192" cy="1763924"/>
          </a:xfrm>
        </p:spPr>
        <p:txBody>
          <a:bodyPr anchor="b"/>
          <a:lstStyle>
            <a:lvl1pPr>
              <a:defRPr sz="2645"/>
            </a:lvl1pPr>
          </a:lstStyle>
          <a:p>
            <a:r>
              <a:rPr lang="ru-RU"/>
              <a:t>Образец заголовка</a:t>
            </a:r>
            <a:endParaRPr lang="en-US" dirty="0"/>
          </a:p>
        </p:txBody>
      </p:sp>
      <p:sp>
        <p:nvSpPr>
          <p:cNvPr id="3" name="Picture Placeholder 2"/>
          <p:cNvSpPr>
            <a:spLocks noGrp="1" noChangeAspect="1"/>
          </p:cNvSpPr>
          <p:nvPr>
            <p:ph type="pic" idx="1"/>
          </p:nvPr>
        </p:nvSpPr>
        <p:spPr>
          <a:xfrm>
            <a:off x="3213847" y="1088455"/>
            <a:ext cx="3827085" cy="5372269"/>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ru-RU" dirty="0"/>
              <a:t>Вставка рисунка</a:t>
            </a:r>
            <a:endParaRPr lang="en-US" dirty="0"/>
          </a:p>
        </p:txBody>
      </p:sp>
      <p:sp>
        <p:nvSpPr>
          <p:cNvPr id="4" name="Text Placeholder 3"/>
          <p:cNvSpPr>
            <a:spLocks noGrp="1"/>
          </p:cNvSpPr>
          <p:nvPr>
            <p:ph type="body" sz="half" idx="2"/>
          </p:nvPr>
        </p:nvSpPr>
        <p:spPr>
          <a:xfrm>
            <a:off x="520712" y="2267902"/>
            <a:ext cx="2438192" cy="4201570"/>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19.07.2024</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extLst>
      <p:ext uri="{BB962C8B-B14F-4D97-AF65-F5344CB8AC3E}">
        <p14:creationId xmlns:p14="http://schemas.microsoft.com/office/powerpoint/2010/main" val="3427437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402484"/>
            <a:ext cx="6520220" cy="1461188"/>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519728" y="2012414"/>
            <a:ext cx="6520220" cy="479654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19728" y="7006700"/>
            <a:ext cx="1700927"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CB54F4B1-7501-4FBD-9D17-2142E827AE0D}" type="datetimeFigureOut">
              <a:rPr lang="ru-RU" smtClean="0"/>
              <a:t>19.07.2024</a:t>
            </a:fld>
            <a:endParaRPr lang="ru-RU" dirty="0"/>
          </a:p>
        </p:txBody>
      </p:sp>
      <p:sp>
        <p:nvSpPr>
          <p:cNvPr id="5" name="Footer Placeholder 4"/>
          <p:cNvSpPr>
            <a:spLocks noGrp="1"/>
          </p:cNvSpPr>
          <p:nvPr>
            <p:ph type="ftr" sz="quarter" idx="3"/>
          </p:nvPr>
        </p:nvSpPr>
        <p:spPr>
          <a:xfrm>
            <a:off x="2504143" y="7006700"/>
            <a:ext cx="2551390"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5339020" y="7006700"/>
            <a:ext cx="1700927"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F69C61C7-1292-4BD5-ADB5-D2D0DBF4AA6A}" type="slidenum">
              <a:rPr lang="ru-RU" smtClean="0"/>
              <a:t>‹#›</a:t>
            </a:fld>
            <a:endParaRPr lang="ru-RU" dirty="0"/>
          </a:p>
        </p:txBody>
      </p:sp>
    </p:spTree>
    <p:extLst>
      <p:ext uri="{BB962C8B-B14F-4D97-AF65-F5344CB8AC3E}">
        <p14:creationId xmlns:p14="http://schemas.microsoft.com/office/powerpoint/2010/main" val="2025693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7.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41.png"/><Relationship Id="rId18" Type="http://schemas.microsoft.com/office/2007/relationships/hdphoto" Target="../media/hdphoto2.wdp"/><Relationship Id="rId3" Type="http://schemas.openxmlformats.org/officeDocument/2006/relationships/image" Target="../media/image15.png"/><Relationship Id="rId21" Type="http://schemas.openxmlformats.org/officeDocument/2006/relationships/image" Target="../media/image82.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51.png"/><Relationship Id="rId2" Type="http://schemas.openxmlformats.org/officeDocument/2006/relationships/notesSlide" Target="../notesSlides/notesSlide7.xml"/><Relationship Id="rId16" Type="http://schemas.openxmlformats.org/officeDocument/2006/relationships/image" Target="../media/image80.png"/><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microsoft.com/office/2007/relationships/hdphoto" Target="../media/hdphoto8.wdp"/><Relationship Id="rId10" Type="http://schemas.openxmlformats.org/officeDocument/2006/relationships/image" Target="../media/image76.png"/><Relationship Id="rId19" Type="http://schemas.openxmlformats.org/officeDocument/2006/relationships/image" Target="../media/image81.png"/><Relationship Id="rId4" Type="http://schemas.openxmlformats.org/officeDocument/2006/relationships/chart" Target="../charts/chart2.xml"/><Relationship Id="rId9" Type="http://schemas.openxmlformats.org/officeDocument/2006/relationships/image" Target="../media/image75.png"/><Relationship Id="rId14" Type="http://schemas.openxmlformats.org/officeDocument/2006/relationships/image" Target="../media/image79.png"/><Relationship Id="rId22"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hyperlink" Target="mailto:dep@smolinvest.com" TargetMode="External"/><Relationship Id="rId3" Type="http://schemas.openxmlformats.org/officeDocument/2006/relationships/image" Target="../media/image61.png"/><Relationship Id="rId7"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15.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notesSlide" Target="../notesSlides/notesSlide9.xml"/><Relationship Id="rId16" Type="http://schemas.openxmlformats.org/officeDocument/2006/relationships/image" Target="../media/image95.png"/><Relationship Id="rId20"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10.wdp"/><Relationship Id="rId11" Type="http://schemas.openxmlformats.org/officeDocument/2006/relationships/chart" Target="../charts/chart3.xml"/><Relationship Id="rId5" Type="http://schemas.openxmlformats.org/officeDocument/2006/relationships/image" Target="../media/image88.png"/><Relationship Id="rId15" Type="http://schemas.openxmlformats.org/officeDocument/2006/relationships/image" Target="../media/image94.png"/><Relationship Id="rId10" Type="http://schemas.microsoft.com/office/2007/relationships/hdphoto" Target="../media/hdphoto11.wdp"/><Relationship Id="rId19" Type="http://schemas.openxmlformats.org/officeDocument/2006/relationships/image" Target="../media/image98.png"/><Relationship Id="rId4" Type="http://schemas.microsoft.com/office/2007/relationships/hdphoto" Target="../media/hdphoto2.wdp"/><Relationship Id="rId9" Type="http://schemas.openxmlformats.org/officeDocument/2006/relationships/image" Target="../media/image90.png"/><Relationship Id="rId1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microsoft.com/office/2007/relationships/hdphoto" Target="../media/hdphoto15.wdp"/><Relationship Id="rId18" Type="http://schemas.openxmlformats.org/officeDocument/2006/relationships/image" Target="../media/image17.png"/><Relationship Id="rId3" Type="http://schemas.openxmlformats.org/officeDocument/2006/relationships/image" Target="../media/image99.png"/><Relationship Id="rId7" Type="http://schemas.openxmlformats.org/officeDocument/2006/relationships/image" Target="../media/image101.png"/><Relationship Id="rId12" Type="http://schemas.openxmlformats.org/officeDocument/2006/relationships/image" Target="../media/image105.png"/><Relationship Id="rId17" Type="http://schemas.openxmlformats.org/officeDocument/2006/relationships/image" Target="../media/image109.jpeg"/><Relationship Id="rId2" Type="http://schemas.openxmlformats.org/officeDocument/2006/relationships/notesSlide" Target="../notesSlides/notesSlide10.xml"/><Relationship Id="rId16" Type="http://schemas.openxmlformats.org/officeDocument/2006/relationships/image" Target="../media/image108.png"/><Relationship Id="rId1" Type="http://schemas.openxmlformats.org/officeDocument/2006/relationships/slideLayout" Target="../slideLayouts/slideLayout2.xml"/><Relationship Id="rId6" Type="http://schemas.microsoft.com/office/2007/relationships/hdphoto" Target="../media/hdphoto13.wdp"/><Relationship Id="rId11" Type="http://schemas.openxmlformats.org/officeDocument/2006/relationships/image" Target="../media/image104.png"/><Relationship Id="rId5" Type="http://schemas.openxmlformats.org/officeDocument/2006/relationships/image" Target="../media/image100.png"/><Relationship Id="rId15" Type="http://schemas.openxmlformats.org/officeDocument/2006/relationships/image" Target="../media/image107.png"/><Relationship Id="rId10" Type="http://schemas.microsoft.com/office/2007/relationships/hdphoto" Target="../media/hdphoto14.wdp"/><Relationship Id="rId4" Type="http://schemas.microsoft.com/office/2007/relationships/hdphoto" Target="../media/hdphoto12.wdp"/><Relationship Id="rId9" Type="http://schemas.openxmlformats.org/officeDocument/2006/relationships/image" Target="../media/image103.pn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7.png"/><Relationship Id="rId3" Type="http://schemas.openxmlformats.org/officeDocument/2006/relationships/image" Target="../media/image107.png"/><Relationship Id="rId7" Type="http://schemas.microsoft.com/office/2007/relationships/hdphoto" Target="../media/hdphoto16.wdp"/><Relationship Id="rId12" Type="http://schemas.openxmlformats.org/officeDocument/2006/relationships/image" Target="../media/image10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08.png"/><Relationship Id="rId5" Type="http://schemas.openxmlformats.org/officeDocument/2006/relationships/image" Target="../media/image104.png"/><Relationship Id="rId10" Type="http://schemas.microsoft.com/office/2007/relationships/hdphoto" Target="../media/hdphoto12.wdp"/><Relationship Id="rId4" Type="http://schemas.openxmlformats.org/officeDocument/2006/relationships/image" Target="../media/image102.png"/><Relationship Id="rId9" Type="http://schemas.openxmlformats.org/officeDocument/2006/relationships/image" Target="../media/image99.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6.png"/><Relationship Id="rId5" Type="http://schemas.openxmlformats.org/officeDocument/2006/relationships/image" Target="../media/image112.png"/><Relationship Id="rId10" Type="http://schemas.openxmlformats.org/officeDocument/2006/relationships/image" Target="../media/image17.png"/><Relationship Id="rId4" Type="http://schemas.openxmlformats.org/officeDocument/2006/relationships/image" Target="../media/image111.jpeg"/><Relationship Id="rId9" Type="http://schemas.openxmlformats.org/officeDocument/2006/relationships/image" Target="../media/image115.jpe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27.png"/><Relationship Id="rId3" Type="http://schemas.openxmlformats.org/officeDocument/2006/relationships/image" Target="../media/image117.pn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jpeg"/><Relationship Id="rId7" Type="http://schemas.openxmlformats.org/officeDocument/2006/relationships/image" Target="../media/image131.png"/><Relationship Id="rId2" Type="http://schemas.openxmlformats.org/officeDocument/2006/relationships/image" Target="../media/image128.jpe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33.jpeg"/><Relationship Id="rId4" Type="http://schemas.openxmlformats.org/officeDocument/2006/relationships/image" Target="../media/image130.png"/><Relationship Id="rId9" Type="http://schemas.openxmlformats.org/officeDocument/2006/relationships/image" Target="../media/image21.png"/></Relationships>
</file>

<file path=ppt/slides/_rels/slide22.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jpeg"/><Relationship Id="rId12"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36.jpeg"/><Relationship Id="rId11" Type="http://schemas.openxmlformats.org/officeDocument/2006/relationships/image" Target="../media/image80.png"/><Relationship Id="rId5" Type="http://schemas.microsoft.com/office/2007/relationships/hdphoto" Target="../media/hdphoto2.wdp"/><Relationship Id="rId10" Type="http://schemas.openxmlformats.org/officeDocument/2006/relationships/image" Target="../media/image140.jpeg"/><Relationship Id="rId4" Type="http://schemas.openxmlformats.org/officeDocument/2006/relationships/image" Target="../media/image135.png"/><Relationship Id="rId9" Type="http://schemas.openxmlformats.org/officeDocument/2006/relationships/image" Target="../media/image139.jpe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chart" Target="../charts/chart5.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1.png"/><Relationship Id="rId7" Type="http://schemas.openxmlformats.org/officeDocument/2006/relationships/image" Target="../media/image1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42.png"/><Relationship Id="rId5" Type="http://schemas.openxmlformats.org/officeDocument/2006/relationships/image" Target="../media/image15.png"/><Relationship Id="rId4" Type="http://schemas.microsoft.com/office/2007/relationships/hdphoto" Target="../media/hdphoto17.wdp"/><Relationship Id="rId9"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5.png"/><Relationship Id="rId7" Type="http://schemas.openxmlformats.org/officeDocument/2006/relationships/image" Target="../media/image14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jpeg"/><Relationship Id="rId9"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52.png"/><Relationship Id="rId4"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156.png"/><Relationship Id="rId12" Type="http://schemas.microsoft.com/office/2007/relationships/hdphoto" Target="../media/hdphoto18.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55.png"/><Relationship Id="rId11" Type="http://schemas.openxmlformats.org/officeDocument/2006/relationships/image" Target="../media/image159.png"/><Relationship Id="rId5" Type="http://schemas.openxmlformats.org/officeDocument/2006/relationships/image" Target="../media/image154.png"/><Relationship Id="rId10" Type="http://schemas.openxmlformats.org/officeDocument/2006/relationships/image" Target="../media/image158.jpeg"/><Relationship Id="rId4" Type="http://schemas.openxmlformats.org/officeDocument/2006/relationships/image" Target="../media/image153.jpeg"/><Relationship Id="rId9" Type="http://schemas.openxmlformats.org/officeDocument/2006/relationships/image" Target="../media/image157.jpeg"/></Relationships>
</file>

<file path=ppt/slides/_rels/slide28.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165.png"/><Relationship Id="rId18" Type="http://schemas.openxmlformats.org/officeDocument/2006/relationships/image" Target="../media/image170.png"/><Relationship Id="rId3" Type="http://schemas.openxmlformats.org/officeDocument/2006/relationships/image" Target="../media/image160.jpeg"/><Relationship Id="rId21" Type="http://schemas.openxmlformats.org/officeDocument/2006/relationships/image" Target="../media/image172.png"/><Relationship Id="rId7" Type="http://schemas.openxmlformats.org/officeDocument/2006/relationships/image" Target="../media/image163.png"/><Relationship Id="rId12" Type="http://schemas.microsoft.com/office/2007/relationships/hdphoto" Target="../media/hdphoto2.wdp"/><Relationship Id="rId17" Type="http://schemas.openxmlformats.org/officeDocument/2006/relationships/image" Target="../media/image169.png"/><Relationship Id="rId2" Type="http://schemas.openxmlformats.org/officeDocument/2006/relationships/notesSlide" Target="../notesSlides/notesSlide17.xml"/><Relationship Id="rId16" Type="http://schemas.openxmlformats.org/officeDocument/2006/relationships/image" Target="../media/image168.pn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64.png"/><Relationship Id="rId5" Type="http://schemas.openxmlformats.org/officeDocument/2006/relationships/image" Target="../media/image162.png"/><Relationship Id="rId15" Type="http://schemas.openxmlformats.org/officeDocument/2006/relationships/image" Target="../media/image167.png"/><Relationship Id="rId10" Type="http://schemas.microsoft.com/office/2007/relationships/hdphoto" Target="../media/hdphoto18.wdp"/><Relationship Id="rId19" Type="http://schemas.openxmlformats.org/officeDocument/2006/relationships/image" Target="../media/image171.jpeg"/><Relationship Id="rId4" Type="http://schemas.openxmlformats.org/officeDocument/2006/relationships/image" Target="../media/image161.png"/><Relationship Id="rId9" Type="http://schemas.openxmlformats.org/officeDocument/2006/relationships/image" Target="../media/image159.png"/><Relationship Id="rId14" Type="http://schemas.openxmlformats.org/officeDocument/2006/relationships/image" Target="../media/image166.jpe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5.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20.wdp"/><Relationship Id="rId7" Type="http://schemas.openxmlformats.org/officeDocument/2006/relationships/image" Target="../media/image15.png"/><Relationship Id="rId2" Type="http://schemas.openxmlformats.org/officeDocument/2006/relationships/image" Target="../media/image173.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dep@smolinvest.com" TargetMode="External"/><Relationship Id="rId4" Type="http://schemas.openxmlformats.org/officeDocument/2006/relationships/hyperlink" Target="mailto:glinka@admin-smolensk.r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7.png"/><Relationship Id="rId5" Type="http://schemas.openxmlformats.org/officeDocument/2006/relationships/image" Target="../media/image33.png"/><Relationship Id="rId15" Type="http://schemas.openxmlformats.org/officeDocument/2006/relationships/image" Target="../media/image40.png"/><Relationship Id="rId10" Type="http://schemas.openxmlformats.org/officeDocument/2006/relationships/image" Target="../media/image3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image" Target="../media/image15.png"/><Relationship Id="rId7" Type="http://schemas.openxmlformats.org/officeDocument/2006/relationships/image" Target="../media/image44.png"/><Relationship Id="rId12" Type="http://schemas.microsoft.com/office/2007/relationships/hdphoto" Target="../media/hdphoto5.wdp"/><Relationship Id="rId17" Type="http://schemas.openxmlformats.org/officeDocument/2006/relationships/image" Target="../media/image17.png"/><Relationship Id="rId2" Type="http://schemas.openxmlformats.org/officeDocument/2006/relationships/image" Target="../media/image41.png"/><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2.wdp"/><Relationship Id="rId15" Type="http://schemas.openxmlformats.org/officeDocument/2006/relationships/image" Target="../media/image48.png"/><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chart" Target="../charts/chart1.xml"/><Relationship Id="rId4" Type="http://schemas.microsoft.com/office/2007/relationships/hdphoto" Target="../media/hdphoto2.wdp"/><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3.png"/><Relationship Id="rId5" Type="http://schemas.microsoft.com/office/2007/relationships/hdphoto" Target="../media/hdphoto7.wdp"/><Relationship Id="rId4" Type="http://schemas.openxmlformats.org/officeDocument/2006/relationships/image" Target="../media/image62.png"/><Relationship Id="rId9"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371641" y="1647857"/>
            <a:ext cx="4800600" cy="4743450"/>
          </a:xfrm>
          <a:prstGeom prst="rect">
            <a:avLst/>
          </a:prstGeom>
        </p:spPr>
      </p:pic>
      <p:pic>
        <p:nvPicPr>
          <p:cNvPr id="16" name="Рисунок 15"/>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09"/>
            <a:ext cx="7560818" cy="777717"/>
          </a:xfrm>
          <a:prstGeom prst="rect">
            <a:avLst/>
          </a:prstGeom>
        </p:spPr>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1699" y="6226508"/>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p>
        </p:txBody>
      </p:sp>
      <p:grpSp>
        <p:nvGrpSpPr>
          <p:cNvPr id="2" name="Группа 1"/>
          <p:cNvGrpSpPr/>
          <p:nvPr/>
        </p:nvGrpSpPr>
        <p:grpSpPr>
          <a:xfrm>
            <a:off x="698130" y="1087242"/>
            <a:ext cx="6055490" cy="5786405"/>
            <a:chOff x="698130" y="1087242"/>
            <a:chExt cx="6055490" cy="5786405"/>
          </a:xfrm>
        </p:grpSpPr>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7200" y="5213164"/>
              <a:ext cx="1660483" cy="1660483"/>
            </a:xfrm>
            <a:prstGeom prst="rect">
              <a:avLst/>
            </a:prstGeom>
          </p:spPr>
        </p:pic>
        <p:pic>
          <p:nvPicPr>
            <p:cNvPr id="23" name="Рисунок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7167" y="3244752"/>
              <a:ext cx="1696453" cy="1696453"/>
            </a:xfrm>
            <a:prstGeom prst="rect">
              <a:avLst/>
            </a:prstGeom>
          </p:spPr>
        </p:pic>
        <p:pic>
          <p:nvPicPr>
            <p:cNvPr id="25" name="Рисунок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2742" y="1709520"/>
              <a:ext cx="1684421" cy="1684421"/>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37" y="4726130"/>
              <a:ext cx="1684421" cy="1684421"/>
            </a:xfrm>
            <a:prstGeom prst="rect">
              <a:avLst/>
            </a:prstGeom>
          </p:spPr>
        </p:pic>
        <p:sp>
          <p:nvSpPr>
            <p:cNvPr id="27" name="TextBox 26"/>
            <p:cNvSpPr txBox="1"/>
            <p:nvPr/>
          </p:nvSpPr>
          <p:spPr>
            <a:xfrm>
              <a:off x="1632173" y="3196056"/>
              <a:ext cx="4090535" cy="1323439"/>
            </a:xfrm>
            <a:prstGeom prst="rect">
              <a:avLst/>
            </a:prstGeom>
            <a:noFill/>
          </p:spPr>
          <p:txBody>
            <a:bodyPr wrap="square" rtlCol="0">
              <a:spAutoFit/>
            </a:bodyPr>
            <a:lstStyle/>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образование</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ru-RU" sz="2000" b="1" dirty="0" err="1">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Глинковский</a:t>
              </a: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район»</a:t>
              </a:r>
            </a:p>
            <a:p>
              <a:pPr algn="ctr"/>
              <a:r>
                <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p>
          </p:txBody>
        </p:sp>
        <p:pic>
          <p:nvPicPr>
            <p:cNvPr id="28" name="Рисунок 2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9" name="Рисунок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30" name="Рисунок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540287" y="1738860"/>
              <a:ext cx="1655081" cy="1655081"/>
            </a:xfrm>
            <a:prstGeom prst="rect">
              <a:avLst/>
            </a:prstGeom>
          </p:spPr>
        </p:pic>
      </p:grpSp>
      <p:sp>
        <p:nvSpPr>
          <p:cNvPr id="4" name="Прямоугольник 3"/>
          <p:cNvSpPr/>
          <p:nvPr/>
        </p:nvSpPr>
        <p:spPr>
          <a:xfrm>
            <a:off x="3228879" y="4916647"/>
            <a:ext cx="1035348" cy="369332"/>
          </a:xfrm>
          <a:prstGeom prst="rect">
            <a:avLst/>
          </a:prstGeom>
        </p:spPr>
        <p:txBody>
          <a:bodyPr wrap="none">
            <a:spAutoFit/>
          </a:bodyPr>
          <a:lstStyle/>
          <a:p>
            <a:pPr algn="ctr"/>
            <a:r>
              <a:rPr lang="ru-RU"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2024год</a:t>
            </a:r>
            <a:endPar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03558" y="7190343"/>
            <a:ext cx="456118"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p>
        </p:txBody>
      </p:sp>
      <p:graphicFrame>
        <p:nvGraphicFramePr>
          <p:cNvPr id="19" name="Таблица 18"/>
          <p:cNvGraphicFramePr>
            <a:graphicFrameLocks noGrp="1"/>
          </p:cNvGraphicFramePr>
          <p:nvPr>
            <p:extLst>
              <p:ext uri="{D42A27DB-BD31-4B8C-83A1-F6EECF244321}">
                <p14:modId xmlns:p14="http://schemas.microsoft.com/office/powerpoint/2010/main" val="2457182663"/>
              </p:ext>
            </p:extLst>
          </p:nvPr>
        </p:nvGraphicFramePr>
        <p:xfrm>
          <a:off x="168295" y="1027740"/>
          <a:ext cx="7224722" cy="1976523"/>
        </p:xfrm>
        <a:graphic>
          <a:graphicData uri="http://schemas.openxmlformats.org/drawingml/2006/table">
            <a:tbl>
              <a:tblPr>
                <a:tableStyleId>{BDBED569-4797-4DF1-A0F4-6AAB3CD982D8}</a:tableStyleId>
              </a:tblPr>
              <a:tblGrid>
                <a:gridCol w="4157899">
                  <a:extLst>
                    <a:ext uri="{9D8B030D-6E8A-4147-A177-3AD203B41FA5}">
                      <a16:colId xmlns="" xmlns:a16="http://schemas.microsoft.com/office/drawing/2014/main" val="4165441938"/>
                    </a:ext>
                  </a:extLst>
                </a:gridCol>
                <a:gridCol w="3066823">
                  <a:extLst>
                    <a:ext uri="{9D8B030D-6E8A-4147-A177-3AD203B41FA5}">
                      <a16:colId xmlns="" xmlns:a16="http://schemas.microsoft.com/office/drawing/2014/main" val="1779954494"/>
                    </a:ext>
                  </a:extLst>
                </a:gridCol>
              </a:tblGrid>
              <a:tr h="51382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67-04-11</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458363">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baseline="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Глинковский</a:t>
                      </a:r>
                      <a:r>
                        <a:rPr lang="ru-RU" sz="1100" baseline="0" dirty="0">
                          <a:latin typeface="Open Sans" panose="020B0606030504020204" pitchFamily="34" charset="0"/>
                          <a:ea typeface="Open Sans" panose="020B0606030504020204" pitchFamily="34" charset="0"/>
                          <a:cs typeface="Open Sans" panose="020B0606030504020204" pitchFamily="34" charset="0"/>
                        </a:rPr>
                        <a:t> район,  с. Глинка, 700 м на юго-восток от жилого дома №13 по ул. Мира;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0,5 </a:t>
                      </a:r>
                      <a:r>
                        <a:rPr lang="ru-RU" sz="1100" dirty="0">
                          <a:latin typeface="Open Sans" panose="020B0606030504020204" pitchFamily="34" charset="0"/>
                          <a:ea typeface="Open Sans" panose="020B0606030504020204" pitchFamily="34" charset="0"/>
                          <a:cs typeface="Open Sans" panose="020B0606030504020204" pitchFamily="34" charset="0"/>
                        </a:rPr>
                        <a:t>км.</a:t>
                      </a: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312700840"/>
              </p:ext>
            </p:extLst>
          </p:nvPr>
        </p:nvGraphicFramePr>
        <p:xfrm>
          <a:off x="169006" y="5960030"/>
          <a:ext cx="5859632" cy="365760"/>
        </p:xfrm>
        <a:graphic>
          <a:graphicData uri="http://schemas.openxmlformats.org/drawingml/2006/table">
            <a:tbl>
              <a:tblPr>
                <a:tableStyleId>{BDBED569-4797-4DF1-A0F4-6AAB3CD982D8}</a:tableStyleId>
              </a:tblPr>
              <a:tblGrid>
                <a:gridCol w="2674759">
                  <a:extLst>
                    <a:ext uri="{9D8B030D-6E8A-4147-A177-3AD203B41FA5}">
                      <a16:colId xmlns="" xmlns:a16="http://schemas.microsoft.com/office/drawing/2014/main" val="4165441938"/>
                    </a:ext>
                  </a:extLst>
                </a:gridCol>
                <a:gridCol w="3184873">
                  <a:extLst>
                    <a:ext uri="{9D8B030D-6E8A-4147-A177-3AD203B41FA5}">
                      <a16:colId xmlns="" xmlns:a16="http://schemas.microsoft.com/office/drawing/2014/main" val="1772052304"/>
                    </a:ext>
                  </a:extLst>
                </a:gridCol>
              </a:tblGrid>
              <a:tr h="337532">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 «Глинка-Бердники»</a:t>
                      </a:r>
                      <a:r>
                        <a:rPr lang="ru-RU" sz="900" baseline="0" dirty="0">
                          <a:solidFill>
                            <a:schemeClr val="tx1"/>
                          </a:solidFill>
                          <a:latin typeface="Open Sans" pitchFamily="34" charset="0"/>
                          <a:ea typeface="Open Sans" pitchFamily="34" charset="0"/>
                          <a:cs typeface="Open Sans" pitchFamily="34" charset="0"/>
                        </a:rPr>
                        <a:t> на расстоянии</a:t>
                      </a:r>
                      <a:r>
                        <a:rPr lang="ru-RU" sz="900" dirty="0">
                          <a:solidFill>
                            <a:schemeClr val="tx1"/>
                          </a:solidFill>
                          <a:latin typeface="Open Sans" pitchFamily="34" charset="0"/>
                          <a:ea typeface="Open Sans" pitchFamily="34" charset="0"/>
                          <a:cs typeface="Open Sans" pitchFamily="34" charset="0"/>
                        </a:rPr>
                        <a:t> 0,4 км, железная </a:t>
                      </a:r>
                      <a:r>
                        <a:rPr lang="ru-RU" sz="900" baseline="0" dirty="0">
                          <a:solidFill>
                            <a:schemeClr val="tx1"/>
                          </a:solidFill>
                          <a:latin typeface="Open Sans" pitchFamily="34" charset="0"/>
                          <a:ea typeface="Open Sans" pitchFamily="34" charset="0"/>
                          <a:cs typeface="Open Sans" pitchFamily="34" charset="0"/>
                        </a:rPr>
                        <a:t>на расстоянии</a:t>
                      </a:r>
                      <a:r>
                        <a:rPr lang="ru-RU" sz="900" dirty="0">
                          <a:solidFill>
                            <a:schemeClr val="tx1"/>
                          </a:solidFill>
                          <a:latin typeface="Open Sans" pitchFamily="34" charset="0"/>
                          <a:ea typeface="Open Sans" pitchFamily="34" charset="0"/>
                          <a:cs typeface="Open Sans" pitchFamily="34" charset="0"/>
                        </a:rPr>
                        <a:t> 1,5</a:t>
                      </a:r>
                      <a:r>
                        <a:rPr lang="ru-RU" sz="900" baseline="0" dirty="0">
                          <a:solidFill>
                            <a:schemeClr val="tx1"/>
                          </a:solidFill>
                          <a:latin typeface="Open Sans" pitchFamily="34" charset="0"/>
                          <a:ea typeface="Open Sans" pitchFamily="34" charset="0"/>
                          <a:cs typeface="Open Sans" pitchFamily="34" charset="0"/>
                        </a:rPr>
                        <a:t> км</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4018134108"/>
              </p:ext>
            </p:extLst>
          </p:nvPr>
        </p:nvGraphicFramePr>
        <p:xfrm>
          <a:off x="169006" y="6296565"/>
          <a:ext cx="5855275" cy="436744"/>
        </p:xfrm>
        <a:graphic>
          <a:graphicData uri="http://schemas.openxmlformats.org/drawingml/2006/table">
            <a:tbl>
              <a:tblPr>
                <a:tableStyleId>{BDBED569-4797-4DF1-A0F4-6AAB3CD982D8}</a:tableStyleId>
              </a:tblPr>
              <a:tblGrid>
                <a:gridCol w="2672517">
                  <a:extLst>
                    <a:ext uri="{9D8B030D-6E8A-4147-A177-3AD203B41FA5}">
                      <a16:colId xmlns="" xmlns:a16="http://schemas.microsoft.com/office/drawing/2014/main" val="4165441938"/>
                    </a:ext>
                  </a:extLst>
                </a:gridCol>
                <a:gridCol w="3182758">
                  <a:extLst>
                    <a:ext uri="{9D8B030D-6E8A-4147-A177-3AD203B41FA5}">
                      <a16:colId xmlns="" xmlns:a16="http://schemas.microsoft.com/office/drawing/2014/main" val="1575495227"/>
                    </a:ext>
                  </a:extLst>
                </a:gridCol>
              </a:tblGrid>
              <a:tr h="436744">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аренда ориентировочно-</a:t>
                      </a:r>
                      <a:r>
                        <a:rPr lang="ru-RU" sz="900" baseline="0" dirty="0">
                          <a:solidFill>
                            <a:schemeClr val="tx1"/>
                          </a:solidFill>
                          <a:latin typeface="Open Sans" pitchFamily="34" charset="0"/>
                          <a:ea typeface="Open Sans" pitchFamily="34" charset="0"/>
                          <a:cs typeface="Open Sans" pitchFamily="34" charset="0"/>
                        </a:rPr>
                        <a:t> 9000 руб. в год; выкуп через аукцион от 300000 </a:t>
                      </a:r>
                      <a:r>
                        <a:rPr lang="ru-RU" sz="900" baseline="0" dirty="0" smtClean="0">
                          <a:solidFill>
                            <a:schemeClr val="tx1"/>
                          </a:solidFill>
                          <a:latin typeface="Open Sans" pitchFamily="34" charset="0"/>
                          <a:ea typeface="Open Sans" pitchFamily="34" charset="0"/>
                          <a:cs typeface="Open Sans" pitchFamily="34" charset="0"/>
                        </a:rPr>
                        <a:t>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66712480"/>
              </p:ext>
            </p:extLst>
          </p:nvPr>
        </p:nvGraphicFramePr>
        <p:xfrm>
          <a:off x="168294" y="300819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2085059">
                  <a:extLst>
                    <a:ext uri="{9D8B030D-6E8A-4147-A177-3AD203B41FA5}">
                      <a16:colId xmlns="" xmlns:a16="http://schemas.microsoft.com/office/drawing/2014/main" val="3330051727"/>
                    </a:ext>
                  </a:extLst>
                </a:gridCol>
                <a:gridCol w="3333483">
                  <a:extLst>
                    <a:ext uri="{9D8B030D-6E8A-4147-A177-3AD203B41FA5}">
                      <a16:colId xmlns=""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16,3 га</a:t>
                      </a: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2786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99781204"/>
              </p:ext>
            </p:extLst>
          </p:nvPr>
        </p:nvGraphicFramePr>
        <p:xfrm>
          <a:off x="169006" y="4031672"/>
          <a:ext cx="6831562" cy="1911927"/>
        </p:xfrm>
        <a:graphic>
          <a:graphicData uri="http://schemas.openxmlformats.org/drawingml/2006/table">
            <a:tbl>
              <a:tblPr>
                <a:tableStyleId>{BDBED569-4797-4DF1-A0F4-6AAB3CD982D8}</a:tableStyleId>
              </a:tblPr>
              <a:tblGrid>
                <a:gridCol w="1276886">
                  <a:extLst>
                    <a:ext uri="{9D8B030D-6E8A-4147-A177-3AD203B41FA5}">
                      <a16:colId xmlns="" xmlns:a16="http://schemas.microsoft.com/office/drawing/2014/main" val="4165441938"/>
                    </a:ext>
                  </a:extLst>
                </a:gridCol>
                <a:gridCol w="1398660">
                  <a:extLst>
                    <a:ext uri="{9D8B030D-6E8A-4147-A177-3AD203B41FA5}">
                      <a16:colId xmlns="" xmlns:a16="http://schemas.microsoft.com/office/drawing/2014/main" val="2407449417"/>
                    </a:ext>
                  </a:extLst>
                </a:gridCol>
                <a:gridCol w="4156016">
                  <a:extLst>
                    <a:ext uri="{9D8B030D-6E8A-4147-A177-3AD203B41FA5}">
                      <a16:colId xmlns="" xmlns:a16="http://schemas.microsoft.com/office/drawing/2014/main" val="2693098453"/>
                    </a:ext>
                  </a:extLst>
                </a:gridCol>
              </a:tblGrid>
              <a:tr h="650210">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в 0,9 км до границы земельного участка, резерв мощности для технологического присоединения 3,7 МВА, сроки осуществления тех. присоединения 6 мес., ориентировочная </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стоимость </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44 тыс. руб.</a:t>
                      </a:r>
                    </a:p>
                  </a:txBody>
                  <a:tcPr anchor="ctr"/>
                </a:tc>
                <a:extLst>
                  <a:ext uri="{0D108BD9-81ED-4DB2-BD59-A6C34878D82A}">
                    <a16:rowId xmlns="" xmlns:a16="http://schemas.microsoft.com/office/drawing/2014/main" val="2951530806"/>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ГРС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500 м от площадки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(давление 3 кг/</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кв.см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Возможное потребление 420 куб. м/час.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присоединения-6 </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мес.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51087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1000</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м от площадки</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давление 2 атм.,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присоединение-1месяц</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3995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297" y="1075389"/>
            <a:ext cx="2950853" cy="18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57247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10400" y="7190343"/>
            <a:ext cx="549275"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943499349"/>
              </p:ext>
            </p:extLst>
          </p:nvPr>
        </p:nvGraphicFramePr>
        <p:xfrm>
          <a:off x="168295" y="1008076"/>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67-04-13</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Глинковский район, Доброминское  с/п, д. Белый Холм;</a:t>
                      </a:r>
                      <a:endPar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420км;</a:t>
                      </a:r>
                    </a:p>
                    <a:p>
                      <a:pPr marL="0" indent="180975" algn="just"/>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центра</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 Глинка</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26 </a:t>
                      </a:r>
                      <a:r>
                        <a:rPr lang="ru-RU"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13" name="Таблица 12"/>
          <p:cNvGraphicFramePr>
            <a:graphicFrameLocks noGrp="1"/>
          </p:cNvGraphicFramePr>
          <p:nvPr>
            <p:extLst>
              <p:ext uri="{D42A27DB-BD31-4B8C-83A1-F6EECF244321}">
                <p14:modId xmlns:p14="http://schemas.microsoft.com/office/powerpoint/2010/main" val="1174040580"/>
              </p:ext>
            </p:extLst>
          </p:nvPr>
        </p:nvGraphicFramePr>
        <p:xfrm>
          <a:off x="169006" y="6000223"/>
          <a:ext cx="5990632" cy="259080"/>
        </p:xfrm>
        <a:graphic>
          <a:graphicData uri="http://schemas.openxmlformats.org/drawingml/2006/table">
            <a:tbl>
              <a:tblPr>
                <a:tableStyleId>{BDBED569-4797-4DF1-A0F4-6AAB3CD982D8}</a:tableStyleId>
              </a:tblPr>
              <a:tblGrid>
                <a:gridCol w="2672516">
                  <a:extLst>
                    <a:ext uri="{9D8B030D-6E8A-4147-A177-3AD203B41FA5}">
                      <a16:colId xmlns="" xmlns:a16="http://schemas.microsoft.com/office/drawing/2014/main" val="4165441938"/>
                    </a:ext>
                  </a:extLst>
                </a:gridCol>
                <a:gridCol w="3318116">
                  <a:extLst>
                    <a:ext uri="{9D8B030D-6E8A-4147-A177-3AD203B41FA5}">
                      <a16:colId xmlns="" xmlns:a16="http://schemas.microsoft.com/office/drawing/2014/main" val="1772052304"/>
                    </a:ext>
                  </a:extLst>
                </a:gridCol>
              </a:tblGrid>
              <a:tr h="181606">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Автодорога «Глинка-</a:t>
                      </a:r>
                      <a:r>
                        <a:rPr lang="ru-RU" sz="900" dirty="0" err="1">
                          <a:solidFill>
                            <a:schemeClr val="tx1"/>
                          </a:solidFill>
                          <a:latin typeface="Open Sans" pitchFamily="34" charset="0"/>
                          <a:ea typeface="Open Sans" pitchFamily="34" charset="0"/>
                          <a:cs typeface="Open Sans" pitchFamily="34" charset="0"/>
                        </a:rPr>
                        <a:t>Немыкари</a:t>
                      </a:r>
                      <a:r>
                        <a:rPr lang="ru-RU" sz="900" dirty="0">
                          <a:solidFill>
                            <a:schemeClr val="tx1"/>
                          </a:solidFill>
                          <a:latin typeface="Open Sans" pitchFamily="34" charset="0"/>
                          <a:ea typeface="Open Sans" pitchFamily="34" charset="0"/>
                          <a:cs typeface="Open Sans" pitchFamily="34" charset="0"/>
                        </a:rPr>
                        <a:t>»</a:t>
                      </a:r>
                      <a:r>
                        <a:rPr lang="ru-RU" sz="900" baseline="0" dirty="0">
                          <a:solidFill>
                            <a:schemeClr val="tx1"/>
                          </a:solidFill>
                          <a:latin typeface="Open Sans" pitchFamily="34" charset="0"/>
                          <a:ea typeface="Open Sans" pitchFamily="34" charset="0"/>
                          <a:cs typeface="Open Sans" pitchFamily="34" charset="0"/>
                        </a:rPr>
                        <a:t> 0,2 км. </a:t>
                      </a:r>
                      <a:endParaRPr lang="ru-RU" sz="800" dirty="0">
                        <a:solidFill>
                          <a:schemeClr val="bg2">
                            <a:lumMod val="25000"/>
                          </a:schemeClr>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802966611"/>
              </p:ext>
            </p:extLst>
          </p:nvPr>
        </p:nvGraphicFramePr>
        <p:xfrm>
          <a:off x="169006" y="6414654"/>
          <a:ext cx="5992876" cy="365760"/>
        </p:xfrm>
        <a:graphic>
          <a:graphicData uri="http://schemas.openxmlformats.org/drawingml/2006/table">
            <a:tbl>
              <a:tblPr>
                <a:tableStyleId>{BDBED569-4797-4DF1-A0F4-6AAB3CD982D8}</a:tableStyleId>
              </a:tblPr>
              <a:tblGrid>
                <a:gridCol w="2671176">
                  <a:extLst>
                    <a:ext uri="{9D8B030D-6E8A-4147-A177-3AD203B41FA5}">
                      <a16:colId xmlns="" xmlns:a16="http://schemas.microsoft.com/office/drawing/2014/main" val="4165441938"/>
                    </a:ext>
                  </a:extLst>
                </a:gridCol>
                <a:gridCol w="3321700">
                  <a:extLst>
                    <a:ext uri="{9D8B030D-6E8A-4147-A177-3AD203B41FA5}">
                      <a16:colId xmlns="" xmlns:a16="http://schemas.microsoft.com/office/drawing/2014/main" val="1575495227"/>
                    </a:ext>
                  </a:extLst>
                </a:gridCol>
              </a:tblGrid>
              <a:tr h="295661">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rgbClr val="FF0000"/>
                          </a:solidFill>
                          <a:latin typeface="Open Sans" pitchFamily="34" charset="0"/>
                          <a:ea typeface="Open Sans" pitchFamily="34" charset="0"/>
                          <a:cs typeface="Open Sans" pitchFamily="34" charset="0"/>
                        </a:rPr>
                        <a:t> </a:t>
                      </a:r>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 ориентировочная стоимость </a:t>
                      </a:r>
                      <a:endParaRPr lang="ru-RU" sz="900" baseline="0" dirty="0" smtClean="0">
                        <a:solidFill>
                          <a:schemeClr val="tx1"/>
                        </a:solidFill>
                        <a:latin typeface="Open Sans" pitchFamily="34" charset="0"/>
                        <a:ea typeface="Open Sans" pitchFamily="34" charset="0"/>
                        <a:cs typeface="Open Sans" pitchFamily="34" charset="0"/>
                      </a:endParaRPr>
                    </a:p>
                    <a:p>
                      <a:pPr algn="l"/>
                      <a:r>
                        <a:rPr lang="ru-RU" sz="900" baseline="0" dirty="0" smtClean="0">
                          <a:solidFill>
                            <a:schemeClr val="tx1"/>
                          </a:solidFill>
                          <a:latin typeface="Open Sans" pitchFamily="34" charset="0"/>
                          <a:ea typeface="Open Sans" pitchFamily="34" charset="0"/>
                          <a:cs typeface="Open Sans" pitchFamily="34" charset="0"/>
                        </a:rPr>
                        <a:t>700 </a:t>
                      </a:r>
                      <a:r>
                        <a:rPr lang="ru-RU" sz="900" baseline="0" dirty="0">
                          <a:solidFill>
                            <a:schemeClr val="tx1"/>
                          </a:solidFill>
                          <a:latin typeface="Open Sans" pitchFamily="34" charset="0"/>
                          <a:ea typeface="Open Sans" pitchFamily="34" charset="0"/>
                          <a:cs typeface="Open Sans" pitchFamily="34" charset="0"/>
                        </a:rPr>
                        <a:t>руб./год, выкуп через аукцион от 2000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770282735"/>
              </p:ext>
            </p:extLst>
          </p:nvPr>
        </p:nvGraphicFramePr>
        <p:xfrm>
          <a:off x="168294" y="305717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0">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5 га</a:t>
                      </a:r>
                    </a:p>
                  </a:txBody>
                  <a:tcPr anchor="ctr"/>
                </a:tc>
                <a:extLst>
                  <a:ext uri="{0D108BD9-81ED-4DB2-BD59-A6C34878D82A}">
                    <a16:rowId xmlns="" xmlns:a16="http://schemas.microsoft.com/office/drawing/2014/main" val="2951530806"/>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66904">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сельскохозяйственного</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использования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752859361"/>
              </p:ext>
            </p:extLst>
          </p:nvPr>
        </p:nvGraphicFramePr>
        <p:xfrm>
          <a:off x="169006" y="4103024"/>
          <a:ext cx="6892797" cy="1882140"/>
        </p:xfrm>
        <a:graphic>
          <a:graphicData uri="http://schemas.openxmlformats.org/drawingml/2006/table">
            <a:tbl>
              <a:tblPr>
                <a:tableStyleId>{BDBED569-4797-4DF1-A0F4-6AAB3CD982D8}</a:tableStyleId>
              </a:tblPr>
              <a:tblGrid>
                <a:gridCol w="1306737">
                  <a:extLst>
                    <a:ext uri="{9D8B030D-6E8A-4147-A177-3AD203B41FA5}">
                      <a16:colId xmlns="" xmlns:a16="http://schemas.microsoft.com/office/drawing/2014/main" val="4165441938"/>
                    </a:ext>
                  </a:extLst>
                </a:gridCol>
                <a:gridCol w="1378293">
                  <a:extLst>
                    <a:ext uri="{9D8B030D-6E8A-4147-A177-3AD203B41FA5}">
                      <a16:colId xmlns="" xmlns:a16="http://schemas.microsoft.com/office/drawing/2014/main" val="2407449417"/>
                    </a:ext>
                  </a:extLst>
                </a:gridCol>
                <a:gridCol w="4207767">
                  <a:extLst>
                    <a:ext uri="{9D8B030D-6E8A-4147-A177-3AD203B41FA5}">
                      <a16:colId xmlns="" xmlns:a16="http://schemas.microsoft.com/office/drawing/2014/main" val="2693098453"/>
                    </a:ext>
                  </a:extLst>
                </a:gridCol>
              </a:tblGrid>
              <a:tr h="408016">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ПС</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Белый Холм 35/10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в 0,9 км до границы земельного участка, резерв мощности 1,43 МВА, сроки осуществления техприсоединения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249397">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a:solidFill>
                            <a:schemeClr val="tx1"/>
                          </a:solidFill>
                          <a:effectLst/>
                          <a:latin typeface="+mn-lt"/>
                          <a:ea typeface="+mn-ea"/>
                          <a:cs typeface="+mn-cs"/>
                        </a:rPr>
                        <a:t>в 500 м находится газовый модуль, среднее давление 3 кг низкое давление </a:t>
                      </a:r>
                      <a:endParaRPr lang="ru-RU" sz="900" kern="1200" dirty="0" smtClean="0">
                        <a:solidFill>
                          <a:schemeClr val="tx1"/>
                        </a:solidFill>
                        <a:effectLst/>
                        <a:latin typeface="+mn-lt"/>
                        <a:ea typeface="+mn-ea"/>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350 </a:t>
                      </a:r>
                      <a:r>
                        <a:rPr lang="ru-RU" sz="900" kern="1200" dirty="0">
                          <a:solidFill>
                            <a:schemeClr val="tx1"/>
                          </a:solidFill>
                          <a:effectLst/>
                          <a:latin typeface="+mn-lt"/>
                          <a:ea typeface="+mn-ea"/>
                          <a:cs typeface="+mn-cs"/>
                        </a:rPr>
                        <a:t>мм </a:t>
                      </a:r>
                      <a:r>
                        <a:rPr lang="ru-RU" sz="900" kern="1200" dirty="0" err="1">
                          <a:solidFill>
                            <a:schemeClr val="tx1"/>
                          </a:solidFill>
                          <a:effectLst/>
                          <a:latin typeface="+mn-lt"/>
                          <a:ea typeface="+mn-ea"/>
                          <a:cs typeface="+mn-cs"/>
                        </a:rPr>
                        <a:t>вд</a:t>
                      </a:r>
                      <a:r>
                        <a:rPr lang="ru-RU" sz="900" kern="1200" dirty="0">
                          <a:solidFill>
                            <a:schemeClr val="tx1"/>
                          </a:solidFill>
                          <a:effectLst/>
                          <a:latin typeface="+mn-lt"/>
                          <a:ea typeface="+mn-ea"/>
                          <a:cs typeface="+mn-cs"/>
                        </a:rPr>
                        <a:t>., диаметр трубы вход 250 мм, выход 90 мм. Возможное потребление </a:t>
                      </a:r>
                      <a:endParaRPr lang="ru-RU" sz="900" kern="1200" dirty="0" smtClean="0">
                        <a:solidFill>
                          <a:schemeClr val="tx1"/>
                        </a:solidFill>
                        <a:effectLst/>
                        <a:latin typeface="+mn-lt"/>
                        <a:ea typeface="+mn-ea"/>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420 </a:t>
                      </a:r>
                      <a:r>
                        <a:rPr lang="ru-RU" sz="900" kern="1200" dirty="0">
                          <a:solidFill>
                            <a:schemeClr val="tx1"/>
                          </a:solidFill>
                          <a:effectLst/>
                          <a:latin typeface="+mn-lt"/>
                          <a:ea typeface="+mn-ea"/>
                          <a:cs typeface="+mn-cs"/>
                        </a:rPr>
                        <a:t>куб. м/час, ориентировочная стоимость присоединения к газовым сетям </a:t>
                      </a:r>
                      <a:endParaRPr lang="ru-RU" sz="900" kern="1200" dirty="0" smtClean="0">
                        <a:solidFill>
                          <a:schemeClr val="tx1"/>
                        </a:solidFill>
                        <a:effectLst/>
                        <a:latin typeface="+mn-lt"/>
                        <a:ea typeface="+mn-ea"/>
                        <a:cs typeface="+mn-cs"/>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effectLst/>
                          <a:latin typeface="+mn-lt"/>
                          <a:ea typeface="+mn-ea"/>
                          <a:cs typeface="+mn-cs"/>
                        </a:rPr>
                        <a:t>2 </a:t>
                      </a:r>
                      <a:r>
                        <a:rPr lang="ru-RU" sz="900" kern="1200" dirty="0">
                          <a:solidFill>
                            <a:schemeClr val="tx1"/>
                          </a:solidFill>
                          <a:effectLst/>
                          <a:latin typeface="+mn-lt"/>
                          <a:ea typeface="+mn-ea"/>
                          <a:cs typeface="+mn-cs"/>
                        </a:rPr>
                        <a:t>млн. </a:t>
                      </a:r>
                      <a:r>
                        <a:rPr lang="ru-RU" sz="900" kern="1200" dirty="0" err="1">
                          <a:solidFill>
                            <a:schemeClr val="tx1"/>
                          </a:solidFill>
                          <a:effectLst/>
                          <a:latin typeface="+mn-lt"/>
                          <a:ea typeface="+mn-ea"/>
                          <a:cs typeface="+mn-cs"/>
                        </a:rPr>
                        <a:t>руб</a:t>
                      </a:r>
                      <a:r>
                        <a:rPr lang="ru-RU" sz="900" kern="1200" dirty="0">
                          <a:solidFill>
                            <a:schemeClr val="tx1"/>
                          </a:solidFill>
                          <a:effectLst/>
                          <a:latin typeface="+mn-lt"/>
                          <a:ea typeface="+mn-ea"/>
                          <a:cs typeface="+mn-cs"/>
                        </a:rPr>
                        <a:t> (за 1 км) </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2401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350 м от площадки, давление 2 атм.,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присоединения–1месяц</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согласно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1059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sp>
        <p:nvSpPr>
          <p:cNvPr id="24" name="TextBox 23"/>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17" name="Рисунок 16" descr="C:\Users\777\Desktop\Инвестиц. площадки от 14.10.2016\ИП №67-04-13\схема площадки №13.jpg"/>
          <p:cNvPicPr/>
          <p:nvPr/>
        </p:nvPicPr>
        <p:blipFill>
          <a:blip r:embed="rId5"/>
          <a:srcRect l="2901" t="26996" r="51064" b="8418"/>
          <a:stretch>
            <a:fillRect/>
          </a:stretch>
        </p:blipFill>
        <p:spPr bwMode="auto">
          <a:xfrm>
            <a:off x="4447309" y="1066799"/>
            <a:ext cx="2956714" cy="1967345"/>
          </a:xfrm>
          <a:prstGeom prst="rect">
            <a:avLst/>
          </a:prstGeom>
          <a:noFill/>
          <a:ln w="9525">
            <a:noFill/>
            <a:miter lim="800000"/>
            <a:headEnd/>
            <a:tailEnd/>
          </a:ln>
        </p:spPr>
      </p:pic>
    </p:spTree>
    <p:extLst>
      <p:ext uri="{BB962C8B-B14F-4D97-AF65-F5344CB8AC3E}">
        <p14:creationId xmlns:p14="http://schemas.microsoft.com/office/powerpoint/2010/main" val="1266477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p>
        </p:txBody>
      </p:sp>
      <p:graphicFrame>
        <p:nvGraphicFramePr>
          <p:cNvPr id="19" name="Таблица 18"/>
          <p:cNvGraphicFramePr>
            <a:graphicFrameLocks noGrp="1"/>
          </p:cNvGraphicFramePr>
          <p:nvPr>
            <p:extLst>
              <p:ext uri="{D42A27DB-BD31-4B8C-83A1-F6EECF244321}">
                <p14:modId xmlns:p14="http://schemas.microsoft.com/office/powerpoint/2010/main" val="3972143932"/>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67-04-19</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a:latin typeface="Open Sans" panose="020B0606030504020204" pitchFamily="34" charset="0"/>
                          <a:ea typeface="Open Sans" panose="020B0606030504020204" pitchFamily="34" charset="0"/>
                          <a:cs typeface="Open Sans" panose="020B0606030504020204" pitchFamily="34" charset="0"/>
                        </a:rPr>
                      </a:br>
                      <a:r>
                        <a:rPr lang="ru-RU" sz="1100" baseline="0" dirty="0">
                          <a:latin typeface="Open Sans" panose="020B0606030504020204" pitchFamily="34" charset="0"/>
                          <a:ea typeface="Open Sans" panose="020B0606030504020204" pitchFamily="34" charset="0"/>
                          <a:cs typeface="Open Sans" panose="020B0606030504020204" pitchFamily="34" charset="0"/>
                        </a:rPr>
                        <a:t>д. Ново-Яковлевичи;</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6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2875715426"/>
              </p:ext>
            </p:extLst>
          </p:nvPr>
        </p:nvGraphicFramePr>
        <p:xfrm>
          <a:off x="167048" y="5893824"/>
          <a:ext cx="6302577" cy="388989"/>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8898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«Глинка-Ново-Яковлевичи» с асфальтированным покрытием на расстоянии 1,5 к м, железнодорожная станция на </a:t>
                      </a:r>
                      <a:r>
                        <a:rPr lang="ru-RU" sz="900" baseline="0" dirty="0" smtClean="0">
                          <a:solidFill>
                            <a:schemeClr val="tx1"/>
                          </a:solidFill>
                          <a:latin typeface="Open Sans" pitchFamily="34" charset="0"/>
                          <a:ea typeface="Open Sans" pitchFamily="34" charset="0"/>
                          <a:cs typeface="Open Sans" pitchFamily="34" charset="0"/>
                        </a:rPr>
                        <a:t>расстоянии 7 </a:t>
                      </a:r>
                      <a:r>
                        <a:rPr lang="ru-RU" sz="900" baseline="0" dirty="0">
                          <a:solidFill>
                            <a:schemeClr val="tx1"/>
                          </a:solidFill>
                          <a:latin typeface="Open Sans" pitchFamily="34" charset="0"/>
                          <a:ea typeface="Open Sans" pitchFamily="34" charset="0"/>
                          <a:cs typeface="Open Sans" pitchFamily="34" charset="0"/>
                        </a:rPr>
                        <a:t>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638646654"/>
              </p:ext>
            </p:extLst>
          </p:nvPr>
        </p:nvGraphicFramePr>
        <p:xfrm>
          <a:off x="169004" y="6284803"/>
          <a:ext cx="6176377" cy="365760"/>
        </p:xfrm>
        <a:graphic>
          <a:graphicData uri="http://schemas.openxmlformats.org/drawingml/2006/table">
            <a:tbl>
              <a:tblPr>
                <a:tableStyleId>{BDBED569-4797-4DF1-A0F4-6AAB3CD982D8}</a:tableStyleId>
              </a:tblPr>
              <a:tblGrid>
                <a:gridCol w="2991891">
                  <a:extLst>
                    <a:ext uri="{9D8B030D-6E8A-4147-A177-3AD203B41FA5}">
                      <a16:colId xmlns="" xmlns:a16="http://schemas.microsoft.com/office/drawing/2014/main" val="4165441938"/>
                    </a:ext>
                  </a:extLst>
                </a:gridCol>
                <a:gridCol w="3184486">
                  <a:extLst>
                    <a:ext uri="{9D8B030D-6E8A-4147-A177-3AD203B41FA5}">
                      <a16:colId xmlns="" xmlns:a16="http://schemas.microsoft.com/office/drawing/2014/main" val="1575495227"/>
                    </a:ext>
                  </a:extLst>
                </a:gridCol>
              </a:tblGrid>
              <a:tr h="0">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 ориентироавочно-1000 руб./год; выкуп через аукцион </a:t>
                      </a:r>
                      <a:r>
                        <a:rPr lang="ru-RU" sz="900" baseline="0" dirty="0" smtClean="0">
                          <a:solidFill>
                            <a:schemeClr val="tx1"/>
                          </a:solidFill>
                          <a:latin typeface="Open Sans" pitchFamily="34" charset="0"/>
                          <a:ea typeface="Open Sans" pitchFamily="34" charset="0"/>
                          <a:cs typeface="Open Sans" pitchFamily="34" charset="0"/>
                        </a:rPr>
                        <a:t>ориентировочно от 1500 </a:t>
                      </a:r>
                      <a:r>
                        <a:rPr lang="ru-RU" sz="900" baseline="0" dirty="0">
                          <a:solidFill>
                            <a:schemeClr val="tx1"/>
                          </a:solidFill>
                          <a:latin typeface="Open Sans" pitchFamily="34" charset="0"/>
                          <a:ea typeface="Open Sans" pitchFamily="34" charset="0"/>
                          <a:cs typeface="Open Sans" pitchFamily="34" charset="0"/>
                        </a:rPr>
                        <a:t>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796735430"/>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3 га</a:t>
                      </a: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назначения</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сельскохозяйственного производства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3180726309"/>
              </p:ext>
            </p:extLst>
          </p:nvPr>
        </p:nvGraphicFramePr>
        <p:xfrm>
          <a:off x="167049" y="4146508"/>
          <a:ext cx="6926478" cy="1744980"/>
        </p:xfrm>
        <a:graphic>
          <a:graphicData uri="http://schemas.openxmlformats.org/drawingml/2006/table">
            <a:tbl>
              <a:tblPr>
                <a:tableStyleId>{BDBED569-4797-4DF1-A0F4-6AAB3CD982D8}</a:tableStyleId>
              </a:tblPr>
              <a:tblGrid>
                <a:gridCol w="1258509">
                  <a:extLst>
                    <a:ext uri="{9D8B030D-6E8A-4147-A177-3AD203B41FA5}">
                      <a16:colId xmlns="" xmlns:a16="http://schemas.microsoft.com/office/drawing/2014/main" val="4165441938"/>
                    </a:ext>
                  </a:extLst>
                </a:gridCol>
                <a:gridCol w="1369968">
                  <a:extLst>
                    <a:ext uri="{9D8B030D-6E8A-4147-A177-3AD203B41FA5}">
                      <a16:colId xmlns="" xmlns:a16="http://schemas.microsoft.com/office/drawing/2014/main" val="2407449417"/>
                    </a:ext>
                  </a:extLst>
                </a:gridCol>
                <a:gridCol w="4298001">
                  <a:extLst>
                    <a:ext uri="{9D8B030D-6E8A-4147-A177-3AD203B41FA5}">
                      <a16:colId xmlns="" xmlns:a16="http://schemas.microsoft.com/office/drawing/2014/main" val="2693098453"/>
                    </a:ext>
                  </a:extLst>
                </a:gridCol>
              </a:tblGrid>
              <a:tr h="403172">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на расстоянии 3,2 км до границы земельного участка, резерв мощности для технологического присоединения 3,7 МВА, ориентировочная стоимость 44 тыс. руб.</a:t>
                      </a:r>
                    </a:p>
                  </a:txBody>
                  <a:tcPr anchor="ctr"/>
                </a:tc>
                <a:extLst>
                  <a:ext uri="{0D108BD9-81ED-4DB2-BD59-A6C34878D82A}">
                    <a16:rowId xmlns="" xmlns:a16="http://schemas.microsoft.com/office/drawing/2014/main" val="2951530806"/>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 км от участка (давление 3 кг/кв. см.). Возможное потребление 420 куб. м /час. Сроки тех. </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Присоединения-2мес</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тех. присоединения - 3 млн. руб. (за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40317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450 м от площадки,,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сроки тех. присоединения - 1 месяц., стоимость согласно смете</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18936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2" name="Рисунок 1"/>
          <p:cNvPicPr>
            <a:picLocks noChangeAspect="1"/>
          </p:cNvPicPr>
          <p:nvPr/>
        </p:nvPicPr>
        <p:blipFill rotWithShape="1">
          <a:blip r:embed="rId4"/>
          <a:srcRect r="4183"/>
          <a:stretch/>
        </p:blipFill>
        <p:spPr>
          <a:xfrm>
            <a:off x="4464424" y="1071695"/>
            <a:ext cx="2895382" cy="1975664"/>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720879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083716" y="7190343"/>
            <a:ext cx="475959"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3046557640"/>
              </p:ext>
            </p:extLst>
          </p:nvPr>
        </p:nvGraphicFramePr>
        <p:xfrm>
          <a:off x="168295" y="1047404"/>
          <a:ext cx="7224722" cy="2042623"/>
        </p:xfrm>
        <a:graphic>
          <a:graphicData uri="http://schemas.openxmlformats.org/drawingml/2006/table">
            <a:tbl>
              <a:tblPr>
                <a:tableStyleId>{BDBED569-4797-4DF1-A0F4-6AAB3CD982D8}</a:tableStyleId>
              </a:tblPr>
              <a:tblGrid>
                <a:gridCol w="4280760">
                  <a:extLst>
                    <a:ext uri="{9D8B030D-6E8A-4147-A177-3AD203B41FA5}">
                      <a16:colId xmlns="" xmlns:a16="http://schemas.microsoft.com/office/drawing/2014/main" val="4165441938"/>
                    </a:ext>
                  </a:extLst>
                </a:gridCol>
                <a:gridCol w="2943962">
                  <a:extLst>
                    <a:ext uri="{9D8B030D-6E8A-4147-A177-3AD203B41FA5}">
                      <a16:colId xmlns="" xmlns:a16="http://schemas.microsoft.com/office/drawing/2014/main" val="1779954494"/>
                    </a:ext>
                  </a:extLst>
                </a:gridCol>
              </a:tblGrid>
              <a:tr h="532178">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67-04-28</a:t>
                      </a:r>
                    </a:p>
                  </a:txBody>
                  <a:tcPr>
                    <a:solidFill>
                      <a:srgbClr val="D1FFFF"/>
                    </a:solidFill>
                  </a:tcPr>
                </a:tc>
                <a:tc rowSpan="2">
                  <a:txBody>
                    <a:bodyPr/>
                    <a:lstStyle/>
                    <a:p>
                      <a:pPr algn="ctr"/>
                      <a:endPar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2951530806"/>
                  </a:ext>
                </a:extLst>
              </a:tr>
              <a:tr h="1510445">
                <a:tc>
                  <a:txBody>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l"/>
                      <a:endParaRPr lang="ru-RU" sz="1050" dirty="0">
                        <a:latin typeface="Open Sans Semibold" panose="020B0706030804020204" pitchFamily="34" charset="0"/>
                        <a:ea typeface="Open Sans Semibold" panose="020B0706030804020204" pitchFamily="34" charset="0"/>
                        <a:cs typeface="Open Sans Semibold" panose="020B0706030804020204" pitchFamily="34" charset="0"/>
                      </a:endParaRPr>
                    </a:p>
                    <a:p>
                      <a:pPr marL="182563" indent="-1588" algn="l"/>
                      <a:r>
                        <a:rPr lang="ru-RU" sz="1100" baseline="0" dirty="0">
                          <a:latin typeface="Open Sans" panose="020B0606030504020204" pitchFamily="34" charset="0"/>
                          <a:ea typeface="Open Sans" panose="020B0606030504020204" pitchFamily="34" charset="0"/>
                          <a:cs typeface="Open Sans" panose="020B0606030504020204" pitchFamily="34" charset="0"/>
                        </a:rPr>
                        <a:t>Глинковский район, </a:t>
                      </a:r>
                      <a:r>
                        <a:rPr lang="ru-RU" sz="1100" baseline="0" dirty="0" err="1">
                          <a:latin typeface="Open Sans" panose="020B0606030504020204" pitchFamily="34" charset="0"/>
                          <a:ea typeface="Open Sans" panose="020B0606030504020204" pitchFamily="34" charset="0"/>
                          <a:cs typeface="Open Sans" panose="020B0606030504020204" pitchFamily="34" charset="0"/>
                        </a:rPr>
                        <a:t>Глинковское</a:t>
                      </a:r>
                      <a:r>
                        <a:rPr lang="ru-RU" sz="1100" baseline="0" dirty="0">
                          <a:latin typeface="Open Sans" panose="020B0606030504020204" pitchFamily="34" charset="0"/>
                          <a:ea typeface="Open Sans" panose="020B0606030504020204" pitchFamily="34" charset="0"/>
                          <a:cs typeface="Open Sans" panose="020B0606030504020204" pitchFamily="34" charset="0"/>
                        </a:rPr>
                        <a:t> сельское поселение, </a:t>
                      </a:r>
                      <a:br>
                        <a:rPr lang="ru-RU" sz="1100" baseline="0" dirty="0">
                          <a:latin typeface="Open Sans" panose="020B0606030504020204" pitchFamily="34" charset="0"/>
                          <a:ea typeface="Open Sans" panose="020B0606030504020204" pitchFamily="34" charset="0"/>
                          <a:cs typeface="Open Sans" panose="020B0606030504020204" pitchFamily="34" charset="0"/>
                        </a:rPr>
                      </a:br>
                      <a:r>
                        <a:rPr lang="ru-RU" sz="1100" baseline="0" dirty="0">
                          <a:latin typeface="Open Sans" panose="020B0606030504020204" pitchFamily="34" charset="0"/>
                          <a:ea typeface="Open Sans" panose="020B0606030504020204" pitchFamily="34" charset="0"/>
                          <a:cs typeface="Open Sans" panose="020B0606030504020204" pitchFamily="34" charset="0"/>
                        </a:rPr>
                        <a:t>с. Глинка, ул. Железнодорожная, д.3 А;</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Москвы: 550</a:t>
                      </a:r>
                      <a:r>
                        <a:rPr lang="ru-RU" sz="1100" baseline="0" dirty="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a:latin typeface="Open Sans" panose="020B0606030504020204" pitchFamily="34" charset="0"/>
                          <a:ea typeface="Open Sans" panose="020B0606030504020204" pitchFamily="34" charset="0"/>
                          <a:cs typeface="Open Sans" panose="020B0606030504020204" pitchFamily="34" charset="0"/>
                        </a:rPr>
                        <a:t> 100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a:latin typeface="Open Sans" panose="020B0606030504020204" pitchFamily="34" charset="0"/>
                          <a:ea typeface="Open Sans" panose="020B0606030504020204" pitchFamily="34" charset="0"/>
                          <a:cs typeface="Open Sans" panose="020B0606030504020204" pitchFamily="34" charset="0"/>
                        </a:rPr>
                        <a:t>- расстояние до центра с.</a:t>
                      </a:r>
                      <a:r>
                        <a:rPr lang="ru-RU" sz="1100" baseline="0" dirty="0">
                          <a:latin typeface="Open Sans" panose="020B0606030504020204" pitchFamily="34" charset="0"/>
                          <a:ea typeface="Open Sans" panose="020B0606030504020204" pitchFamily="34" charset="0"/>
                          <a:cs typeface="Open Sans" panose="020B0606030504020204" pitchFamily="34" charset="0"/>
                        </a:rPr>
                        <a:t> Глинка</a:t>
                      </a:r>
                      <a:r>
                        <a:rPr lang="ru-RU" sz="1100" dirty="0">
                          <a:latin typeface="Open Sans" panose="020B0606030504020204" pitchFamily="34" charset="0"/>
                          <a:ea typeface="Open Sans" panose="020B0606030504020204" pitchFamily="34" charset="0"/>
                          <a:cs typeface="Open Sans" panose="020B0606030504020204" pitchFamily="34" charset="0"/>
                        </a:rPr>
                        <a:t>:</a:t>
                      </a:r>
                      <a:r>
                        <a:rPr lang="ru-RU" sz="1100" baseline="0" dirty="0">
                          <a:latin typeface="Open Sans" panose="020B0606030504020204" pitchFamily="34" charset="0"/>
                          <a:ea typeface="Open Sans" panose="020B0606030504020204" pitchFamily="34" charset="0"/>
                          <a:cs typeface="Open Sans" panose="020B0606030504020204" pitchFamily="34" charset="0"/>
                        </a:rPr>
                        <a:t> 1,0 </a:t>
                      </a:r>
                      <a:r>
                        <a:rPr lang="ru-RU" sz="1100" dirty="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 xmlns:a16="http://schemas.microsoft.com/office/drawing/2014/main" val="415780204"/>
                  </a:ext>
                </a:extLst>
              </a:tr>
            </a:tbl>
          </a:graphicData>
        </a:graphic>
      </p:graphicFrame>
      <p:sp>
        <p:nvSpPr>
          <p:cNvPr id="14" name="TextBox 13"/>
          <p:cNvSpPr txBox="1"/>
          <p:nvPr/>
        </p:nvSpPr>
        <p:spPr>
          <a:xfrm>
            <a:off x="833915" y="154887"/>
            <a:ext cx="104547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7" name="TextBox 16"/>
          <p:cNvSpPr txBox="1"/>
          <p:nvPr/>
        </p:nvSpPr>
        <p:spPr>
          <a:xfrm>
            <a:off x="5230984" y="1770722"/>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3457708465"/>
              </p:ext>
            </p:extLst>
          </p:nvPr>
        </p:nvGraphicFramePr>
        <p:xfrm>
          <a:off x="169006" y="6014035"/>
          <a:ext cx="6302577" cy="365760"/>
        </p:xfrm>
        <a:graphic>
          <a:graphicData uri="http://schemas.openxmlformats.org/drawingml/2006/table">
            <a:tbl>
              <a:tblPr>
                <a:tableStyleId>{BDBED569-4797-4DF1-A0F4-6AAB3CD982D8}</a:tableStyleId>
              </a:tblPr>
              <a:tblGrid>
                <a:gridCol w="1642087">
                  <a:extLst>
                    <a:ext uri="{9D8B030D-6E8A-4147-A177-3AD203B41FA5}">
                      <a16:colId xmlns="" xmlns:a16="http://schemas.microsoft.com/office/drawing/2014/main" val="4165441938"/>
                    </a:ext>
                  </a:extLst>
                </a:gridCol>
                <a:gridCol w="4660490">
                  <a:extLst>
                    <a:ext uri="{9D8B030D-6E8A-4147-A177-3AD203B41FA5}">
                      <a16:colId xmlns="" xmlns:a16="http://schemas.microsoft.com/office/drawing/2014/main" val="1772052304"/>
                    </a:ext>
                  </a:extLst>
                </a:gridCol>
              </a:tblGrid>
              <a:tr h="325358">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автомобильная дорога</a:t>
                      </a:r>
                      <a:r>
                        <a:rPr lang="ru-RU" sz="900" baseline="0" dirty="0">
                          <a:solidFill>
                            <a:schemeClr val="tx1"/>
                          </a:solidFill>
                          <a:latin typeface="Open Sans" pitchFamily="34" charset="0"/>
                          <a:ea typeface="Open Sans" pitchFamily="34" charset="0"/>
                          <a:cs typeface="Open Sans" pitchFamily="34" charset="0"/>
                        </a:rPr>
                        <a:t> «Глинка-</a:t>
                      </a:r>
                      <a:r>
                        <a:rPr lang="ru-RU" sz="900" baseline="0" dirty="0" err="1">
                          <a:solidFill>
                            <a:schemeClr val="tx1"/>
                          </a:solidFill>
                          <a:latin typeface="Open Sans" pitchFamily="34" charset="0"/>
                          <a:ea typeface="Open Sans" pitchFamily="34" charset="0"/>
                          <a:cs typeface="Open Sans" pitchFamily="34" charset="0"/>
                        </a:rPr>
                        <a:t>Бержники</a:t>
                      </a:r>
                      <a:r>
                        <a:rPr lang="ru-RU" sz="900" baseline="0" dirty="0">
                          <a:solidFill>
                            <a:schemeClr val="tx1"/>
                          </a:solidFill>
                          <a:latin typeface="Open Sans" pitchFamily="34" charset="0"/>
                          <a:ea typeface="Open Sans" pitchFamily="34" charset="0"/>
                          <a:cs typeface="Open Sans" pitchFamily="34" charset="0"/>
                        </a:rPr>
                        <a:t>» с асфальтированным покрытием на расстоянии 0,02 км, железнодорожная станция на расстоянии 1 </a:t>
                      </a:r>
                      <a:r>
                        <a:rPr lang="ru-RU" sz="900" baseline="0" dirty="0" smtClean="0">
                          <a:solidFill>
                            <a:schemeClr val="tx1"/>
                          </a:solidFill>
                          <a:latin typeface="Open Sans" pitchFamily="34" charset="0"/>
                          <a:ea typeface="Open Sans" pitchFamily="34" charset="0"/>
                          <a:cs typeface="Open Sans" pitchFamily="34" charset="0"/>
                        </a:rPr>
                        <a:t>км.</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385768617"/>
              </p:ext>
            </p:extLst>
          </p:nvPr>
        </p:nvGraphicFramePr>
        <p:xfrm>
          <a:off x="169006" y="6373090"/>
          <a:ext cx="5151139" cy="502920"/>
        </p:xfrm>
        <a:graphic>
          <a:graphicData uri="http://schemas.openxmlformats.org/drawingml/2006/table">
            <a:tbl>
              <a:tblPr>
                <a:tableStyleId>{BDBED569-4797-4DF1-A0F4-6AAB3CD982D8}</a:tableStyleId>
              </a:tblPr>
              <a:tblGrid>
                <a:gridCol w="2574194">
                  <a:extLst>
                    <a:ext uri="{9D8B030D-6E8A-4147-A177-3AD203B41FA5}">
                      <a16:colId xmlns="" xmlns:a16="http://schemas.microsoft.com/office/drawing/2014/main" val="4165441938"/>
                    </a:ext>
                  </a:extLst>
                </a:gridCol>
                <a:gridCol w="2576945">
                  <a:extLst>
                    <a:ext uri="{9D8B030D-6E8A-4147-A177-3AD203B41FA5}">
                      <a16:colId xmlns="" xmlns:a16="http://schemas.microsoft.com/office/drawing/2014/main" val="1575495227"/>
                    </a:ext>
                  </a:extLst>
                </a:gridCol>
              </a:tblGrid>
              <a:tr h="365759">
                <a:tc>
                  <a:txBody>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p>
                  </a:txBody>
                  <a:tcPr anchor="ctr">
                    <a:solidFill>
                      <a:srgbClr val="D1FFFF"/>
                    </a:solidFill>
                  </a:tcPr>
                </a:tc>
                <a:tc>
                  <a:txBody>
                    <a:bodyPr/>
                    <a:lstStyle/>
                    <a:p>
                      <a:pPr algn="l"/>
                      <a:r>
                        <a:rPr lang="ru-RU" sz="900" dirty="0">
                          <a:solidFill>
                            <a:schemeClr val="tx1"/>
                          </a:solidFill>
                          <a:latin typeface="Open Sans" pitchFamily="34" charset="0"/>
                          <a:ea typeface="Open Sans" pitchFamily="34" charset="0"/>
                          <a:cs typeface="Open Sans" pitchFamily="34" charset="0"/>
                        </a:rPr>
                        <a:t>Долгосрочная</a:t>
                      </a:r>
                      <a:r>
                        <a:rPr lang="ru-RU" sz="900" baseline="0" dirty="0">
                          <a:solidFill>
                            <a:schemeClr val="tx1"/>
                          </a:solidFill>
                          <a:latin typeface="Open Sans" pitchFamily="34" charset="0"/>
                          <a:ea typeface="Open Sans" pitchFamily="34" charset="0"/>
                          <a:cs typeface="Open Sans" pitchFamily="34" charset="0"/>
                        </a:rPr>
                        <a:t> аренда-ориентировочно-130000 руб./год; выкуп через аукцион от 44000 руб.</a:t>
                      </a:r>
                      <a:endParaRPr lang="ru-RU" sz="900" dirty="0">
                        <a:solidFill>
                          <a:schemeClr val="tx1"/>
                        </a:solidFill>
                        <a:latin typeface="Open Sans" pitchFamily="34" charset="0"/>
                        <a:ea typeface="Open Sans" pitchFamily="34" charset="0"/>
                        <a:cs typeface="Open Sans" pitchFamily="34" charset="0"/>
                      </a:endParaRPr>
                    </a:p>
                  </a:txBody>
                  <a:tcPr anchor="ctr">
                    <a:solidFill>
                      <a:schemeClr val="bg1"/>
                    </a:solidFill>
                  </a:tcPr>
                </a:tc>
                <a:extLst>
                  <a:ext uri="{0D108BD9-81ED-4DB2-BD59-A6C34878D82A}">
                    <a16:rowId xmlns=""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4234732053"/>
              </p:ext>
            </p:extLst>
          </p:nvPr>
        </p:nvGraphicFramePr>
        <p:xfrm>
          <a:off x="168294" y="3085742"/>
          <a:ext cx="7224723" cy="1051560"/>
        </p:xfrm>
        <a:graphic>
          <a:graphicData uri="http://schemas.openxmlformats.org/drawingml/2006/table">
            <a:tbl>
              <a:tblPr>
                <a:tableStyleId>{BDBED569-4797-4DF1-A0F4-6AAB3CD982D8}</a:tableStyleId>
              </a:tblPr>
              <a:tblGrid>
                <a:gridCol w="1806181">
                  <a:extLst>
                    <a:ext uri="{9D8B030D-6E8A-4147-A177-3AD203B41FA5}">
                      <a16:colId xmlns="" xmlns:a16="http://schemas.microsoft.com/office/drawing/2014/main" val="4165441938"/>
                    </a:ext>
                  </a:extLst>
                </a:gridCol>
                <a:gridCol w="1864100">
                  <a:extLst>
                    <a:ext uri="{9D8B030D-6E8A-4147-A177-3AD203B41FA5}">
                      <a16:colId xmlns="" xmlns:a16="http://schemas.microsoft.com/office/drawing/2014/main" val="3330051727"/>
                    </a:ext>
                  </a:extLst>
                </a:gridCol>
                <a:gridCol w="3554442">
                  <a:extLst>
                    <a:ext uri="{9D8B030D-6E8A-4147-A177-3AD203B41FA5}">
                      <a16:colId xmlns="" xmlns:a16="http://schemas.microsoft.com/office/drawing/2014/main" val="2995895153"/>
                    </a:ext>
                  </a:extLst>
                </a:gridCol>
              </a:tblGrid>
              <a:tr h="127755">
                <a:tc rowSpan="4">
                  <a:txBody>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p>
                  </a:txBody>
                  <a:tcPr anchor="ctr">
                    <a:solidFill>
                      <a:srgbClr val="D1FFFF"/>
                    </a:solidFill>
                  </a:tcPr>
                </a:tc>
                <a:tc>
                  <a:txBody>
                    <a:bodyPr/>
                    <a:lstStyle/>
                    <a:p>
                      <a:pPr algn="l"/>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15342</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кв.м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1338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пунктов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149088">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государственная</a:t>
                      </a:r>
                    </a:p>
                  </a:txBody>
                  <a:tcPr anchor="ctr"/>
                </a:tc>
                <a:extLst>
                  <a:ext uri="{0D108BD9-81ED-4DB2-BD59-A6C34878D82A}">
                    <a16:rowId xmlns="" xmlns:a16="http://schemas.microsoft.com/office/drawing/2014/main" val="42063930"/>
                  </a:ext>
                </a:extLst>
              </a:tr>
              <a:tr h="180358">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для производственных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целей</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157426028"/>
              </p:ext>
            </p:extLst>
          </p:nvPr>
        </p:nvGraphicFramePr>
        <p:xfrm>
          <a:off x="167049" y="4115861"/>
          <a:ext cx="6916667" cy="1882140"/>
        </p:xfrm>
        <a:graphic>
          <a:graphicData uri="http://schemas.openxmlformats.org/drawingml/2006/table">
            <a:tbl>
              <a:tblPr>
                <a:tableStyleId>{BDBED569-4797-4DF1-A0F4-6AAB3CD982D8}</a:tableStyleId>
              </a:tblPr>
              <a:tblGrid>
                <a:gridCol w="1284915">
                  <a:extLst>
                    <a:ext uri="{9D8B030D-6E8A-4147-A177-3AD203B41FA5}">
                      <a16:colId xmlns="" xmlns:a16="http://schemas.microsoft.com/office/drawing/2014/main" val="4165441938"/>
                    </a:ext>
                  </a:extLst>
                </a:gridCol>
                <a:gridCol w="1277381">
                  <a:extLst>
                    <a:ext uri="{9D8B030D-6E8A-4147-A177-3AD203B41FA5}">
                      <a16:colId xmlns="" xmlns:a16="http://schemas.microsoft.com/office/drawing/2014/main" val="2407449417"/>
                    </a:ext>
                  </a:extLst>
                </a:gridCol>
                <a:gridCol w="4354371">
                  <a:extLst>
                    <a:ext uri="{9D8B030D-6E8A-4147-A177-3AD203B41FA5}">
                      <a16:colId xmlns="" xmlns:a16="http://schemas.microsoft.com/office/drawing/2014/main" val="2693098453"/>
                    </a:ext>
                  </a:extLst>
                </a:gridCol>
              </a:tblGrid>
              <a:tr h="501699">
                <a:tc rowSpan="4">
                  <a:txBody>
                    <a:bodyPr/>
                    <a:lstStyle/>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В</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1 км расположен</a:t>
                      </a:r>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 ПС Глинка 110/35/10, резерв мощности для технологического присоединения 3,7 МВА, сроки осуществления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тех</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присоединения 6 мес., ориентировочная стоимость 44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тыс.руб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951530806"/>
                  </a:ext>
                </a:extLst>
              </a:tr>
              <a:tr h="63852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В 200 м находится газораспределительный пункт, среднее давление 3 кг низкое давление 350 мм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вд</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диаметр трубы вход 250 мм, выход 90 мм, ориентировочная стоимость присоединения к газовым сетям 2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млн.руб</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indent="0" algn="l" defTabSz="755934" rtl="0" eaLnBrk="1" fontAlgn="auto" latinLnBrk="0" hangingPunct="1">
                        <a:lnSpc>
                          <a:spcPct val="100000"/>
                        </a:lnSpc>
                        <a:spcBef>
                          <a:spcPts val="0"/>
                        </a:spcBef>
                        <a:spcAft>
                          <a:spcPts val="0"/>
                        </a:spcAft>
                        <a:buClrTx/>
                        <a:buSzTx/>
                        <a:buFontTx/>
                        <a:buNone/>
                        <a:tabLst/>
                        <a:defRPr/>
                      </a:pP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за 1 км).</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3113957651"/>
                  </a:ext>
                </a:extLst>
              </a:tr>
              <a:tr h="501699">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p>
                  </a:txBody>
                  <a:tcPr anchor="ctr"/>
                </a:tc>
                <a:tc>
                  <a:txBody>
                    <a:bodyPr/>
                    <a:lstStyle/>
                    <a:p>
                      <a:pPr algn="l"/>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200 м от площадки,, максимальная мощность 20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куб.м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./час, ориентировочная стоимость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техприсоединения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l"/>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1287 </a:t>
                      </a:r>
                      <a:r>
                        <a:rPr lang="ru-RU" sz="9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п.м</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42063930"/>
                  </a:ext>
                </a:extLst>
              </a:tr>
              <a:tr h="227424">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5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p>
                  </a:txBody>
                  <a:tcPr anchor="ctr"/>
                </a:tc>
                <a:tc>
                  <a:txBody>
                    <a:bodyPr/>
                    <a:lstStyle/>
                    <a:p>
                      <a:pPr algn="l"/>
                      <a:r>
                        <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rPr>
                        <a:t>самостоятельная</a:t>
                      </a:r>
                      <a:r>
                        <a:rPr lang="ru-RU" sz="9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установка емкостей для канализационных стоков</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 xmlns:a16="http://schemas.microsoft.com/office/drawing/2014/main" val="2032109891"/>
                  </a:ext>
                </a:extLst>
              </a:tr>
            </a:tbl>
          </a:graphicData>
        </a:graphic>
      </p:graphicFrame>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graphicFrame>
        <p:nvGraphicFramePr>
          <p:cNvPr id="5" name="Объект 4"/>
          <p:cNvGraphicFramePr>
            <a:graphicFrameLocks noChangeAspect="1"/>
          </p:cNvGraphicFramePr>
          <p:nvPr>
            <p:extLst>
              <p:ext uri="{D42A27DB-BD31-4B8C-83A1-F6EECF244321}">
                <p14:modId xmlns:p14="http://schemas.microsoft.com/office/powerpoint/2010/main" val="2608206340"/>
              </p:ext>
            </p:extLst>
          </p:nvPr>
        </p:nvGraphicFramePr>
        <p:xfrm>
          <a:off x="4475018" y="1028546"/>
          <a:ext cx="2863357" cy="2038350"/>
        </p:xfrm>
        <a:graphic>
          <a:graphicData uri="http://schemas.openxmlformats.org/presentationml/2006/ole">
            <mc:AlternateContent xmlns:mc="http://schemas.openxmlformats.org/markup-compatibility/2006">
              <mc:Choice xmlns:v="urn:schemas-microsoft-com:vml" Requires="v">
                <p:oleObj spid="_x0000_s1155" name="Точечный рисунок" r:id="rId6" imgW="7973538" imgH="6163535" progId="Paint.Picture">
                  <p:embed/>
                </p:oleObj>
              </mc:Choice>
              <mc:Fallback>
                <p:oleObj name="Точечный рисунок" r:id="rId6" imgW="7973538" imgH="6163535"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018" y="1028546"/>
                        <a:ext cx="2863357" cy="2038350"/>
                      </a:xfrm>
                      <a:prstGeom prst="rect">
                        <a:avLst/>
                      </a:prstGeom>
                      <a:noFill/>
                    </p:spPr>
                  </p:pic>
                </p:oleObj>
              </mc:Fallback>
            </mc:AlternateContent>
          </a:graphicData>
        </a:graphic>
      </p:graphicFrame>
    </p:spTree>
    <p:extLst>
      <p:ext uri="{BB962C8B-B14F-4D97-AF65-F5344CB8AC3E}">
        <p14:creationId xmlns:p14="http://schemas.microsoft.com/office/powerpoint/2010/main" val="2601133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801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55" name="Диаграмма 54"/>
          <p:cNvGraphicFramePr/>
          <p:nvPr>
            <p:extLst>
              <p:ext uri="{D42A27DB-BD31-4B8C-83A1-F6EECF244321}">
                <p14:modId xmlns:p14="http://schemas.microsoft.com/office/powerpoint/2010/main" val="215990035"/>
              </p:ext>
            </p:extLst>
          </p:nvPr>
        </p:nvGraphicFramePr>
        <p:xfrm>
          <a:off x="3610595" y="2328584"/>
          <a:ext cx="3509498" cy="2729838"/>
        </p:xfrm>
        <a:graphic>
          <a:graphicData uri="http://schemas.openxmlformats.org/drawingml/2006/chart">
            <c:chart xmlns:c="http://schemas.openxmlformats.org/drawingml/2006/chart" xmlns:r="http://schemas.openxmlformats.org/officeDocument/2006/relationships" r:id="rId4"/>
          </a:graphicData>
        </a:graphic>
      </p:graphicFrame>
      <p:sp>
        <p:nvSpPr>
          <p:cNvPr id="61" name="TextBox 60"/>
          <p:cNvSpPr txBox="1"/>
          <p:nvPr/>
        </p:nvSpPr>
        <p:spPr>
          <a:xfrm>
            <a:off x="833915" y="154887"/>
            <a:ext cx="110799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63" name="Рисунок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6235" y="5269591"/>
            <a:ext cx="1018111" cy="1018111"/>
          </a:xfrm>
          <a:prstGeom prst="rect">
            <a:avLst/>
          </a:prstGeom>
        </p:spPr>
      </p:pic>
      <p:sp>
        <p:nvSpPr>
          <p:cNvPr id="66" name="TextBox 65"/>
          <p:cNvSpPr txBox="1"/>
          <p:nvPr/>
        </p:nvSpPr>
        <p:spPr>
          <a:xfrm>
            <a:off x="2210033" y="4781424"/>
            <a:ext cx="2278840"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Транспортировка и хранение</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7" name="TextBox 66"/>
          <p:cNvSpPr txBox="1"/>
          <p:nvPr/>
        </p:nvSpPr>
        <p:spPr>
          <a:xfrm>
            <a:off x="548028" y="4735257"/>
            <a:ext cx="1102383" cy="646331"/>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68" name="TextBox 67"/>
          <p:cNvSpPr txBox="1"/>
          <p:nvPr/>
        </p:nvSpPr>
        <p:spPr>
          <a:xfrm>
            <a:off x="1599000" y="6338061"/>
            <a:ext cx="1224771" cy="461665"/>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69" name="TextBox 68"/>
          <p:cNvSpPr txBox="1"/>
          <p:nvPr/>
        </p:nvSpPr>
        <p:spPr>
          <a:xfrm>
            <a:off x="2999847" y="6330467"/>
            <a:ext cx="1488869"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Обрабатывающие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производства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70" name="Рисунок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3267" y="3699312"/>
            <a:ext cx="992023" cy="992023"/>
          </a:xfrm>
          <a:prstGeom prst="rect">
            <a:avLst/>
          </a:prstGeom>
        </p:spPr>
      </p:pic>
      <p:pic>
        <p:nvPicPr>
          <p:cNvPr id="71" name="Рисунок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470" y="3715281"/>
            <a:ext cx="976936" cy="976936"/>
          </a:xfrm>
          <a:prstGeom prst="rect">
            <a:avLst/>
          </a:prstGeom>
        </p:spPr>
      </p:pic>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0978" y="5244702"/>
            <a:ext cx="991395" cy="991395"/>
          </a:xfrm>
          <a:prstGeom prst="rect">
            <a:avLst/>
          </a:prstGeom>
        </p:spPr>
      </p:pic>
      <p:pic>
        <p:nvPicPr>
          <p:cNvPr id="74" name="Рисунок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5424" y="3666041"/>
            <a:ext cx="1058566" cy="1058566"/>
          </a:xfrm>
          <a:prstGeom prst="rect">
            <a:avLst/>
          </a:prstGeom>
        </p:spPr>
      </p:pic>
      <p:pic>
        <p:nvPicPr>
          <p:cNvPr id="75" name="Рисунок 74"/>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3213838" y="5245540"/>
            <a:ext cx="1060876" cy="1060876"/>
          </a:xfrm>
          <a:prstGeom prst="rect">
            <a:avLst/>
          </a:prstGeom>
        </p:spPr>
      </p:pic>
      <p:pic>
        <p:nvPicPr>
          <p:cNvPr id="77" name="Рисунок 7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2373" y="3633274"/>
            <a:ext cx="1042917" cy="1060196"/>
          </a:xfrm>
          <a:prstGeom prst="rect">
            <a:avLst/>
          </a:prstGeom>
        </p:spPr>
      </p:pic>
      <p:pic>
        <p:nvPicPr>
          <p:cNvPr id="78" name="Рисунок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75000" y="5228625"/>
            <a:ext cx="1070126" cy="1070126"/>
          </a:xfrm>
          <a:prstGeom prst="rect">
            <a:avLst/>
          </a:prstGeom>
        </p:spPr>
      </p:pic>
      <p:pic>
        <p:nvPicPr>
          <p:cNvPr id="79" name="Рисунок 7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0298" y="2221544"/>
            <a:ext cx="841325" cy="853538"/>
          </a:xfrm>
          <a:prstGeom prst="rect">
            <a:avLst/>
          </a:prstGeom>
        </p:spPr>
      </p:pic>
      <p:pic>
        <p:nvPicPr>
          <p:cNvPr id="80" name="Рисунок 79"/>
          <p:cNvPicPr>
            <a:picLocks noChangeAspect="1"/>
          </p:cNvPicPr>
          <p:nvPr/>
        </p:nvPicPr>
        <p:blipFill>
          <a:blip r:embed="rId14" cstate="print">
            <a:lum bright="70000" contrast="-70000"/>
            <a:extLst>
              <a:ext uri="{BEBA8EAE-BF5A-486C-A8C5-ECC9F3942E4B}">
                <a14:imgProps xmlns:a14="http://schemas.microsoft.com/office/drawing/2010/main">
                  <a14:imgLayer r:embed="rId1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221765"/>
            <a:ext cx="2858359" cy="901249"/>
          </a:xfrm>
          <a:prstGeom prst="rect">
            <a:avLst/>
          </a:prstGeom>
        </p:spPr>
      </p:pic>
      <p:sp>
        <p:nvSpPr>
          <p:cNvPr id="81" name="TextBox 80"/>
          <p:cNvSpPr txBox="1"/>
          <p:nvPr/>
        </p:nvSpPr>
        <p:spPr>
          <a:xfrm>
            <a:off x="-149420" y="1258809"/>
            <a:ext cx="3157529"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p>
        </p:txBody>
      </p:sp>
      <p:sp>
        <p:nvSpPr>
          <p:cNvPr id="83" name="TextBox 82"/>
          <p:cNvSpPr txBox="1"/>
          <p:nvPr/>
        </p:nvSpPr>
        <p:spPr>
          <a:xfrm>
            <a:off x="1204779" y="2413912"/>
            <a:ext cx="893786" cy="461665"/>
          </a:xfrm>
          <a:prstGeom prst="rect">
            <a:avLst/>
          </a:prstGeom>
          <a:noFill/>
        </p:spPr>
        <p:txBody>
          <a:bodyPr wrap="square" rtlCol="0">
            <a:spAutoFit/>
          </a:bodyPr>
          <a:lstStyle/>
          <a:p>
            <a:pPr algn="ctr"/>
            <a:r>
              <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90</a:t>
            </a:r>
            <a:endParaRPr lang="ru-RU" sz="2400" dirty="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84" name="Рисунок 8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2028" y="2338311"/>
            <a:ext cx="651064" cy="622400"/>
          </a:xfrm>
          <a:prstGeom prst="rect">
            <a:avLst/>
          </a:prstGeom>
        </p:spPr>
      </p:pic>
      <p:pic>
        <p:nvPicPr>
          <p:cNvPr id="85" name="Рисунок 84"/>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77"/>
            <a:ext cx="4444274" cy="1064917"/>
          </a:xfrm>
          <a:prstGeom prst="rect">
            <a:avLst/>
          </a:prstGeom>
        </p:spPr>
      </p:pic>
      <p:sp>
        <p:nvSpPr>
          <p:cNvPr id="86" name="TextBox 85"/>
          <p:cNvSpPr txBox="1"/>
          <p:nvPr/>
        </p:nvSpPr>
        <p:spPr>
          <a:xfrm>
            <a:off x="3007623" y="1258809"/>
            <a:ext cx="4552052" cy="830997"/>
          </a:xfrm>
          <a:prstGeom prst="rect">
            <a:avLst/>
          </a:prstGeom>
          <a:noFill/>
        </p:spPr>
        <p:txBody>
          <a:bodyPr wrap="square" rtlCol="0">
            <a:spAutoFit/>
          </a:bodyPr>
          <a:lstStyle/>
          <a:p>
            <a:pPr algn="ctr"/>
            <a:r>
              <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 %</a:t>
            </a:r>
          </a:p>
        </p:txBody>
      </p:sp>
      <p:sp>
        <p:nvSpPr>
          <p:cNvPr id="87" name="TextBox 86"/>
          <p:cNvSpPr txBox="1"/>
          <p:nvPr/>
        </p:nvSpPr>
        <p:spPr>
          <a:xfrm>
            <a:off x="4976392" y="6317186"/>
            <a:ext cx="777905" cy="461665"/>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88" name="Рисунок 8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897985" y="5251232"/>
            <a:ext cx="991395" cy="991395"/>
          </a:xfrm>
          <a:prstGeom prst="rect">
            <a:avLst/>
          </a:prstGeom>
        </p:spPr>
      </p:pic>
      <p:pic>
        <p:nvPicPr>
          <p:cNvPr id="89" name="Рисунок 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4907" y="5228625"/>
            <a:ext cx="1060876" cy="1060876"/>
          </a:xfrm>
          <a:prstGeom prst="rect">
            <a:avLst/>
          </a:prstGeom>
        </p:spPr>
      </p:pic>
      <p:sp>
        <p:nvSpPr>
          <p:cNvPr id="91" name="TextBox 90"/>
          <p:cNvSpPr txBox="1"/>
          <p:nvPr/>
        </p:nvSpPr>
        <p:spPr>
          <a:xfrm>
            <a:off x="2753267" y="3854662"/>
            <a:ext cx="992023" cy="646331"/>
          </a:xfrm>
          <a:prstGeom prst="rect">
            <a:avLst/>
          </a:prstGeom>
          <a:noFill/>
        </p:spPr>
        <p:txBody>
          <a:bodyPr wrap="square" rtlCol="0">
            <a:spAutoFit/>
          </a:bodyPr>
          <a:lstStyle/>
          <a:p>
            <a:pPr algn="ctr"/>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2" name="TextBox 91"/>
          <p:cNvSpPr txBox="1"/>
          <p:nvPr/>
        </p:nvSpPr>
        <p:spPr>
          <a:xfrm>
            <a:off x="747436" y="3854663"/>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3" name="TextBox 92"/>
          <p:cNvSpPr txBox="1"/>
          <p:nvPr/>
        </p:nvSpPr>
        <p:spPr>
          <a:xfrm>
            <a:off x="1852178" y="5439005"/>
            <a:ext cx="441146" cy="646331"/>
          </a:xfrm>
          <a:prstGeom prst="rect">
            <a:avLst/>
          </a:prstGeom>
          <a:noFill/>
        </p:spPr>
        <p:txBody>
          <a:bodyPr wrap="none" rtlCol="0">
            <a:spAutoFit/>
          </a:bodyPr>
          <a:lstStyle/>
          <a:p>
            <a:r>
              <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94" name="TextBox 93"/>
          <p:cNvSpPr txBox="1"/>
          <p:nvPr/>
        </p:nvSpPr>
        <p:spPr>
          <a:xfrm>
            <a:off x="3389050" y="5419233"/>
            <a:ext cx="697627"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5" name="TextBox 94"/>
          <p:cNvSpPr txBox="1"/>
          <p:nvPr/>
        </p:nvSpPr>
        <p:spPr>
          <a:xfrm>
            <a:off x="5036264" y="5435897"/>
            <a:ext cx="697627" cy="646331"/>
          </a:xfrm>
          <a:prstGeom prst="rect">
            <a:avLst/>
          </a:prstGeom>
          <a:noFill/>
        </p:spPr>
        <p:txBody>
          <a:bodyPr wrap="non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37" name="Рисунок 36"/>
          <p:cNvPicPr>
            <a:picLocks noChangeAspect="1"/>
          </p:cNvPicPr>
          <p:nvPr/>
        </p:nvPicPr>
        <p:blipFill>
          <a:blip r:embed="rId21" cstate="print">
            <a:lum bright="70000" contrast="-70000"/>
            <a:extLst>
              <a:ext uri="{BEBA8EAE-BF5A-486C-A8C5-ECC9F3942E4B}">
                <a14:imgProps xmlns:a14="http://schemas.microsoft.com/office/drawing/2010/main">
                  <a14:imgLayer r:embed="rId22">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37211"/>
            <a:ext cx="3140564" cy="290110"/>
          </a:xfrm>
          <a:prstGeom prst="rect">
            <a:avLst/>
          </a:prstGeom>
        </p:spPr>
      </p:pic>
      <p:sp>
        <p:nvSpPr>
          <p:cNvPr id="38" name="TextBox 41"/>
          <p:cNvSpPr txBox="1"/>
          <p:nvPr/>
        </p:nvSpPr>
        <p:spPr>
          <a:xfrm>
            <a:off x="35201" y="3214768"/>
            <a:ext cx="3105362"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ru-RU" sz="160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a:t>
            </a:r>
            <a:r>
              <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rPr>
              <a:t>деятельности:</a:t>
            </a:r>
          </a:p>
        </p:txBody>
      </p:sp>
    </p:spTree>
    <p:extLst>
      <p:ext uri="{BB962C8B-B14F-4D97-AF65-F5344CB8AC3E}">
        <p14:creationId xmlns:p14="http://schemas.microsoft.com/office/powerpoint/2010/main" val="3635051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Box 2"/>
          <p:cNvSpPr txBox="1">
            <a:spLocks noChangeArrowheads="1"/>
          </p:cNvSpPr>
          <p:nvPr/>
        </p:nvSpPr>
        <p:spPr bwMode="auto">
          <a:xfrm>
            <a:off x="1752600" y="230188"/>
            <a:ext cx="61166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ru-RU" sz="1700">
                <a:solidFill>
                  <a:schemeClr val="bg1"/>
                </a:solidFill>
                <a:latin typeface="Open Sans Semibold" pitchFamily="34" charset="0"/>
                <a:cs typeface="Open Sans Semibold" pitchFamily="34" charset="0"/>
              </a:rPr>
              <a:t>Государственная поддержка субъектов малого и </a:t>
            </a:r>
          </a:p>
          <a:p>
            <a:pPr algn="ctr" eaLnBrk="1" hangingPunct="1"/>
            <a:r>
              <a:rPr lang="ru-RU" sz="1700">
                <a:solidFill>
                  <a:schemeClr val="bg1"/>
                </a:solidFill>
                <a:latin typeface="Open Sans Semibold" pitchFamily="34" charset="0"/>
                <a:cs typeface="Open Sans Semibold" pitchFamily="34" charset="0"/>
              </a:rPr>
              <a:t>среднего бизнеса Смоленской области</a:t>
            </a:r>
          </a:p>
        </p:txBody>
      </p:sp>
      <p:sp>
        <p:nvSpPr>
          <p:cNvPr id="20496" name="TextBox 30"/>
          <p:cNvSpPr txBox="1">
            <a:spLocks noChangeArrowheads="1"/>
          </p:cNvSpPr>
          <p:nvPr/>
        </p:nvSpPr>
        <p:spPr bwMode="auto">
          <a:xfrm>
            <a:off x="7112000" y="718978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b="1" i="1" dirty="0" smtClean="0">
                <a:solidFill>
                  <a:srgbClr val="339533"/>
                </a:solidFill>
                <a:latin typeface="Open Sans Semibold" pitchFamily="34" charset="0"/>
                <a:cs typeface="Open Sans Semibold" pitchFamily="34" charset="0"/>
              </a:rPr>
              <a:t>15</a:t>
            </a:r>
            <a:endParaRPr lang="ru-RU" b="1" i="1" dirty="0">
              <a:solidFill>
                <a:srgbClr val="339533"/>
              </a:solidFill>
              <a:latin typeface="Open Sans Semibold" pitchFamily="34" charset="0"/>
              <a:cs typeface="Open Sans Semibold" pitchFamily="34" charset="0"/>
            </a:endParaRPr>
          </a:p>
        </p:txBody>
      </p:sp>
      <p:sp>
        <p:nvSpPr>
          <p:cNvPr id="20497" name="TextBox 26"/>
          <p:cNvSpPr txBox="1">
            <a:spLocks noChangeArrowheads="1"/>
          </p:cNvSpPr>
          <p:nvPr/>
        </p:nvSpPr>
        <p:spPr bwMode="auto">
          <a:xfrm>
            <a:off x="890588" y="166688"/>
            <a:ext cx="10070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r>
              <a:rPr lang="ru-RU" sz="1100" dirty="0" smtClean="0">
                <a:solidFill>
                  <a:srgbClr val="002060"/>
                </a:solidFill>
                <a:latin typeface="Open Sans" pitchFamily="34" charset="0"/>
                <a:cs typeface="Open Sans" pitchFamily="34" charset="0"/>
              </a:rPr>
              <a:t>Глинковский</a:t>
            </a:r>
            <a:endParaRPr lang="ru-RU" sz="1100" dirty="0">
              <a:solidFill>
                <a:srgbClr val="002060"/>
              </a:solidFill>
              <a:latin typeface="Open Sans" pitchFamily="34" charset="0"/>
              <a:cs typeface="Open Sans" pitchFamily="34" charset="0"/>
            </a:endParaRPr>
          </a:p>
          <a:p>
            <a:pPr eaLnBrk="1" hangingPunct="1"/>
            <a:r>
              <a:rPr lang="ru-RU" sz="1100" dirty="0">
                <a:solidFill>
                  <a:srgbClr val="002060"/>
                </a:solidFill>
                <a:latin typeface="Open Sans" pitchFamily="34" charset="0"/>
                <a:cs typeface="Open Sans" pitchFamily="34" charset="0"/>
              </a:rPr>
              <a:t>район</a:t>
            </a:r>
          </a:p>
          <a:p>
            <a:pPr eaLnBrk="1" hangingPunct="1"/>
            <a:r>
              <a:rPr lang="ru-RU" sz="1100" dirty="0">
                <a:solidFill>
                  <a:srgbClr val="002060"/>
                </a:solidFill>
                <a:latin typeface="Open Sans" pitchFamily="34" charset="0"/>
                <a:cs typeface="Open Sans" pitchFamily="34" charset="0"/>
              </a:rPr>
              <a:t>Смоленской</a:t>
            </a:r>
          </a:p>
          <a:p>
            <a:pPr eaLnBrk="1" hangingPunct="1"/>
            <a:r>
              <a:rPr lang="ru-RU" sz="1100" dirty="0">
                <a:solidFill>
                  <a:srgbClr val="002060"/>
                </a:solidFill>
                <a:latin typeface="Open Sans" pitchFamily="34" charset="0"/>
                <a:cs typeface="Open Sans" pitchFamily="34" charset="0"/>
              </a:rPr>
              <a:t>области</a:t>
            </a:r>
          </a:p>
        </p:txBody>
      </p:sp>
      <p:pic>
        <p:nvPicPr>
          <p:cNvPr id="37" name="Рисунок 36"/>
          <p:cNvPicPr>
            <a:picLocks noChangeAspect="1"/>
          </p:cNvPicPr>
          <p:nvPr/>
        </p:nvPicPr>
        <p:blipFill>
          <a:blip r:embed="rId3" cstate="print"/>
          <a:stretch>
            <a:fillRect/>
          </a:stretch>
        </p:blipFill>
        <p:spPr>
          <a:xfrm>
            <a:off x="2061031" y="156237"/>
            <a:ext cx="5498644" cy="768091"/>
          </a:xfrm>
          <a:prstGeom prst="rect">
            <a:avLst/>
          </a:prstGeom>
        </p:spPr>
      </p:pic>
      <p:sp>
        <p:nvSpPr>
          <p:cNvPr id="38" name="TextBox 37"/>
          <p:cNvSpPr txBox="1"/>
          <p:nvPr/>
        </p:nvSpPr>
        <p:spPr>
          <a:xfrm>
            <a:off x="2061032" y="132464"/>
            <a:ext cx="5498644" cy="830997"/>
          </a:xfrm>
          <a:prstGeom prst="rect">
            <a:avLst/>
          </a:prstGeom>
          <a:noFill/>
        </p:spPr>
        <p:txBody>
          <a:bodyPr wrap="square" rtlCol="0">
            <a:spAutoFit/>
          </a:bodyPr>
          <a:lstStyle/>
          <a:p>
            <a:pPr algn="ct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Смоленской </a:t>
            </a:r>
            <a:r>
              <a:rPr lang="ru-RU" sz="16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2741" y="2800962"/>
            <a:ext cx="697402" cy="697402"/>
          </a:xfrm>
          <a:prstGeom prst="rect">
            <a:avLst/>
          </a:prstGeom>
        </p:spPr>
      </p:pic>
      <p:sp>
        <p:nvSpPr>
          <p:cNvPr id="23" name="Объект 9"/>
          <p:cNvSpPr txBox="1">
            <a:spLocks/>
          </p:cNvSpPr>
          <p:nvPr/>
        </p:nvSpPr>
        <p:spPr bwMode="auto">
          <a:xfrm>
            <a:off x="209548" y="1258561"/>
            <a:ext cx="7076753" cy="1732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0" marR="0" lvl="0" indent="325481" algn="just" defTabSz="755650" rtl="0" eaLnBrk="0" fontAlgn="base" latinLnBrk="0" hangingPunct="0">
              <a:lnSpc>
                <a:spcPct val="90000"/>
              </a:lnSpc>
              <a:spcBef>
                <a:spcPts val="825"/>
              </a:spcBef>
              <a:spcAft>
                <a:spcPct val="0"/>
              </a:spcAft>
              <a:buClrTx/>
              <a:buSzTx/>
              <a:buFont typeface="Arial" charset="0"/>
              <a:buNone/>
              <a:tabLst/>
              <a:defRPr/>
            </a:pP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kumimoji="0" lang="ru-RU" sz="1600" b="1" i="0" u="none" strike="noStrike" kern="1200" cap="none" spc="0" normalizeH="0" baseline="0" noProof="0" dirty="0" smtClean="0">
                <a:ln>
                  <a:noFill/>
                </a:ln>
                <a:solidFill>
                  <a:schemeClr val="accent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kumimoji="0" lang="ru-RU" sz="1600" b="0" i="0" u="none" strike="noStrike" kern="1200" cap="none" spc="0" normalizeH="0" baseline="0" noProof="0" dirty="0" smtClean="0">
                <a:ln>
                  <a:noFill/>
                </a:ln>
                <a:solidFill>
                  <a:schemeClr val="accent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ru-RU" sz="1600" b="0" i="0" u="none" strike="noStrike" kern="1200" cap="none" spc="0" normalizeH="0" baseline="0" noProof="0" dirty="0" smtClean="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endParaRPr kumimoji="0" lang="ru-RU" sz="16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Рисунок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23" y="2920775"/>
            <a:ext cx="2622923" cy="1339253"/>
          </a:xfrm>
          <a:prstGeom prst="rect">
            <a:avLst/>
          </a:prstGeom>
        </p:spPr>
      </p:pic>
      <p:pic>
        <p:nvPicPr>
          <p:cNvPr id="25" name="Рисунок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208" y="2877851"/>
            <a:ext cx="2643388" cy="1360662"/>
          </a:xfrm>
          <a:prstGeom prst="rect">
            <a:avLst/>
          </a:prstGeom>
        </p:spPr>
      </p:pic>
      <p:sp>
        <p:nvSpPr>
          <p:cNvPr id="26" name="Объект 9"/>
          <p:cNvSpPr txBox="1">
            <a:spLocks/>
          </p:cNvSpPr>
          <p:nvPr/>
        </p:nvSpPr>
        <p:spPr>
          <a:xfrm>
            <a:off x="4810927" y="2935258"/>
            <a:ext cx="2461243"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a:t>
            </a:r>
            <a:r>
              <a:rPr lang="ru-RU" sz="1200" dirty="0" smtClean="0">
                <a:latin typeface="Open Sans" panose="020B0606030504020204" pitchFamily="34" charset="0"/>
                <a:ea typeface="Open Sans" panose="020B0606030504020204" pitchFamily="34" charset="0"/>
                <a:cs typeface="Open Sans" panose="020B0606030504020204" pitchFamily="34" charset="0"/>
              </a:rPr>
              <a:t>80</a:t>
            </a:r>
            <a:r>
              <a:rPr lang="ru-RU" sz="1200" dirty="0">
                <a:latin typeface="Open Sans" panose="020B0606030504020204" pitchFamily="34" charset="0"/>
                <a:ea typeface="Open Sans" panose="020B0606030504020204" pitchFamily="34" charset="0"/>
                <a:cs typeface="Open Sans" panose="020B0606030504020204" pitchFamily="34" charset="0"/>
              </a:rPr>
              <a:t>% затрат на уплату первого взноса (аванса) по договорам лизинга оборудования с российскими лизинговыми организациями, </a:t>
            </a:r>
          </a:p>
          <a:p>
            <a:pPr marL="0" indent="0" algn="ctr">
              <a:spcBef>
                <a:spcPts val="0"/>
              </a:spcBef>
              <a:buNone/>
            </a:pPr>
            <a:r>
              <a:rPr lang="ru-RU" sz="1200" dirty="0">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latin typeface="Open Sans" panose="020B0606030504020204" pitchFamily="34" charset="0"/>
                <a:ea typeface="Open Sans" panose="020B0606030504020204" pitchFamily="34" charset="0"/>
                <a:cs typeface="Open Sans" panose="020B0606030504020204" pitchFamily="34" charset="0"/>
              </a:rPr>
              <a:t>5 </a:t>
            </a:r>
            <a:r>
              <a:rPr lang="ru-RU" sz="1200" dirty="0">
                <a:latin typeface="Open Sans" panose="020B0606030504020204" pitchFamily="34" charset="0"/>
                <a:ea typeface="Open Sans" panose="020B0606030504020204" pitchFamily="34" charset="0"/>
                <a:cs typeface="Open Sans" panose="020B0606030504020204" pitchFamily="34" charset="0"/>
              </a:rPr>
              <a:t>млн. рублей</a:t>
            </a:r>
          </a:p>
        </p:txBody>
      </p:sp>
      <p:cxnSp>
        <p:nvCxnSpPr>
          <p:cNvPr id="27" name="Прямая со стрелкой 26"/>
          <p:cNvCxnSpPr/>
          <p:nvPr/>
        </p:nvCxnSpPr>
        <p:spPr>
          <a:xfrm flipH="1">
            <a:off x="3176268" y="3502453"/>
            <a:ext cx="385558" cy="85625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2764715" y="3281082"/>
            <a:ext cx="533184" cy="5147"/>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flipV="1">
            <a:off x="4087906" y="3324113"/>
            <a:ext cx="580914" cy="10758"/>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pic>
        <p:nvPicPr>
          <p:cNvPr id="30" name="Рисунок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4449" y="5692607"/>
            <a:ext cx="359828" cy="312796"/>
          </a:xfrm>
          <a:prstGeom prst="rect">
            <a:avLst/>
          </a:prstGeom>
        </p:spPr>
      </p:pic>
      <p:sp>
        <p:nvSpPr>
          <p:cNvPr id="31" name="TextBox 30"/>
          <p:cNvSpPr txBox="1"/>
          <p:nvPr/>
        </p:nvSpPr>
        <p:spPr>
          <a:xfrm>
            <a:off x="1971825" y="5620194"/>
            <a:ext cx="3539233" cy="1015663"/>
          </a:xfrm>
          <a:prstGeom prst="rect">
            <a:avLst/>
          </a:prstGeom>
          <a:noFill/>
        </p:spPr>
        <p:txBody>
          <a:bodyPr wrap="square" rtlCol="0">
            <a:spAutoFit/>
          </a:bodyPr>
          <a:lstStyle/>
          <a:p>
            <a:pPr algn="ctr"/>
            <a:r>
              <a:rPr lang="ru-RU" sz="1200" b="1" dirty="0" smtClean="0">
                <a:latin typeface="Open Sans" panose="020B0606030504020204" pitchFamily="34" charset="0"/>
                <a:ea typeface="Open Sans" panose="020B0606030504020204" pitchFamily="34" charset="0"/>
                <a:cs typeface="Open Sans" panose="020B0606030504020204" pitchFamily="34" charset="0"/>
              </a:rPr>
              <a:t>Министерство инвестиционного развития Смоленской области</a:t>
            </a:r>
          </a:p>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err="1" smtClean="0">
                <a:latin typeface="Open Sans" panose="020B0606030504020204" pitchFamily="34" charset="0"/>
                <a:ea typeface="Open Sans" panose="020B0606030504020204" pitchFamily="34" charset="0"/>
                <a:cs typeface="Open Sans" panose="020B0606030504020204" pitchFamily="34" charset="0"/>
              </a:rPr>
              <a:t>dep</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r>
              <a:rPr lang="en-US" sz="1200" dirty="0" smtClean="0">
                <a:latin typeface="Open Sans" panose="020B0606030504020204" pitchFamily="34" charset="0"/>
                <a:ea typeface="Open Sans" panose="020B0606030504020204" pitchFamily="34" charset="0"/>
                <a:cs typeface="Open Sans" panose="020B0606030504020204" pitchFamily="34" charset="0"/>
              </a:rPr>
              <a:t>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hlinkClick r:id="rId8"/>
              </a:rPr>
              <a:t>dep@smolinvest.com</a:t>
            </a:r>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p:cNvSpPr txBox="1"/>
          <p:nvPr/>
        </p:nvSpPr>
        <p:spPr>
          <a:xfrm>
            <a:off x="117561" y="2923210"/>
            <a:ext cx="243810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Возмещение субъектам МСП до 50% затрат на технологическое присоединение к объектам электросетевого хозяйства мощностью до 1,5 МВт,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не более 2 млн. рублей</a:t>
            </a:r>
          </a:p>
        </p:txBody>
      </p:sp>
      <p:sp>
        <p:nvSpPr>
          <p:cNvPr id="33" name="Прямоугольник 32"/>
          <p:cNvSpPr/>
          <p:nvPr/>
        </p:nvSpPr>
        <p:spPr>
          <a:xfrm>
            <a:off x="1781332" y="2800962"/>
            <a:ext cx="3920221" cy="292388"/>
          </a:xfrm>
          <a:prstGeom prst="rect">
            <a:avLst/>
          </a:prstGeom>
        </p:spPr>
        <p:txBody>
          <a:bodyPr wrap="square">
            <a:spAutoFit/>
          </a:bodyPr>
          <a:lstStyle/>
          <a:p>
            <a:pPr algn="ctr"/>
            <a:endParaRPr lang="ru-RU" sz="13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650" y="4475522"/>
            <a:ext cx="3694539" cy="1003504"/>
          </a:xfrm>
          <a:prstGeom prst="rect">
            <a:avLst/>
          </a:prstGeom>
        </p:spPr>
      </p:pic>
      <p:sp>
        <p:nvSpPr>
          <p:cNvPr id="35" name="Прямоугольник 34"/>
          <p:cNvSpPr/>
          <p:nvPr/>
        </p:nvSpPr>
        <p:spPr>
          <a:xfrm>
            <a:off x="280391" y="4475031"/>
            <a:ext cx="3619954" cy="1015663"/>
          </a:xfrm>
          <a:prstGeom prst="rect">
            <a:avLst/>
          </a:prstGeom>
        </p:spPr>
        <p:txBody>
          <a:bodyPr wrap="square">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Предоставления грантов субъектам </a:t>
            </a:r>
            <a:r>
              <a:rPr lang="ru-RU" sz="1200" dirty="0" smtClean="0">
                <a:latin typeface="Open Sans" panose="020B0606030504020204" pitchFamily="34" charset="0"/>
                <a:ea typeface="Open Sans" panose="020B0606030504020204" pitchFamily="34" charset="0"/>
                <a:cs typeface="Open Sans" panose="020B0606030504020204" pitchFamily="34" charset="0"/>
              </a:rPr>
              <a:t>МСП, </a:t>
            </a:r>
            <a:r>
              <a:rPr lang="ru-RU" sz="1200" dirty="0">
                <a:latin typeface="Open Sans" panose="020B0606030504020204" pitchFamily="34" charset="0"/>
                <a:ea typeface="Open Sans" panose="020B0606030504020204" pitchFamily="34" charset="0"/>
                <a:cs typeface="Open Sans" panose="020B0606030504020204" pitchFamily="34" charset="0"/>
              </a:rPr>
              <a:t>являющимся социальными предприятиями, или субъектам </a:t>
            </a:r>
            <a:r>
              <a:rPr lang="ru-RU" sz="1200" dirty="0" smtClean="0">
                <a:latin typeface="Open Sans" panose="020B0606030504020204" pitchFamily="34" charset="0"/>
                <a:ea typeface="Open Sans" panose="020B0606030504020204" pitchFamily="34" charset="0"/>
                <a:cs typeface="Open Sans" panose="020B0606030504020204" pitchFamily="34" charset="0"/>
              </a:rPr>
              <a:t>МСП, </a:t>
            </a:r>
            <a:r>
              <a:rPr lang="ru-RU" sz="1200" dirty="0">
                <a:latin typeface="Open Sans" panose="020B0606030504020204" pitchFamily="34" charset="0"/>
                <a:ea typeface="Open Sans" panose="020B0606030504020204" pitchFamily="34" charset="0"/>
                <a:cs typeface="Open Sans" panose="020B0606030504020204" pitchFamily="34" charset="0"/>
              </a:rPr>
              <a:t>созданным физическими лицами в возрасте до 25 лет </a:t>
            </a:r>
            <a:r>
              <a:rPr lang="ru-RU" sz="1200" dirty="0" smtClean="0">
                <a:latin typeface="Open Sans" panose="020B0606030504020204" pitchFamily="34" charset="0"/>
                <a:ea typeface="Open Sans" panose="020B0606030504020204" pitchFamily="34" charset="0"/>
                <a:cs typeface="Open Sans" panose="020B0606030504020204" pitchFamily="34" charset="0"/>
              </a:rPr>
              <a:t>включительно - </a:t>
            </a:r>
            <a:r>
              <a:rPr lang="ru-RU" sz="1200" dirty="0">
                <a:latin typeface="Open Sans" panose="020B0606030504020204" pitchFamily="34" charset="0"/>
                <a:ea typeface="Open Sans" panose="020B0606030504020204" pitchFamily="34" charset="0"/>
                <a:cs typeface="Open Sans" panose="020B0606030504020204" pitchFamily="34" charset="0"/>
              </a:rPr>
              <a:t>до 0,5 млн.руб.</a:t>
            </a:r>
          </a:p>
        </p:txBody>
      </p:sp>
      <p:sp>
        <p:nvSpPr>
          <p:cNvPr id="36" name="Прямоугольник 35"/>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39" name="Рисунок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6872" y="4610460"/>
            <a:ext cx="2460844" cy="685606"/>
          </a:xfrm>
          <a:prstGeom prst="rect">
            <a:avLst/>
          </a:prstGeom>
        </p:spPr>
      </p:pic>
      <p:cxnSp>
        <p:nvCxnSpPr>
          <p:cNvPr id="40" name="Прямая со стрелкой 39"/>
          <p:cNvCxnSpPr/>
          <p:nvPr/>
        </p:nvCxnSpPr>
        <p:spPr>
          <a:xfrm>
            <a:off x="3900345" y="3498364"/>
            <a:ext cx="498557" cy="860345"/>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41" name="Прямоугольник 40"/>
          <p:cNvSpPr/>
          <p:nvPr/>
        </p:nvSpPr>
        <p:spPr>
          <a:xfrm>
            <a:off x="4169510" y="4649735"/>
            <a:ext cx="2635568" cy="646331"/>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грантовой</a:t>
            </a:r>
            <a:r>
              <a:rPr lang="ru-RU" sz="1200" dirty="0" smtClean="0">
                <a:latin typeface="Open Sans" panose="020B0606030504020204" pitchFamily="34" charset="0"/>
                <a:ea typeface="Open Sans" panose="020B0606030504020204" pitchFamily="34" charset="0"/>
                <a:cs typeface="Open Sans" panose="020B0606030504020204" pitchFamily="34" charset="0"/>
              </a:rPr>
              <a:t> программы «Первый старт»</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7650" y="180281"/>
            <a:ext cx="597547" cy="741164"/>
          </a:xfrm>
          <a:prstGeom prst="rect">
            <a:avLst/>
          </a:prstGeom>
        </p:spPr>
      </p:pic>
    </p:spTree>
    <p:extLst>
      <p:ext uri="{BB962C8B-B14F-4D97-AF65-F5344CB8AC3E}">
        <p14:creationId xmlns:p14="http://schemas.microsoft.com/office/powerpoint/2010/main" val="22946452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29597" y="5273661"/>
            <a:ext cx="3943734" cy="739274"/>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3"/>
            <a:ext cx="2457946" cy="629077"/>
          </a:xfrm>
          <a:prstGeom prst="rect">
            <a:avLst/>
          </a:prstGeom>
        </p:spPr>
      </p:pic>
      <p:pic>
        <p:nvPicPr>
          <p:cNvPr id="22" name="Рисунок 21"/>
          <p:cNvPicPr>
            <a:picLocks noChangeAspect="1"/>
          </p:cNvPicPr>
          <p:nvPr/>
        </p:nvPicPr>
        <p:blipFill>
          <a:blip r:embed="rId7"/>
          <a:stretch>
            <a:fillRect/>
          </a:stretch>
        </p:blipFill>
        <p:spPr>
          <a:xfrm>
            <a:off x="2061031" y="156237"/>
            <a:ext cx="5498644" cy="768091"/>
          </a:xfrm>
          <a:prstGeom prst="rect">
            <a:avLst/>
          </a:prstGeom>
        </p:spPr>
      </p:pic>
      <p:sp>
        <p:nvSpPr>
          <p:cNvPr id="3" name="TextBox 2"/>
          <p:cNvSpPr txBox="1"/>
          <p:nvPr/>
        </p:nvSpPr>
        <p:spPr>
          <a:xfrm>
            <a:off x="2060734" y="315440"/>
            <a:ext cx="5498941"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6579" y="1793129"/>
            <a:ext cx="703970" cy="703970"/>
          </a:xfrm>
          <a:prstGeom prst="rect">
            <a:avLst/>
          </a:prstGeom>
        </p:spPr>
      </p:pic>
      <p:sp>
        <p:nvSpPr>
          <p:cNvPr id="76" name="TextBox 75"/>
          <p:cNvSpPr txBox="1"/>
          <p:nvPr/>
        </p:nvSpPr>
        <p:spPr>
          <a:xfrm>
            <a:off x="1325312" y="1898799"/>
            <a:ext cx="900525" cy="523220"/>
          </a:xfrm>
          <a:prstGeom prst="rect">
            <a:avLst/>
          </a:prstGeom>
          <a:noFill/>
        </p:spPr>
        <p:txBody>
          <a:bodyPr wrap="square" rtlCol="0">
            <a:spAutoFit/>
          </a:bodyPr>
          <a:lstStyle/>
          <a:p>
            <a:pPr algn="ctr"/>
            <a:r>
              <a:rPr lang="ru-RU" sz="28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3"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689632022"/>
              </p:ext>
            </p:extLst>
          </p:nvPr>
        </p:nvGraphicFramePr>
        <p:xfrm>
          <a:off x="-205562" y="3199567"/>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6"/>
            <a:ext cx="2437272"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p>
        </p:txBody>
      </p:sp>
      <p:sp>
        <p:nvSpPr>
          <p:cNvPr id="96" name="TextBox 95"/>
          <p:cNvSpPr txBox="1"/>
          <p:nvPr/>
        </p:nvSpPr>
        <p:spPr>
          <a:xfrm>
            <a:off x="2829392" y="1058216"/>
            <a:ext cx="4595395" cy="523220"/>
          </a:xfrm>
          <a:prstGeom prst="rect">
            <a:avLst/>
          </a:prstGeom>
          <a:noFill/>
        </p:spPr>
        <p:txBody>
          <a:bodyPr wrap="square" rtlCol="0">
            <a:spAutoFit/>
          </a:bodyPr>
          <a:lstStyle/>
          <a:p>
            <a:pPr algn="ctr"/>
            <a:r>
              <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32266" y="5297342"/>
            <a:ext cx="3363853" cy="1418406"/>
          </a:xfrm>
          <a:prstGeom prst="rect">
            <a:avLst/>
          </a:prstGeom>
        </p:spPr>
      </p:pic>
      <p:sp>
        <p:nvSpPr>
          <p:cNvPr id="19" name="TextBox 18"/>
          <p:cNvSpPr txBox="1"/>
          <p:nvPr/>
        </p:nvSpPr>
        <p:spPr>
          <a:xfrm>
            <a:off x="2530967" y="4936684"/>
            <a:ext cx="4540994"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2026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2706" y="5371295"/>
            <a:ext cx="253843" cy="267857"/>
          </a:xfrm>
          <a:prstGeom prst="rect">
            <a:avLst/>
          </a:prstGeom>
        </p:spPr>
      </p:pic>
      <p:sp>
        <p:nvSpPr>
          <p:cNvPr id="27" name="TextBox 26"/>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190329" y="1241839"/>
            <a:ext cx="2435913" cy="338554"/>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61808" y="6082055"/>
            <a:ext cx="253843" cy="267857"/>
          </a:xfrm>
          <a:prstGeom prst="rect">
            <a:avLst/>
          </a:prstGeom>
        </p:spPr>
      </p:pic>
      <p:sp>
        <p:nvSpPr>
          <p:cNvPr id="9" name="TextBox 8"/>
          <p:cNvSpPr txBox="1"/>
          <p:nvPr/>
        </p:nvSpPr>
        <p:spPr>
          <a:xfrm>
            <a:off x="3045256" y="5297342"/>
            <a:ext cx="3834484"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Внедрение современной ресурсосберегающей </a:t>
            </a:r>
          </a:p>
          <a:p>
            <a:r>
              <a:rPr lang="ru-RU" sz="1200" dirty="0">
                <a:latin typeface="Open Sans" panose="020B0606030504020204" pitchFamily="34" charset="0"/>
                <a:ea typeface="Open Sans" panose="020B0606030504020204" pitchFamily="34" charset="0"/>
                <a:cs typeface="Open Sans" panose="020B0606030504020204" pitchFamily="34" charset="0"/>
              </a:rPr>
              <a:t>техники и использование семян высоких репродукций</a:t>
            </a:r>
          </a:p>
        </p:txBody>
      </p:sp>
      <p:sp>
        <p:nvSpPr>
          <p:cNvPr id="34" name="TextBox 33"/>
          <p:cNvSpPr txBox="1"/>
          <p:nvPr/>
        </p:nvSpPr>
        <p:spPr>
          <a:xfrm>
            <a:off x="3045256" y="6006546"/>
            <a:ext cx="2921258" cy="646331"/>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980490" y="4463997"/>
            <a:ext cx="132183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молоко</a:t>
            </a:r>
          </a:p>
        </p:txBody>
      </p:sp>
      <p:sp>
        <p:nvSpPr>
          <p:cNvPr id="48" name="TextBox 47"/>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3223096" y="2841284"/>
            <a:ext cx="88327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зерно</a:t>
            </a:r>
          </a:p>
          <a:p>
            <a:pPr algn="ctr"/>
            <a:endParaRPr lang="ru-RU" sz="1100" dirty="0">
              <a:solidFill>
                <a:srgbClr val="3366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зерно.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092753" y="1681710"/>
            <a:ext cx="1134641" cy="1113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12036" y="1884685"/>
            <a:ext cx="1086542" cy="1077218"/>
          </a:xfrm>
          <a:prstGeom prst="rect">
            <a:avLst/>
          </a:prstGeom>
          <a:noFill/>
        </p:spPr>
        <p:txBody>
          <a:bodyPr wrap="square" rtlCol="0">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4872</a:t>
            </a:r>
            <a:endParaRPr lang="ru-RU" sz="28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a:p>
            <a:endParaRPr lang="ru-RU" dirty="0">
              <a:solidFill>
                <a:schemeClr val="bg1"/>
              </a:solidFill>
            </a:endParaRPr>
          </a:p>
        </p:txBody>
      </p:sp>
      <p:pic>
        <p:nvPicPr>
          <p:cNvPr id="4098" name="Picture 2" descr="C:\Documents and Settings\111\Мои документы\Downloads\картофель (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9913" y="1675885"/>
            <a:ext cx="1087564" cy="10875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0688" y="1814139"/>
            <a:ext cx="1045237" cy="800219"/>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690</a:t>
            </a:r>
            <a:endParaRPr lang="ru-RU" sz="2800" b="1" dirty="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rgbClr val="05BA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sz="3200" b="1" dirty="0">
              <a:solidFill>
                <a:srgbClr val="05BA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Прямоугольник 13"/>
          <p:cNvSpPr/>
          <p:nvPr/>
        </p:nvSpPr>
        <p:spPr>
          <a:xfrm>
            <a:off x="4554959" y="2868987"/>
            <a:ext cx="1066898"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p>
        </p:txBody>
      </p:sp>
      <p:pic>
        <p:nvPicPr>
          <p:cNvPr id="2050" name="Picture 2" descr="C:\Documents and Settings\111\Мои документы\Downloads\овощи.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9598" y="1683343"/>
            <a:ext cx="1088400" cy="10884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flipH="1">
            <a:off x="5910472" y="2826244"/>
            <a:ext cx="1050997" cy="261610"/>
          </a:xfrm>
          <a:prstGeom prst="rect">
            <a:avLst/>
          </a:prstGeom>
        </p:spPr>
        <p:txBody>
          <a:bodyPr wrap="square">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овощи</a:t>
            </a:r>
          </a:p>
        </p:txBody>
      </p:sp>
      <p:sp>
        <p:nvSpPr>
          <p:cNvPr id="7" name="TextBox 6"/>
          <p:cNvSpPr txBox="1"/>
          <p:nvPr/>
        </p:nvSpPr>
        <p:spPr>
          <a:xfrm>
            <a:off x="5974709" y="1823120"/>
            <a:ext cx="938588" cy="861774"/>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138</a:t>
            </a:r>
            <a:endParaRPr lang="ru-RU" sz="3200"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a:solidFill>
                  <a:srgbClr val="FFFF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endParaRPr lang="ru-RU" sz="3200" b="1" dirty="0">
              <a:solidFill>
                <a:schemeClr val="bg1"/>
              </a:solidFill>
              <a:latin typeface="Open Sans" pitchFamily="34" charset="0"/>
              <a:ea typeface="Open Sans" pitchFamily="34" charset="0"/>
              <a:cs typeface="Open Sans" pitchFamily="34" charset="0"/>
            </a:endParaRPr>
          </a:p>
        </p:txBody>
      </p:sp>
      <p:pic>
        <p:nvPicPr>
          <p:cNvPr id="2051" name="Picture 3" descr="C:\Documents and Settings\111\Мои документы\Downloads\молоко.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082424" y="3262640"/>
            <a:ext cx="1129037" cy="114382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003792" y="3403665"/>
            <a:ext cx="1303030" cy="861774"/>
          </a:xfrm>
          <a:prstGeom prst="rect">
            <a:avLst/>
          </a:prstGeom>
          <a:noFill/>
        </p:spPr>
        <p:txBody>
          <a:bodyPr wrap="square" rtlCol="0">
            <a:spAutoFit/>
          </a:bodyPr>
          <a:lstStyle/>
          <a:p>
            <a:pPr algn="ctr"/>
            <a:r>
              <a:rPr lang="ru-RU" sz="28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12542</a:t>
            </a:r>
            <a:r>
              <a:rPr lang="ru-RU" sz="32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 </a:t>
            </a:r>
            <a:endParaRPr lang="ru-RU" sz="32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т.</a:t>
            </a:r>
          </a:p>
        </p:txBody>
      </p:sp>
      <p:pic>
        <p:nvPicPr>
          <p:cNvPr id="2052" name="Picture 4" descr="C:\Documents and Settings\111\Мои документы\Downloads\мяср скота и птицы.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91126" y="3283679"/>
            <a:ext cx="1106352" cy="109890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4509913" y="3397180"/>
            <a:ext cx="1087563" cy="861774"/>
          </a:xfrm>
          <a:prstGeom prst="rect">
            <a:avLst/>
          </a:prstGeom>
        </p:spPr>
        <p:txBody>
          <a:bodyPr wrap="square">
            <a:spAutoFit/>
          </a:bodyPr>
          <a:lstStyle/>
          <a:p>
            <a:pPr algn="ctr"/>
            <a:r>
              <a:rPr lang="ru-RU" sz="28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500</a:t>
            </a:r>
            <a:r>
              <a:rPr lang="ru-RU" sz="3200" b="1" dirty="0" smtClean="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endParaRPr lang="ru-RU" sz="3200"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b="1"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4459411" y="4396795"/>
            <a:ext cx="1335358" cy="430887"/>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мясо скота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птицы</a:t>
            </a:r>
          </a:p>
        </p:txBody>
      </p:sp>
      <p:pic>
        <p:nvPicPr>
          <p:cNvPr id="2053" name="Picture 5" descr="C:\Documents and Settings\111\Мои документы\Downloads\яйца.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92158" y="3276140"/>
            <a:ext cx="1068785" cy="10893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899073" y="3443505"/>
            <a:ext cx="1050997" cy="984885"/>
          </a:xfrm>
          <a:prstGeom prst="rect">
            <a:avLst/>
          </a:prstGeom>
          <a:noFill/>
        </p:spPr>
        <p:txBody>
          <a:bodyPr wrap="square" rtlCol="0">
            <a:spAutoFit/>
          </a:bodyPr>
          <a:lstStyle/>
          <a:p>
            <a:pPr algn="ctr"/>
            <a:r>
              <a:rPr lang="ru-RU" sz="3600" b="1" dirty="0" smtClean="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0,7</a:t>
            </a:r>
            <a:endParaRPr lang="ru-RU" sz="36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endParaRPr>
          </a:p>
          <a:p>
            <a:pPr algn="ctr"/>
            <a:r>
              <a:rPr lang="ru-RU" sz="1100" b="1" dirty="0">
                <a:solidFill>
                  <a:srgbClr val="05BAFF"/>
                </a:solidFill>
                <a:effectLst>
                  <a:outerShdw blurRad="38100" dist="38100" dir="2700000" algn="tl">
                    <a:srgbClr val="000000">
                      <a:alpha val="43137"/>
                    </a:srgbClr>
                  </a:outerShdw>
                </a:effectLst>
                <a:latin typeface="Open Sans" pitchFamily="34" charset="0"/>
                <a:ea typeface="Open Sans" pitchFamily="34" charset="0"/>
                <a:cs typeface="Open Sans" pitchFamily="34" charset="0"/>
              </a:rPr>
              <a:t>млн. шт.</a:t>
            </a:r>
            <a:endParaRPr lang="ru-RU" sz="1100" b="1" dirty="0">
              <a:solidFill>
                <a:srgbClr val="05BAFF"/>
              </a:solidFill>
              <a:latin typeface="Open Sans" pitchFamily="34" charset="0"/>
              <a:ea typeface="Open Sans" pitchFamily="34" charset="0"/>
              <a:cs typeface="Open Sans" pitchFamily="34" charset="0"/>
            </a:endParaRPr>
          </a:p>
          <a:p>
            <a:endParaRPr lang="ru-RU" sz="1100" dirty="0">
              <a:solidFill>
                <a:srgbClr val="05BAFF"/>
              </a:solidFill>
            </a:endParaRPr>
          </a:p>
        </p:txBody>
      </p:sp>
      <p:sp>
        <p:nvSpPr>
          <p:cNvPr id="23" name="TextBox 22"/>
          <p:cNvSpPr txBox="1"/>
          <p:nvPr/>
        </p:nvSpPr>
        <p:spPr>
          <a:xfrm>
            <a:off x="5834743" y="4313205"/>
            <a:ext cx="920226" cy="369332"/>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яйца</a:t>
            </a:r>
          </a:p>
        </p:txBody>
      </p:sp>
      <p:pic>
        <p:nvPicPr>
          <p:cNvPr id="43" name="Рисунок 4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10519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Объект 31"/>
          <p:cNvSpPr txBox="1">
            <a:spLocks/>
          </p:cNvSpPr>
          <p:nvPr/>
        </p:nvSpPr>
        <p:spPr>
          <a:xfrm>
            <a:off x="5134564" y="2607372"/>
            <a:ext cx="2318752" cy="1762288"/>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a:t>
            </a:r>
            <a:r>
              <a:rPr lang="ru-RU" sz="900" spc="-50" dirty="0" err="1">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грантов на развитие семейных ферм на базе крестьянских (фермерских) хозяйств, включая индивидуальных предпринимателей;</a:t>
            </a:r>
          </a:p>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p:txBody>
      </p:sp>
      <p:pic>
        <p:nvPicPr>
          <p:cNvPr id="57" name="Рисунок 5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60470" y="2122268"/>
            <a:ext cx="2278865" cy="411187"/>
          </a:xfrm>
          <a:prstGeom prst="rect">
            <a:avLst/>
          </a:prstGeom>
        </p:spPr>
      </p:pic>
      <p:sp>
        <p:nvSpPr>
          <p:cNvPr id="48" name="TextBox 47"/>
          <p:cNvSpPr txBox="1"/>
          <p:nvPr/>
        </p:nvSpPr>
        <p:spPr>
          <a:xfrm>
            <a:off x="5109172" y="2090003"/>
            <a:ext cx="2366767"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малых форм хозяйствования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5" name="Рисунок 24"/>
          <p:cNvPicPr>
            <a:picLocks noChangeAspect="1"/>
          </p:cNvPicPr>
          <p:nvPr/>
        </p:nvPicPr>
        <p:blipFill>
          <a:blip r:embed="rId5" cstate="print">
            <a:duotone>
              <a:prstClr val="black"/>
              <a:srgbClr val="CCE395">
                <a:tint val="45000"/>
                <a:satMod val="400000"/>
              </a:srgbClr>
            </a:duotone>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151402" y="879485"/>
            <a:ext cx="2287933" cy="267708"/>
          </a:xfrm>
          <a:prstGeom prst="rect">
            <a:avLst/>
          </a:prstGeom>
        </p:spPr>
      </p:pic>
      <p:sp>
        <p:nvSpPr>
          <p:cNvPr id="21" name="TextBox 20"/>
          <p:cNvSpPr txBox="1"/>
          <p:nvPr/>
        </p:nvSpPr>
        <p:spPr>
          <a:xfrm>
            <a:off x="5078994" y="872818"/>
            <a:ext cx="2363014"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Объект 31"/>
          <p:cNvSpPr txBox="1">
            <a:spLocks/>
          </p:cNvSpPr>
          <p:nvPr/>
        </p:nvSpPr>
        <p:spPr>
          <a:xfrm>
            <a:off x="5148062" y="1183100"/>
            <a:ext cx="2272654" cy="74102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latin typeface="Open Sans" panose="020B0606030504020204" pitchFamily="34" charset="0"/>
                <a:ea typeface="Open Sans" panose="020B0606030504020204" pitchFamily="34" charset="0"/>
                <a:cs typeface="Open Sans" panose="020B0606030504020204" pitchFamily="34" charset="0"/>
              </a:rPr>
              <a:t> (товарного рыбоводства).</a:t>
            </a:r>
          </a:p>
        </p:txBody>
      </p:sp>
      <p:pic>
        <p:nvPicPr>
          <p:cNvPr id="5" name="Рисунок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5747" y="854310"/>
            <a:ext cx="2524148" cy="315507"/>
          </a:xfrm>
          <a:prstGeom prst="rect">
            <a:avLst/>
          </a:prstGeom>
        </p:spPr>
      </p:pic>
      <p:sp>
        <p:nvSpPr>
          <p:cNvPr id="6" name="TextBox 5"/>
          <p:cNvSpPr txBox="1"/>
          <p:nvPr/>
        </p:nvSpPr>
        <p:spPr>
          <a:xfrm>
            <a:off x="80149" y="862084"/>
            <a:ext cx="2519745"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3" name="Объект 31"/>
          <p:cNvSpPr txBox="1">
            <a:spLocks/>
          </p:cNvSpPr>
          <p:nvPr/>
        </p:nvSpPr>
        <p:spPr>
          <a:xfrm>
            <a:off x="2616581" y="1227206"/>
            <a:ext cx="2517983" cy="3355851"/>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связанных с разработкой проектно-сметной документации на создание и (или) модернизацию молочно-товарных ферм и проведение инженерных изысканий, выполняемых в целях подготовки данной проектной документации;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продукции;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приобретение оборудования в целях создания и (или) модернизации производства молочной продукции.</a:t>
            </a:r>
          </a:p>
        </p:txBody>
      </p:sp>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2487" y="1194414"/>
            <a:ext cx="2452195" cy="3468121"/>
          </a:xfrm>
          <a:prstGeom prst="rect">
            <a:avLst/>
          </a:prstGeom>
        </p:spPr>
      </p:pic>
      <p:pic>
        <p:nvPicPr>
          <p:cNvPr id="54" name="Рисунок 53"/>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45849" y="862442"/>
            <a:ext cx="2452477" cy="299242"/>
          </a:xfrm>
          <a:prstGeom prst="rect">
            <a:avLst/>
          </a:prstGeom>
        </p:spPr>
      </p:pic>
      <p:sp>
        <p:nvSpPr>
          <p:cNvPr id="46" name="TextBox 45"/>
          <p:cNvSpPr txBox="1"/>
          <p:nvPr/>
        </p:nvSpPr>
        <p:spPr>
          <a:xfrm>
            <a:off x="2672303" y="860951"/>
            <a:ext cx="2406691"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70448" y="1198775"/>
            <a:ext cx="2529447" cy="2096382"/>
          </a:xfrm>
          <a:prstGeom prst="rect">
            <a:avLst/>
          </a:prstGeom>
        </p:spPr>
      </p:pic>
      <p:sp>
        <p:nvSpPr>
          <p:cNvPr id="49" name="Объект 31"/>
          <p:cNvSpPr>
            <a:spLocks noGrp="1"/>
          </p:cNvSpPr>
          <p:nvPr/>
        </p:nvSpPr>
        <p:spPr>
          <a:xfrm>
            <a:off x="48430" y="1220332"/>
            <a:ext cx="2551814" cy="2029222"/>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96000"/>
              </a:lnSpc>
              <a:spcBef>
                <a:spcPts val="0"/>
              </a:spcBef>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элитного семеноводства;</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комплекса агротехнологических работ на посевных площадях, занятых зерновыми, зернобобовыми и кормовыми культурами;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производство и реализацию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горюче-смазочных материалов, используемых при производстве зерновых культур;</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производства льна-долгунца и (или) технической конопли;</a:t>
            </a:r>
          </a:p>
          <a:p>
            <a:pPr marL="0" indent="180975" algn="just">
              <a:lnSpc>
                <a:spcPct val="96000"/>
              </a:lnSpc>
              <a:spcBef>
                <a:spcPts val="0"/>
              </a:spcBef>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стимулирование увеличения производства картофеля и овощей.</a:t>
            </a:r>
          </a:p>
        </p:txBody>
      </p:sp>
      <p:pic>
        <p:nvPicPr>
          <p:cNvPr id="7" name="Рисунок 6"/>
          <p:cNvPicPr>
            <a:picLocks noChangeAspect="1"/>
          </p:cNvPicPr>
          <p:nvPr/>
        </p:nvPicPr>
        <p:blipFill>
          <a:blip r:embed="rId9" cstate="print">
            <a:duotone>
              <a:prstClr val="black"/>
              <a:srgbClr val="DEE59D">
                <a:tint val="45000"/>
                <a:satMod val="400000"/>
              </a:srgbClr>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9762" y="3341618"/>
            <a:ext cx="2520132" cy="293796"/>
          </a:xfrm>
          <a:prstGeom prst="rect">
            <a:avLst/>
          </a:prstGeom>
        </p:spPr>
      </p:pic>
      <p:sp>
        <p:nvSpPr>
          <p:cNvPr id="12" name="TextBox 11"/>
          <p:cNvSpPr txBox="1"/>
          <p:nvPr/>
        </p:nvSpPr>
        <p:spPr>
          <a:xfrm>
            <a:off x="104291" y="3357689"/>
            <a:ext cx="2495603"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240449" y="5339022"/>
            <a:ext cx="1260636" cy="1220743"/>
          </a:xfrm>
          <a:prstGeom prst="rect">
            <a:avLst/>
          </a:prstGeom>
        </p:spPr>
      </p:pic>
      <p:pic>
        <p:nvPicPr>
          <p:cNvPr id="24" name="Рисунок 23"/>
          <p:cNvPicPr>
            <a:picLocks noChangeAspect="1"/>
          </p:cNvPicPr>
          <p:nvPr/>
        </p:nvPicPr>
        <p:blipFill>
          <a:blip r:embed="rId12" cstate="print">
            <a:duotone>
              <a:prstClr val="black"/>
              <a:srgbClr val="AEFFDE">
                <a:tint val="45000"/>
                <a:satMod val="400000"/>
              </a:srgbClr>
            </a:duoton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21072" y="4708444"/>
            <a:ext cx="2426023" cy="357743"/>
          </a:xfrm>
          <a:prstGeom prst="rect">
            <a:avLst/>
          </a:prstGeom>
        </p:spPr>
      </p:pic>
      <p:pic>
        <p:nvPicPr>
          <p:cNvPr id="10" name="Рисунок 9"/>
          <p:cNvPicPr>
            <a:picLocks noChangeAspect="1"/>
          </p:cNvPicPr>
          <p:nvPr/>
        </p:nvPicPr>
        <p:blipFill>
          <a:blip r:embed="rId14"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665896" y="4656482"/>
            <a:ext cx="2298906"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процентных</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a:t>
            </a: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тавок по кредитам</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3" name="Рисунок 32"/>
          <p:cNvPicPr>
            <a:picLocks noChangeAspect="1"/>
          </p:cNvPicPr>
          <p:nvPr/>
        </p:nvPicPr>
        <p:blipFill>
          <a:blip r:embed="rId8"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70448" y="3681874"/>
            <a:ext cx="2529447" cy="2511163"/>
          </a:xfrm>
          <a:prstGeom prst="rect">
            <a:avLst/>
          </a:prstGeom>
        </p:spPr>
      </p:pic>
      <p:pic>
        <p:nvPicPr>
          <p:cNvPr id="39" name="Рисунок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39159" y="5114982"/>
            <a:ext cx="2407936" cy="620072"/>
          </a:xfrm>
          <a:prstGeom prst="rect">
            <a:avLst/>
          </a:prstGeom>
        </p:spPr>
      </p:pic>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Объект 31"/>
          <p:cNvSpPr txBox="1">
            <a:spLocks/>
          </p:cNvSpPr>
          <p:nvPr/>
        </p:nvSpPr>
        <p:spPr>
          <a:xfrm>
            <a:off x="2639159" y="5121595"/>
            <a:ext cx="2351312" cy="592684"/>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just">
              <a:lnSpc>
                <a:spcPct val="96000"/>
              </a:lnSpc>
              <a:spcBef>
                <a:spcPts val="0"/>
              </a:spcBef>
              <a:buNone/>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комплексе.</a:t>
            </a:r>
          </a:p>
        </p:txBody>
      </p:sp>
      <p:pic>
        <p:nvPicPr>
          <p:cNvPr id="40" name="Рисунок 39"/>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50900" y="1190852"/>
            <a:ext cx="2283313" cy="873186"/>
          </a:xfrm>
          <a:prstGeom prst="rect">
            <a:avLst/>
          </a:prstGeom>
        </p:spPr>
      </p:pic>
      <p:sp>
        <p:nvSpPr>
          <p:cNvPr id="50" name="Объект 31"/>
          <p:cNvSpPr txBox="1">
            <a:spLocks/>
          </p:cNvSpPr>
          <p:nvPr/>
        </p:nvSpPr>
        <p:spPr>
          <a:xfrm>
            <a:off x="136449" y="3704378"/>
            <a:ext cx="2388518" cy="2466154"/>
          </a:xfrm>
          <a:prstGeom prst="rect">
            <a:avLst/>
          </a:prstGeom>
        </p:spPr>
        <p:txBody>
          <a:bodyPr vert="horz" lIns="91440" tIns="45720" rIns="91440" bIns="4572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поддержку племенного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племенного молодняка;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повышение продуктивности в молочном скотоводстве;  </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прирост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содержание высокопродуктивного поголовья молочных коров;</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развитие мясного животноводства;</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реализованную товарную рыбу, произведенную в Смоленской области;</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приобретение рыбопосадочного материала.</a:t>
            </a:r>
          </a:p>
        </p:txBody>
      </p:sp>
      <p:sp>
        <p:nvSpPr>
          <p:cNvPr id="47" name="TextBox 46"/>
          <p:cNvSpPr txBox="1"/>
          <p:nvPr/>
        </p:nvSpPr>
        <p:spPr>
          <a:xfrm>
            <a:off x="833915" y="24262"/>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6"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0471" y="2590602"/>
            <a:ext cx="2267594" cy="2117842"/>
          </a:xfrm>
          <a:prstGeom prst="rect">
            <a:avLst/>
          </a:prstGeom>
        </p:spPr>
      </p:pic>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37" name="Рисунок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67327" y="20157"/>
            <a:ext cx="597547" cy="741164"/>
          </a:xfrm>
          <a:prstGeom prst="rect">
            <a:avLst/>
          </a:prstGeom>
        </p:spPr>
      </p:pic>
    </p:spTree>
    <p:extLst>
      <p:ext uri="{BB962C8B-B14F-4D97-AF65-F5344CB8AC3E}">
        <p14:creationId xmlns:p14="http://schemas.microsoft.com/office/powerpoint/2010/main" val="25865192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3375" y="1811046"/>
            <a:ext cx="2382596" cy="3283976"/>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Субсидия 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в том числе в рамках федерального проекта «Экспорт продукции АПК»;</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на </a:t>
            </a:r>
            <a:r>
              <a:rPr lang="ru-RU" sz="900" spc="-50" dirty="0">
                <a:latin typeface="Open Sans" panose="020B0606030504020204" pitchFamily="34" charset="0"/>
                <a:ea typeface="Open Sans" panose="020B0606030504020204" pitchFamily="34" charset="0"/>
                <a:cs typeface="Open Sans" panose="020B0606030504020204" pitchFamily="34" charset="0"/>
              </a:rPr>
              <a:t>проведение мероприятий в области известкования кислых почв на пашне</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 на проведение гидромелиоративных мероприятий;</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сельскохозяйственным </a:t>
            </a:r>
            <a:r>
              <a:rPr lang="ru-RU" sz="900" spc="-50" dirty="0">
                <a:latin typeface="Open Sans" panose="020B0606030504020204" pitchFamily="34" charset="0"/>
                <a:ea typeface="Open Sans" panose="020B0606030504020204" pitchFamily="34" charset="0"/>
                <a:cs typeface="Open Sans" panose="020B0606030504020204" pitchFamily="34" charset="0"/>
              </a:rPr>
              <a:t>товаропроизводителям, относящимся к категории </a:t>
            </a:r>
            <a:r>
              <a:rPr lang="ru-RU" sz="900" spc="-50" dirty="0" err="1">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900" spc="-50" dirty="0">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900" spc="-50" dirty="0" err="1">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900" spc="-50" dirty="0">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Субсидия </a:t>
            </a:r>
            <a:r>
              <a:rPr lang="ru-RU" sz="900" spc="-50" dirty="0" smtClean="0">
                <a:latin typeface="Open Sans" panose="020B0606030504020204" pitchFamily="34" charset="0"/>
                <a:ea typeface="Open Sans" panose="020B0606030504020204" pitchFamily="34" charset="0"/>
                <a:cs typeface="Open Sans" panose="020B0606030504020204" pitchFamily="34" charset="0"/>
              </a:rPr>
              <a:t>бюджетам </a:t>
            </a:r>
            <a:r>
              <a:rPr lang="ru-RU" sz="900" spc="-50" dirty="0">
                <a:latin typeface="Open Sans" panose="020B0606030504020204" pitchFamily="34" charset="0"/>
                <a:ea typeface="Open Sans" panose="020B0606030504020204" pitchFamily="34" charset="0"/>
                <a:cs typeface="Open Sans" panose="020B0606030504020204" pitchFamily="34" charset="0"/>
              </a:rPr>
              <a:t>муниципальных образований на подготовку проектов межевания земельных участков и на проведение кадастровых работ.</a:t>
            </a:r>
          </a:p>
        </p:txBody>
      </p:sp>
      <p:pic>
        <p:nvPicPr>
          <p:cNvPr id="39" name="Рисунок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73" y="1769999"/>
            <a:ext cx="2382598" cy="3343542"/>
          </a:xfrm>
          <a:prstGeom prst="rect">
            <a:avLst/>
          </a:prstGeom>
        </p:spPr>
      </p:pic>
      <p:pic>
        <p:nvPicPr>
          <p:cNvPr id="62" name="Рисунок 61"/>
          <p:cNvPicPr>
            <a:picLocks noChangeAspect="1"/>
          </p:cNvPicPr>
          <p:nvPr/>
        </p:nvPicPr>
        <p:blipFill>
          <a:blip r:embed="rId4"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5133405" y="1413262"/>
            <a:ext cx="2309147" cy="2643160"/>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02468" y="4889303"/>
            <a:ext cx="1260636" cy="1220743"/>
          </a:xfrm>
          <a:prstGeom prst="rect">
            <a:avLst/>
          </a:prstGeom>
        </p:spPr>
      </p:pic>
      <p:pic>
        <p:nvPicPr>
          <p:cNvPr id="26" name="Рисунок 25"/>
          <p:cNvPicPr>
            <a:picLocks noChangeAspect="1"/>
          </p:cNvPicPr>
          <p:nvPr/>
        </p:nvPicPr>
        <p:blipFill>
          <a:blip r:embed="rId6" cstate="print">
            <a:duotone>
              <a:prstClr val="black"/>
              <a:schemeClr val="accent6">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57369" y="886177"/>
            <a:ext cx="2347401" cy="414044"/>
          </a:xfrm>
          <a:prstGeom prst="rect">
            <a:avLst/>
          </a:prstGeom>
        </p:spPr>
      </p:pic>
      <p:pic>
        <p:nvPicPr>
          <p:cNvPr id="10" name="Рисунок 9"/>
          <p:cNvPicPr>
            <a:picLocks noChangeAspect="1"/>
          </p:cNvPicPr>
          <p:nvPr/>
        </p:nvPicPr>
        <p:blipFill>
          <a:blip r:embed="rId8" cstate="print"/>
          <a:stretch>
            <a:fillRect/>
          </a:stretch>
        </p:blipFill>
        <p:spPr>
          <a:xfrm>
            <a:off x="2061031" y="59380"/>
            <a:ext cx="5498644" cy="663073"/>
          </a:xfrm>
          <a:prstGeom prst="rect">
            <a:avLst/>
          </a:prstGeom>
        </p:spPr>
      </p:pic>
      <p:sp>
        <p:nvSpPr>
          <p:cNvPr id="3" name="TextBox 2"/>
          <p:cNvSpPr txBox="1"/>
          <p:nvPr/>
        </p:nvSpPr>
        <p:spPr>
          <a:xfrm>
            <a:off x="1878080" y="31690"/>
            <a:ext cx="6007049" cy="707886"/>
          </a:xfrm>
          <a:prstGeom prst="rect">
            <a:avLst/>
          </a:prstGeom>
          <a:noFill/>
        </p:spPr>
        <p:txBody>
          <a:bodyPr wrap="square" rtlCol="0">
            <a:spAutoFit/>
          </a:bodyPr>
          <a:lstStyle/>
          <a:p>
            <a:pPr algn="ctr"/>
            <a:r>
              <a:rPr lang="ru-RU" sz="19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sz="19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935" y="7190343"/>
            <a:ext cx="4379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8561" y="895047"/>
            <a:ext cx="2454490" cy="827734"/>
          </a:xfrm>
          <a:prstGeom prst="rect">
            <a:avLst/>
          </a:prstGeom>
        </p:spPr>
      </p:pic>
      <p:sp>
        <p:nvSpPr>
          <p:cNvPr id="6" name="TextBox 5"/>
          <p:cNvSpPr txBox="1"/>
          <p:nvPr/>
        </p:nvSpPr>
        <p:spPr>
          <a:xfrm>
            <a:off x="28618" y="902066"/>
            <a:ext cx="2672457" cy="830997"/>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Вовлечение в оборот и комплексная мелиорация земель сельскохозяйственного назначения</a:t>
            </a:r>
          </a:p>
        </p:txBody>
      </p:sp>
      <p:sp>
        <p:nvSpPr>
          <p:cNvPr id="17" name="TextBox 16"/>
          <p:cNvSpPr txBox="1"/>
          <p:nvPr/>
        </p:nvSpPr>
        <p:spPr>
          <a:xfrm>
            <a:off x="2765393" y="873243"/>
            <a:ext cx="1967403"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 сельских территорий</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Объект 31"/>
          <p:cNvSpPr txBox="1">
            <a:spLocks/>
          </p:cNvSpPr>
          <p:nvPr/>
        </p:nvSpPr>
        <p:spPr>
          <a:xfrm>
            <a:off x="2535972" y="4560456"/>
            <a:ext cx="2303910" cy="1153823"/>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a:p>
            <a:pPr marL="228600" indent="-228600" algn="just">
              <a:lnSpc>
                <a:spcPct val="100000"/>
              </a:lnSpc>
              <a:spcBef>
                <a:spcPts val="0"/>
              </a:spcBef>
              <a:buFont typeface="Arial" panose="020B0604020202020204" pitchFamily="34" charset="0"/>
              <a:buAutoNum type="arabicPeriod"/>
            </a:pPr>
            <a:endParaRPr lang="ru-RU" sz="800" spc="-5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37" name="Рисунок 36"/>
          <p:cNvPicPr>
            <a:picLocks noChangeAspect="1"/>
          </p:cNvPicPr>
          <p:nvPr/>
        </p:nvPicPr>
        <p:blipFill>
          <a:blip r:embed="rId11"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2657369" y="1413261"/>
            <a:ext cx="2347401" cy="4696786"/>
          </a:xfrm>
          <a:prstGeom prst="rect">
            <a:avLst/>
          </a:prstGeom>
        </p:spPr>
      </p:pic>
      <p:sp>
        <p:nvSpPr>
          <p:cNvPr id="47" name="TextBox 46"/>
          <p:cNvSpPr txBox="1"/>
          <p:nvPr/>
        </p:nvSpPr>
        <p:spPr>
          <a:xfrm>
            <a:off x="833915" y="24262"/>
            <a:ext cx="1045479"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667522" y="1496219"/>
            <a:ext cx="2337247" cy="4613827"/>
          </a:xfrm>
          <a:prstGeom prst="rect">
            <a:avLst/>
          </a:prstGeom>
          <a:noFill/>
        </p:spPr>
        <p:txBody>
          <a:bodyPr wrap="square" rtlCol="0">
            <a:spAutoFit/>
          </a:bodyPr>
          <a:lstStyle/>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Социальные </a:t>
            </a:r>
            <a:r>
              <a:rPr lang="ru-RU" sz="900" spc="-50" dirty="0">
                <a:latin typeface="Open Sans" panose="020B0606030504020204" pitchFamily="34" charset="0"/>
                <a:ea typeface="Open Sans" panose="020B0606030504020204" pitchFamily="34" charset="0"/>
                <a:cs typeface="Open Sans" panose="020B0606030504020204" pitchFamily="34" charset="0"/>
              </a:rPr>
              <a:t>выплаты на строительство (приобретение) жилья гражданам, проживающим на сельских территориях;</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на реализацию мероприятий по благоустройству сельских территорий;</a:t>
            </a:r>
          </a:p>
          <a:p>
            <a:pPr indent="180975" algn="just" defTabSz="755934">
              <a:lnSpc>
                <a:spcPct val="96000"/>
              </a:lnSpc>
              <a:buFont typeface="+mj-l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Субсидии </a:t>
            </a:r>
            <a:r>
              <a:rPr lang="ru-RU" sz="900" spc="-50" dirty="0">
                <a:latin typeface="Open Sans" panose="020B0606030504020204" pitchFamily="34" charset="0"/>
                <a:ea typeface="Open Sans" panose="020B0606030504020204" pitchFamily="34" charset="0"/>
                <a:cs typeface="Open Sans" panose="020B0606030504020204" pitchFamily="34" charset="0"/>
              </a:rPr>
              <a:t>для </a:t>
            </a:r>
            <a:r>
              <a:rPr lang="ru-RU" sz="900" spc="-50" dirty="0" err="1">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a:p>
            <a:pPr indent="180975" algn="just" defTabSz="755934">
              <a:lnSpc>
                <a:spcPct val="96000"/>
              </a:lnSpc>
              <a:buFont typeface="+mj-lt"/>
              <a:buAutoNum type="arabicPeriod"/>
            </a:pPr>
            <a:r>
              <a:rPr lang="ru-RU" sz="900" spc="-50" dirty="0">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p:txBody>
      </p:sp>
      <p:sp>
        <p:nvSpPr>
          <p:cNvPr id="2" name="Прямоугольник 1"/>
          <p:cNvSpPr/>
          <p:nvPr/>
        </p:nvSpPr>
        <p:spPr>
          <a:xfrm>
            <a:off x="764874" y="6977520"/>
            <a:ext cx="1296157" cy="158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rgbClr val="485A61"/>
                </a:solidFill>
                <a:cs typeface="Times New Roman" panose="02020603050405020304" pitchFamily="18" charset="0"/>
              </a:rPr>
              <a:t>Министерство</a:t>
            </a:r>
            <a:endParaRPr lang="ru-RU" sz="1400" dirty="0">
              <a:solidFill>
                <a:srgbClr val="485A61"/>
              </a:solidFill>
              <a:cs typeface="Times New Roman" panose="02020603050405020304" pitchFamily="18" charset="0"/>
            </a:endParaRPr>
          </a:p>
        </p:txBody>
      </p:sp>
      <p:pic>
        <p:nvPicPr>
          <p:cNvPr id="9" name="Рисунок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86" y="6670629"/>
            <a:ext cx="845715" cy="877292"/>
          </a:xfrm>
          <a:prstGeom prst="rect">
            <a:avLst/>
          </a:prstGeom>
        </p:spPr>
      </p:pic>
      <p:pic>
        <p:nvPicPr>
          <p:cNvPr id="60" name="Рисунок 59"/>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3406" y="892482"/>
            <a:ext cx="2325725" cy="414044"/>
          </a:xfrm>
          <a:prstGeom prst="rect">
            <a:avLst/>
          </a:prstGeom>
        </p:spPr>
      </p:pic>
      <p:sp>
        <p:nvSpPr>
          <p:cNvPr id="61" name="Прямоугольник 60"/>
          <p:cNvSpPr/>
          <p:nvPr/>
        </p:nvSpPr>
        <p:spPr>
          <a:xfrm>
            <a:off x="5133404" y="1471098"/>
            <a:ext cx="2309148" cy="2585323"/>
          </a:xfrm>
          <a:prstGeom prst="rect">
            <a:avLst/>
          </a:prstGeom>
        </p:spPr>
        <p:txBody>
          <a:bodyPr wrap="square">
            <a:spAutoFit/>
          </a:bodyPr>
          <a:lstStyle/>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Выплата </a:t>
            </a:r>
            <a:r>
              <a:rPr lang="ru-RU" sz="900" spc="-50" dirty="0">
                <a:latin typeface="Open Sans" panose="020B0606030504020204" pitchFamily="34" charset="0"/>
                <a:ea typeface="Open Sans" panose="020B0606030504020204" pitchFamily="34" charset="0"/>
                <a:cs typeface="Open Sans" panose="020B0606030504020204" pitchFamily="34" charset="0"/>
              </a:rPr>
              <a:t>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algn="just">
              <a:buAutoNum type="arabicPeriod"/>
            </a:pPr>
            <a:r>
              <a:rPr lang="ru-RU" sz="900" spc="-50" dirty="0" smtClean="0">
                <a:latin typeface="Open Sans" panose="020B0606030504020204" pitchFamily="34" charset="0"/>
                <a:ea typeface="Open Sans" panose="020B0606030504020204" pitchFamily="34" charset="0"/>
                <a:cs typeface="Open Sans" panose="020B0606030504020204" pitchFamily="34" charset="0"/>
              </a:rPr>
              <a:t> Предоставление </a:t>
            </a:r>
            <a:r>
              <a:rPr lang="ru-RU" sz="900" spc="-50" dirty="0">
                <a:latin typeface="Open Sans" panose="020B0606030504020204" pitchFamily="34" charset="0"/>
                <a:ea typeface="Open Sans" panose="020B0606030504020204" pitchFamily="34" charset="0"/>
                <a:cs typeface="Open Sans" panose="020B0606030504020204" pitchFamily="34" charset="0"/>
              </a:rPr>
              <a:t>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p>
        </p:txBody>
      </p:sp>
      <p:sp>
        <p:nvSpPr>
          <p:cNvPr id="59" name="TextBox 58"/>
          <p:cNvSpPr txBox="1"/>
          <p:nvPr/>
        </p:nvSpPr>
        <p:spPr>
          <a:xfrm>
            <a:off x="5184333" y="964474"/>
            <a:ext cx="2258220" cy="276999"/>
          </a:xfrm>
          <a:prstGeom prst="rect">
            <a:avLst/>
          </a:prstGeom>
          <a:noFill/>
        </p:spPr>
        <p:txBody>
          <a:bodyPr wrap="squar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Социальные выплаты</a:t>
            </a:r>
          </a:p>
        </p:txBody>
      </p:sp>
      <p:pic>
        <p:nvPicPr>
          <p:cNvPr id="23" name="Рисунок 2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5852" y="59380"/>
            <a:ext cx="597547" cy="741164"/>
          </a:xfrm>
          <a:prstGeom prst="rect">
            <a:avLst/>
          </a:prstGeom>
        </p:spPr>
      </p:pic>
    </p:spTree>
    <p:extLst>
      <p:ext uri="{BB962C8B-B14F-4D97-AF65-F5344CB8AC3E}">
        <p14:creationId xmlns:p14="http://schemas.microsoft.com/office/powerpoint/2010/main" val="1452893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67799"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33" name="Picture 6" descr="http://tomnosti.info/dorogi-kak-i-pochemu-4/foto/1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0" r="12500"/>
          <a:stretch/>
        </p:blipFill>
        <p:spPr bwMode="auto">
          <a:xfrm>
            <a:off x="525346" y="1187705"/>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4" name="Рисунок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248" y="1157914"/>
            <a:ext cx="1057501" cy="1057501"/>
          </a:xfrm>
          <a:prstGeom prst="rect">
            <a:avLst/>
          </a:prstGeom>
        </p:spPr>
      </p:pic>
      <p:pic>
        <p:nvPicPr>
          <p:cNvPr id="35" name="Рисунок 34"/>
          <p:cNvPicPr>
            <a:picLocks noChangeAspect="1"/>
          </p:cNvPicPr>
          <p:nvPr/>
        </p:nvPicPr>
        <p:blipFill>
          <a:blip r:embed="rId6" cstate="print">
            <a:lum bright="70000" contrast="-7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1894" y="5302850"/>
            <a:ext cx="2621866" cy="1175278"/>
          </a:xfrm>
          <a:prstGeom prst="rect">
            <a:avLst/>
          </a:prstGeom>
        </p:spPr>
      </p:pic>
      <p:sp>
        <p:nvSpPr>
          <p:cNvPr id="36" name="TextBox 35"/>
          <p:cNvSpPr txBox="1"/>
          <p:nvPr/>
        </p:nvSpPr>
        <p:spPr>
          <a:xfrm>
            <a:off x="-278249" y="2499578"/>
            <a:ext cx="4082583" cy="600164"/>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автодорога общего пользования регионального значения:</a:t>
            </a:r>
          </a:p>
        </p:txBody>
      </p:sp>
      <p:sp>
        <p:nvSpPr>
          <p:cNvPr id="37" name="TextBox 36"/>
          <p:cNvSpPr txBox="1"/>
          <p:nvPr/>
        </p:nvSpPr>
        <p:spPr>
          <a:xfrm>
            <a:off x="205060" y="4738775"/>
            <a:ext cx="3115966"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510" y="3168095"/>
            <a:ext cx="542759" cy="542759"/>
          </a:xfrm>
          <a:prstGeom prst="rect">
            <a:avLst/>
          </a:prstGeom>
        </p:spPr>
      </p:pic>
      <p:sp>
        <p:nvSpPr>
          <p:cNvPr id="41" name="Прямоугольник 40"/>
          <p:cNvSpPr/>
          <p:nvPr/>
        </p:nvSpPr>
        <p:spPr>
          <a:xfrm>
            <a:off x="940943" y="3152188"/>
            <a:ext cx="2240175" cy="523220"/>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Р-96 Спас-Деменск-Ельня-Починок</a:t>
            </a:r>
          </a:p>
        </p:txBody>
      </p:sp>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01" y="4161186"/>
            <a:ext cx="469038" cy="536734"/>
          </a:xfrm>
          <a:prstGeom prst="rect">
            <a:avLst/>
          </a:prstGeom>
        </p:spPr>
      </p:pic>
      <p:sp>
        <p:nvSpPr>
          <p:cNvPr id="44" name="Прямоугольник 43"/>
          <p:cNvSpPr/>
          <p:nvPr/>
        </p:nvSpPr>
        <p:spPr>
          <a:xfrm>
            <a:off x="977560" y="4270180"/>
            <a:ext cx="2691601" cy="307777"/>
          </a:xfrm>
          <a:prstGeom prst="rect">
            <a:avLst/>
          </a:prstGeom>
        </p:spPr>
        <p:txBody>
          <a:bodyPr wrap="square">
            <a:spAutoFit/>
          </a:bodyPr>
          <a:lstStyle/>
          <a:p>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Смоленск-Фаянсовая</a:t>
            </a:r>
          </a:p>
        </p:txBody>
      </p:sp>
      <p:sp>
        <p:nvSpPr>
          <p:cNvPr id="45" name="TextBox 44"/>
          <p:cNvSpPr txBox="1"/>
          <p:nvPr/>
        </p:nvSpPr>
        <p:spPr>
          <a:xfrm>
            <a:off x="1527527" y="1283686"/>
            <a:ext cx="208358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p>
        </p:txBody>
      </p:sp>
      <p:sp>
        <p:nvSpPr>
          <p:cNvPr id="46" name="TextBox 45"/>
          <p:cNvSpPr txBox="1"/>
          <p:nvPr/>
        </p:nvSpPr>
        <p:spPr>
          <a:xfrm>
            <a:off x="527407" y="5685526"/>
            <a:ext cx="2586353" cy="276999"/>
          </a:xfrm>
          <a:prstGeom prst="rect">
            <a:avLst/>
          </a:prstGeom>
          <a:noFill/>
        </p:spPr>
        <p:txBody>
          <a:bodyPr wrap="square" rtlCol="0">
            <a:spAutoFit/>
          </a:bodyPr>
          <a:lstStyle/>
          <a:p>
            <a:pPr algn="ct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527406" y="5866169"/>
            <a:ext cx="2586353" cy="553998"/>
          </a:xfrm>
          <a:prstGeom prst="rect">
            <a:avLst/>
          </a:prstGeom>
          <a:noFill/>
        </p:spPr>
        <p:txBody>
          <a:bodyPr wrap="square" rtlCol="0">
            <a:spAutoFit/>
          </a:bodyPr>
          <a:lstStyle/>
          <a:p>
            <a:pPr algn="ct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35,1 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дороги с твердым                             покрытием   </a:t>
            </a:r>
          </a:p>
        </p:txBody>
      </p:sp>
      <p:sp>
        <p:nvSpPr>
          <p:cNvPr id="48" name="TextBox 47"/>
          <p:cNvSpPr txBox="1"/>
          <p:nvPr/>
        </p:nvSpPr>
        <p:spPr>
          <a:xfrm>
            <a:off x="605420" y="5496837"/>
            <a:ext cx="2508340" cy="369332"/>
          </a:xfrm>
          <a:prstGeom prst="rect">
            <a:avLst/>
          </a:prstGeom>
          <a:noFill/>
        </p:spPr>
        <p:txBody>
          <a:bodyPr wrap="square" rtlCol="0">
            <a:spAutoFit/>
          </a:bodyPr>
          <a:lstStyle/>
          <a:p>
            <a:pPr algn="ctr"/>
            <a:r>
              <a:rPr lang="ru-RU">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64,7 </a:t>
            </a:r>
            <a:r>
              <a:rPr lang="ru-RU" dirty="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км  </a:t>
            </a:r>
            <a:r>
              <a:rPr lang="ru-RU" sz="1200" dirty="0">
                <a:latin typeface="Open Sans Semibold" panose="020B0706030804020204" pitchFamily="34" charset="0"/>
                <a:ea typeface="Open Sans Semibold" panose="020B0706030804020204" pitchFamily="34" charset="0"/>
                <a:cs typeface="Open Sans Semibold" panose="020B0706030804020204" pitchFamily="34" charset="0"/>
              </a:rPr>
              <a:t>грунтовые</a:t>
            </a:r>
          </a:p>
        </p:txBody>
      </p:sp>
      <p:sp>
        <p:nvSpPr>
          <p:cNvPr id="49" name="TextBox 48"/>
          <p:cNvSpPr txBox="1"/>
          <p:nvPr/>
        </p:nvSpPr>
        <p:spPr>
          <a:xfrm>
            <a:off x="-129838" y="3715586"/>
            <a:ext cx="3581758" cy="369332"/>
          </a:xfrm>
          <a:prstGeom prst="rect">
            <a:avLst/>
          </a:prstGeom>
          <a:noFill/>
        </p:spPr>
        <p:txBody>
          <a:bodyPr wrap="square" rtlCol="0">
            <a:spAutoFit/>
          </a:bodyPr>
          <a:lstStyle/>
          <a:p>
            <a:pPr algn="ctr"/>
            <a:r>
              <a:rPr lang="ru-RU" b="1" dirty="0">
                <a:solidFill>
                  <a:srgbClr val="245776"/>
                </a:solidFill>
                <a:latin typeface="Open Sans" panose="020B0606030504020204" pitchFamily="34" charset="0"/>
                <a:ea typeface="Open Sans" panose="020B0606030504020204" pitchFamily="34" charset="0"/>
                <a:cs typeface="Open Sans" panose="020B0606030504020204" pitchFamily="34" charset="0"/>
              </a:rPr>
              <a:t>1</a:t>
            </a:r>
            <a:r>
              <a:rPr lang="ru-RU" dirty="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500" dirty="0">
                <a:solidFill>
                  <a:srgbClr val="245776"/>
                </a:solidFill>
                <a:latin typeface="Open Sans" panose="020B0606030504020204" pitchFamily="34" charset="0"/>
                <a:ea typeface="Open Sans" panose="020B0606030504020204" pitchFamily="34" charset="0"/>
                <a:cs typeface="Open Sans" panose="020B0606030504020204" pitchFamily="34" charset="0"/>
              </a:rPr>
              <a:t>железнодорожная магистраль:</a:t>
            </a:r>
          </a:p>
        </p:txBody>
      </p:sp>
      <p:sp>
        <p:nvSpPr>
          <p:cNvPr id="50" name="Прямоугольник 49"/>
          <p:cNvSpPr/>
          <p:nvPr/>
        </p:nvSpPr>
        <p:spPr>
          <a:xfrm>
            <a:off x="520247" y="1343531"/>
            <a:ext cx="1085856" cy="769441"/>
          </a:xfrm>
          <a:prstGeom prst="rect">
            <a:avLst/>
          </a:prstGeom>
        </p:spPr>
        <p:txBody>
          <a:bodyPr wrap="square">
            <a:spAutoFit/>
          </a:bodyPr>
          <a:lstStyle/>
          <a:p>
            <a:pPr algn="ctr"/>
            <a:r>
              <a:rPr lang="ru-RU"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338,3 </a:t>
            </a:r>
            <a:r>
              <a:rPr lang="ru-RU"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sz="2000" dirty="0">
              <a:solidFill>
                <a:schemeClr val="bg1"/>
              </a:solidFill>
            </a:endParaRPr>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6124" y="1437575"/>
            <a:ext cx="4047038" cy="4900044"/>
          </a:xfrm>
          <a:prstGeom prst="rect">
            <a:avLst/>
          </a:prstGeom>
        </p:spPr>
      </p:pic>
    </p:spTree>
    <p:extLst>
      <p:ext uri="{BB962C8B-B14F-4D97-AF65-F5344CB8AC3E}">
        <p14:creationId xmlns:p14="http://schemas.microsoft.com/office/powerpoint/2010/main" val="496555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960" y="1347646"/>
            <a:ext cx="2350637" cy="2350637"/>
          </a:xfrm>
          <a:prstGeom prst="rect">
            <a:avLst/>
          </a:prstGeom>
          <a:ln>
            <a:noFill/>
          </a:ln>
        </p:spPr>
      </p:pic>
      <p:pic>
        <p:nvPicPr>
          <p:cNvPr id="17" name="Рисунок 16"/>
          <p:cNvPicPr>
            <a:picLocks noChangeAspect="1"/>
          </p:cNvPicPr>
          <p:nvPr/>
        </p:nvPicPr>
        <p:blipFill>
          <a:blip r:embed="rId3"/>
          <a:stretch>
            <a:fillRect/>
          </a:stretch>
        </p:blipFill>
        <p:spPr>
          <a:xfrm>
            <a:off x="2061031" y="156237"/>
            <a:ext cx="5498644" cy="768091"/>
          </a:xfrm>
          <a:prstGeom prst="rect">
            <a:avLst/>
          </a:prstGeom>
        </p:spPr>
      </p:pic>
      <p:sp>
        <p:nvSpPr>
          <p:cNvPr id="18" name="TextBox 17"/>
          <p:cNvSpPr txBox="1"/>
          <p:nvPr/>
        </p:nvSpPr>
        <p:spPr>
          <a:xfrm>
            <a:off x="1751897" y="232505"/>
            <a:ext cx="6116912" cy="615553"/>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Главы муниципального образования</a:t>
            </a:r>
          </a:p>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Смоленской области</a:t>
            </a:r>
          </a:p>
        </p:txBody>
      </p:sp>
      <p:sp>
        <p:nvSpPr>
          <p:cNvPr id="19" name="TextBox 1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21" name="TextBox 20"/>
          <p:cNvSpPr txBox="1"/>
          <p:nvPr/>
        </p:nvSpPr>
        <p:spPr>
          <a:xfrm>
            <a:off x="2854777" y="1472213"/>
            <a:ext cx="4403212" cy="3046988"/>
          </a:xfrm>
          <a:prstGeom prst="rect">
            <a:avLst/>
          </a:prstGeom>
          <a:noFill/>
        </p:spPr>
        <p:txBody>
          <a:bodyPr wrap="square" rtlCol="0">
            <a:spAutoFit/>
          </a:bodyPr>
          <a:lstStyle/>
          <a:p>
            <a:pPr algn="just"/>
            <a:r>
              <a:rPr lang="ru-RU" sz="1200" dirty="0"/>
              <a:t>	</a:t>
            </a:r>
            <a:r>
              <a:rPr lang="ru-RU" sz="1200" dirty="0">
                <a:latin typeface="Open Sans" pitchFamily="34" charset="0"/>
              </a:rPr>
              <a:t>Вас приветствует муниципальное образование «Глинковский район» Смоленской области.	</a:t>
            </a:r>
          </a:p>
          <a:p>
            <a:pPr algn="just"/>
            <a:r>
              <a:rPr lang="ru-RU" sz="1200" dirty="0">
                <a:latin typeface="Open Sans" pitchFamily="34" charset="0"/>
              </a:rPr>
              <a:t>	В числе ключевых направлений деятельности органов местного самоуправления – повышение качества и доступности муниципальных услуг, создание благоприятного инвестиционного климата, оказание всесторонней поддержки субъектам малого и среднего бизнеса. Залогом успешного развития экономики является реализация инвестиционных проектов. Руководство района, придавая огромное значение экономической стабильности, процветанию населения, обеспечению комфортных условий его проживания ставит перед собой задачу проведения активной деятельности, направленной на привлечение инвесторов. Глинка открыта для партнерства и сотрудничества.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p:cNvSpPr txBox="1"/>
          <p:nvPr/>
        </p:nvSpPr>
        <p:spPr>
          <a:xfrm>
            <a:off x="299192" y="3787558"/>
            <a:ext cx="2422465" cy="523220"/>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Калмыков </a:t>
            </a:r>
          </a:p>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Михаил  Захарович</a:t>
            </a:r>
          </a:p>
        </p:txBody>
      </p:sp>
      <p:sp>
        <p:nvSpPr>
          <p:cNvPr id="23" name="TextBox 22"/>
          <p:cNvSpPr txBox="1"/>
          <p:nvPr/>
        </p:nvSpPr>
        <p:spPr>
          <a:xfrm>
            <a:off x="4031576" y="1051811"/>
            <a:ext cx="2049613"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p>
        </p:txBody>
      </p:sp>
      <p:sp>
        <p:nvSpPr>
          <p:cNvPr id="24" name="TextBox 23"/>
          <p:cNvSpPr txBox="1"/>
          <p:nvPr/>
        </p:nvSpPr>
        <p:spPr>
          <a:xfrm>
            <a:off x="1360395" y="6309121"/>
            <a:ext cx="437745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Глинковский район!</a:t>
            </a:r>
          </a:p>
        </p:txBody>
      </p:sp>
      <p:sp>
        <p:nvSpPr>
          <p:cNvPr id="25" name="TextBox 24"/>
          <p:cNvSpPr txBox="1"/>
          <p:nvPr/>
        </p:nvSpPr>
        <p:spPr>
          <a:xfrm>
            <a:off x="280105" y="4519202"/>
            <a:ext cx="6828266" cy="1015663"/>
          </a:xfrm>
          <a:prstGeom prst="rect">
            <a:avLst/>
          </a:prstGeom>
          <a:noFill/>
        </p:spPr>
        <p:txBody>
          <a:bodyPr wrap="square" rtlCol="0">
            <a:spAutoFit/>
          </a:bodyPr>
          <a:lstStyle/>
          <a:p>
            <a:pPr algn="just"/>
            <a:r>
              <a:rPr lang="ru-RU" sz="1200" dirty="0"/>
              <a:t>	</a:t>
            </a:r>
            <a:r>
              <a:rPr lang="ru-RU" sz="1200" dirty="0">
                <a:latin typeface="Open Sans" pitchFamily="34" charset="0"/>
              </a:rPr>
              <a:t>Благоприятные условия для развития агропромышленного комплекса района способствуют развитию производства сельскохозяйственной продукции.</a:t>
            </a:r>
          </a:p>
          <a:p>
            <a:pPr algn="just"/>
            <a:r>
              <a:rPr lang="ru-RU" sz="1200" dirty="0">
                <a:latin typeface="Open Sans" pitchFamily="34" charset="0"/>
              </a:rPr>
              <a:t>	Наличие месторождений полезных ископаемых (торф, цементное сырье, песок, гравий) создает благоприятные условия для привлечения инвестиций и развития деловых взаимоотношений.</a:t>
            </a:r>
          </a:p>
        </p:txBody>
      </p:sp>
      <p:sp>
        <p:nvSpPr>
          <p:cNvPr id="28" name="Прямоугольник 27"/>
          <p:cNvSpPr/>
          <p:nvPr/>
        </p:nvSpPr>
        <p:spPr>
          <a:xfrm>
            <a:off x="236368" y="5544693"/>
            <a:ext cx="6625512" cy="646331"/>
          </a:xfrm>
          <a:prstGeom prst="rect">
            <a:avLst/>
          </a:prstGeom>
        </p:spPr>
        <p:txBody>
          <a:bodyPr wrap="square">
            <a:spAutoFit/>
          </a:bodyPr>
          <a:lstStyle/>
          <a:p>
            <a:pPr algn="just"/>
            <a:r>
              <a:rPr lang="ru-RU" sz="1200" dirty="0"/>
              <a:t>	</a:t>
            </a:r>
            <a:r>
              <a:rPr lang="ru-RU" sz="1200" dirty="0">
                <a:latin typeface="Open Sans" pitchFamily="34" charset="0"/>
              </a:rPr>
              <a:t>Администрация муниципального образования «Глинковский район» приглашает к сотрудничеству инвесторов и мы  готовы создать самые благоприятные условия для реализации инвестиционных проектов.</a:t>
            </a:r>
          </a:p>
        </p:txBody>
      </p:sp>
      <p:pic>
        <p:nvPicPr>
          <p:cNvPr id="1026" name="Picture 2" descr="C:\Documents and Settings\111\Мои документы\Download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368" y="1369827"/>
            <a:ext cx="2390464" cy="230627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2" name="TextBox 31"/>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64269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101991" y="320065"/>
            <a:ext cx="5416722"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3418"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38" name="TextBox 37"/>
          <p:cNvSpPr txBox="1"/>
          <p:nvPr/>
        </p:nvSpPr>
        <p:spPr>
          <a:xfrm>
            <a:off x="1428326" y="1630351"/>
            <a:ext cx="1917622"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39" name="TextBox 38"/>
          <p:cNvSpPr txBox="1"/>
          <p:nvPr/>
        </p:nvSpPr>
        <p:spPr>
          <a:xfrm>
            <a:off x="2121300" y="1198928"/>
            <a:ext cx="418704" cy="584775"/>
          </a:xfrm>
          <a:prstGeom prst="rect">
            <a:avLst/>
          </a:prstGeom>
          <a:noFill/>
        </p:spPr>
        <p:txBody>
          <a:bodyPr wrap="non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40" name="TextBox 39"/>
          <p:cNvSpPr txBox="1"/>
          <p:nvPr/>
        </p:nvSpPr>
        <p:spPr>
          <a:xfrm flipH="1">
            <a:off x="6541289" y="2967745"/>
            <a:ext cx="806564"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9</a:t>
            </a:r>
          </a:p>
        </p:txBody>
      </p:sp>
      <p:sp>
        <p:nvSpPr>
          <p:cNvPr id="41" name="TextBox 40"/>
          <p:cNvSpPr txBox="1"/>
          <p:nvPr/>
        </p:nvSpPr>
        <p:spPr>
          <a:xfrm>
            <a:off x="6078903" y="3424730"/>
            <a:ext cx="1398850"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p:cNvSpPr txBox="1"/>
          <p:nvPr/>
        </p:nvSpPr>
        <p:spPr>
          <a:xfrm flipH="1">
            <a:off x="727536" y="3123912"/>
            <a:ext cx="495617" cy="584775"/>
          </a:xfrm>
          <a:prstGeom prst="rect">
            <a:avLst/>
          </a:prstGeom>
          <a:noFill/>
        </p:spPr>
        <p:txBody>
          <a:bodyPr wrap="square" rtlCol="0">
            <a:spAutoFit/>
          </a:bodyPr>
          <a:lstStyle/>
          <a:p>
            <a:r>
              <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43" name="TextBox 42"/>
          <p:cNvSpPr txBox="1"/>
          <p:nvPr/>
        </p:nvSpPr>
        <p:spPr>
          <a:xfrm>
            <a:off x="168296" y="3543470"/>
            <a:ext cx="1529785" cy="830997"/>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44" name="TextBox 43"/>
          <p:cNvSpPr txBox="1"/>
          <p:nvPr/>
        </p:nvSpPr>
        <p:spPr>
          <a:xfrm>
            <a:off x="4458728" y="5256090"/>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интерактивное телевидение</a:t>
            </a:r>
            <a:endParaRPr lang="ru-RU" sz="12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54" y="1452358"/>
            <a:ext cx="959403" cy="959403"/>
          </a:xfrm>
          <a:prstGeom prst="rect">
            <a:avLst/>
          </a:prstGeom>
        </p:spPr>
      </p:pic>
      <p:pic>
        <p:nvPicPr>
          <p:cNvPr id="47" name="Рисунок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1" y="5181516"/>
            <a:ext cx="1251611" cy="1251611"/>
          </a:xfrm>
          <a:prstGeom prst="rect">
            <a:avLst/>
          </a:prstGeom>
        </p:spPr>
      </p:pic>
      <p:pic>
        <p:nvPicPr>
          <p:cNvPr id="48" name="Рисунок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24" y="3141641"/>
            <a:ext cx="1186215" cy="1186215"/>
          </a:xfrm>
          <a:prstGeom prst="rect">
            <a:avLst/>
          </a:prstGeom>
        </p:spPr>
      </p:pic>
      <p:pic>
        <p:nvPicPr>
          <p:cNvPr id="49" name="Рисунок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1" y="3105126"/>
            <a:ext cx="1223035" cy="1223035"/>
          </a:xfrm>
          <a:prstGeom prst="rect">
            <a:avLst/>
          </a:prstGeom>
        </p:spPr>
      </p:pic>
      <p:pic>
        <p:nvPicPr>
          <p:cNvPr id="50" name="Рисунок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699" y="3154149"/>
            <a:ext cx="1237827" cy="1237827"/>
          </a:xfrm>
          <a:prstGeom prst="rect">
            <a:avLst/>
          </a:prstGeom>
        </p:spPr>
      </p:pic>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6"/>
            <a:ext cx="1237827" cy="1237827"/>
          </a:xfrm>
          <a:prstGeom prst="rect">
            <a:avLst/>
          </a:prstGeom>
        </p:spPr>
      </p:pic>
      <p:pic>
        <p:nvPicPr>
          <p:cNvPr id="52" name="Рисунок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29"/>
            <a:ext cx="1237827" cy="1237827"/>
          </a:xfrm>
          <a:prstGeom prst="rect">
            <a:avLst/>
          </a:prstGeom>
        </p:spPr>
      </p:pic>
      <p:sp>
        <p:nvSpPr>
          <p:cNvPr id="53" name="TextBox 52"/>
          <p:cNvSpPr txBox="1"/>
          <p:nvPr/>
        </p:nvSpPr>
        <p:spPr>
          <a:xfrm>
            <a:off x="4590929" y="1623949"/>
            <a:ext cx="2886824" cy="523220"/>
          </a:xfrm>
          <a:prstGeom prst="rect">
            <a:avLst/>
          </a:prstGeom>
          <a:noFill/>
        </p:spPr>
        <p:txBody>
          <a:bodyPr wrap="square" rtlCol="0">
            <a:spAutoFit/>
          </a:bodyPr>
          <a:lstStyle/>
          <a:p>
            <a:pPr>
              <a:tabLst>
                <a:tab pos="176213" algn="l"/>
              </a:tabLst>
            </a:pPr>
            <a:r>
              <a:rPr lang="ru-RU" sz="1400" dirty="0">
                <a:latin typeface="Open Sans" panose="020B0606030504020204" pitchFamily="34" charset="0"/>
                <a:ea typeface="Open Sans" panose="020B0606030504020204" pitchFamily="34" charset="0"/>
                <a:cs typeface="Open Sans" panose="020B0606030504020204" pitchFamily="34" charset="0"/>
              </a:rPr>
              <a:t>Смоленский филиал </a:t>
            </a:r>
            <a:br>
              <a:rPr lang="ru-RU" sz="1400" dirty="0">
                <a:latin typeface="Open Sans" panose="020B0606030504020204" pitchFamily="34" charset="0"/>
                <a:ea typeface="Open Sans" panose="020B0606030504020204" pitchFamily="34" charset="0"/>
                <a:cs typeface="Open Sans" panose="020B0606030504020204" pitchFamily="34" charset="0"/>
              </a:rPr>
            </a:br>
            <a:r>
              <a:rPr lang="ru-RU" sz="1400" dirty="0">
                <a:latin typeface="Open Sans" panose="020B0606030504020204" pitchFamily="34" charset="0"/>
                <a:ea typeface="Open Sans" panose="020B0606030504020204" pitchFamily="34" charset="0"/>
                <a:cs typeface="Open Sans" panose="020B0606030504020204" pitchFamily="34" charset="0"/>
              </a:rPr>
              <a:t>ПАО «Ростелеком»</a:t>
            </a:r>
          </a:p>
        </p:txBody>
      </p:sp>
      <p:sp>
        <p:nvSpPr>
          <p:cNvPr id="54" name="TextBox 53"/>
          <p:cNvSpPr txBox="1"/>
          <p:nvPr/>
        </p:nvSpPr>
        <p:spPr>
          <a:xfrm>
            <a:off x="735220" y="4609759"/>
            <a:ext cx="1841732" cy="1600438"/>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«МТС»</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a:latin typeface="Open Sans" panose="020B0606030504020204" pitchFamily="34" charset="0"/>
                <a:ea typeface="Open Sans" panose="020B0606030504020204" pitchFamily="34" charset="0"/>
                <a:cs typeface="Open Sans" panose="020B0606030504020204" pitchFamily="34" charset="0"/>
              </a:rPr>
              <a:t>«Мегафон»</a:t>
            </a:r>
          </a:p>
        </p:txBody>
      </p:sp>
      <p:pic>
        <p:nvPicPr>
          <p:cNvPr id="55" name="Рисунок 5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695" y="4956770"/>
            <a:ext cx="454160" cy="453208"/>
          </a:xfrm>
          <a:prstGeom prst="rect">
            <a:avLst/>
          </a:prstGeom>
        </p:spPr>
      </p:pic>
      <p:pic>
        <p:nvPicPr>
          <p:cNvPr id="56" name="Рисунок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869" y="4542576"/>
            <a:ext cx="427934" cy="440771"/>
          </a:xfrm>
          <a:prstGeom prst="rect">
            <a:avLst/>
          </a:prstGeom>
        </p:spPr>
      </p:pic>
      <p:pic>
        <p:nvPicPr>
          <p:cNvPr id="57" name="Рисунок 5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9579" y="5823387"/>
            <a:ext cx="452779" cy="453993"/>
          </a:xfrm>
          <a:prstGeom prst="rect">
            <a:avLst/>
          </a:prstGeom>
        </p:spPr>
      </p:pic>
      <p:pic>
        <p:nvPicPr>
          <p:cNvPr id="58" name="Рисунок 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7354" y="5447890"/>
            <a:ext cx="481090" cy="352158"/>
          </a:xfrm>
          <a:prstGeom prst="rect">
            <a:avLst/>
          </a:prstGeom>
        </p:spPr>
      </p:pic>
      <p:pic>
        <p:nvPicPr>
          <p:cNvPr id="59" name="Рисунок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1249" y="3642039"/>
            <a:ext cx="1720322" cy="124033"/>
          </a:xfrm>
          <a:prstGeom prst="rect">
            <a:avLst/>
          </a:prstGeom>
        </p:spPr>
      </p:pic>
      <p:pic>
        <p:nvPicPr>
          <p:cNvPr id="60" name="Рисунок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2539557" y="4741204"/>
            <a:ext cx="969094" cy="124033"/>
          </a:xfrm>
          <a:prstGeom prst="rect">
            <a:avLst/>
          </a:prstGeom>
        </p:spPr>
      </p:pic>
      <p:pic>
        <p:nvPicPr>
          <p:cNvPr id="61" name="Рисунок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3075319">
            <a:off x="4325805" y="2716097"/>
            <a:ext cx="969094" cy="124033"/>
          </a:xfrm>
          <a:prstGeom prst="rect">
            <a:avLst/>
          </a:prstGeom>
        </p:spPr>
      </p:pic>
      <p:pic>
        <p:nvPicPr>
          <p:cNvPr id="33" name="Рисунок 3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1484004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omostr0y.ru/assets/images/foto/2015/12/21378487-l%5b1%5d.jpg"/>
          <p:cNvPicPr>
            <a:picLocks noChangeAspect="1" noChangeArrowheads="1"/>
          </p:cNvPicPr>
          <p:nvPr/>
        </p:nvPicPr>
        <p:blipFill>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533206" y="4308426"/>
            <a:ext cx="4123303" cy="3092479"/>
          </a:xfrm>
          <a:prstGeom prst="rect">
            <a:avLst/>
          </a:prstGeom>
          <a:noFill/>
          <a:extLst>
            <a:ext uri="{909E8E84-426E-40DD-AFC4-6F175D3DCCD1}">
              <a14:hiddenFill xmlns:a14="http://schemas.microsoft.com/office/drawing/2010/main">
                <a:solidFill>
                  <a:srgbClr val="FFFFFF"/>
                </a:solidFill>
              </a14:hiddenFill>
            </a:ext>
          </a:extLst>
        </p:spPr>
      </p:pic>
      <p:pic>
        <p:nvPicPr>
          <p:cNvPr id="38" name="Рисунок 37" descr="http://media.vremyan.ru/images/640_480/images_23407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4860" y="1272097"/>
            <a:ext cx="1573603" cy="1601722"/>
          </a:xfrm>
          <a:prstGeom prst="ellipse">
            <a:avLst/>
          </a:prstGeom>
          <a:noFill/>
          <a:ln>
            <a:noFill/>
          </a:ln>
        </p:spPr>
      </p:pic>
      <p:pic>
        <p:nvPicPr>
          <p:cNvPr id="40" name="Рисунок 39"/>
          <p:cNvPicPr>
            <a:picLocks noChangeAspect="1"/>
          </p:cNvPicPr>
          <p:nvPr/>
        </p:nvPicPr>
        <p:blipFill>
          <a:blip r:embed="rId4" cstate="print">
            <a:duotone>
              <a:prstClr val="black"/>
              <a:srgbClr val="EBEBA9">
                <a:tint val="45000"/>
                <a:satMod val="400000"/>
              </a:srgbClr>
            </a:duotone>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245008" y="3578838"/>
            <a:ext cx="3847129" cy="1189808"/>
          </a:xfrm>
          <a:prstGeom prst="rect">
            <a:avLst/>
          </a:prstGeom>
          <a:ln>
            <a:solidFill>
              <a:schemeClr val="tx1"/>
            </a:solidFill>
            <a:prstDash val="lgDash"/>
          </a:ln>
        </p:spPr>
      </p:pic>
      <p:pic>
        <p:nvPicPr>
          <p:cNvPr id="10" name="Рисунок 9"/>
          <p:cNvPicPr>
            <a:picLocks noChangeAspect="1"/>
          </p:cNvPicPr>
          <p:nvPr/>
        </p:nvPicPr>
        <p:blipFill>
          <a:blip r:embed="rId6"/>
          <a:stretch>
            <a:fillRect/>
          </a:stretch>
        </p:blipFill>
        <p:spPr>
          <a:xfrm>
            <a:off x="2061031" y="156237"/>
            <a:ext cx="5498644" cy="768091"/>
          </a:xfrm>
          <a:prstGeom prst="rect">
            <a:avLst/>
          </a:prstGeom>
        </p:spPr>
      </p:pic>
      <p:sp>
        <p:nvSpPr>
          <p:cNvPr id="3" name="TextBox 2"/>
          <p:cNvSpPr txBox="1"/>
          <p:nvPr/>
        </p:nvSpPr>
        <p:spPr>
          <a:xfrm>
            <a:off x="2049665" y="313297"/>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244535" y="3059997"/>
            <a:ext cx="3454726" cy="369332"/>
          </a:xfrm>
          <a:prstGeom prst="rect">
            <a:avLst/>
          </a:prstGeom>
          <a:noFill/>
        </p:spPr>
        <p:txBody>
          <a:bodyPr wrap="square" rtlCol="0">
            <a:spAutoFit/>
          </a:bodyPr>
          <a:lstStyle/>
          <a:p>
            <a:r>
              <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p>
        </p:txBody>
      </p:sp>
      <p:pic>
        <p:nvPicPr>
          <p:cNvPr id="24" name="Рисунок 23"/>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6" y="1307511"/>
            <a:ext cx="2795137" cy="936966"/>
          </a:xfrm>
          <a:prstGeom prst="rect">
            <a:avLst/>
          </a:prstGeom>
        </p:spPr>
      </p:pic>
      <p:pic>
        <p:nvPicPr>
          <p:cNvPr id="25" name="Рисунок 24"/>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9005" y="3392975"/>
            <a:ext cx="2795137" cy="936966"/>
          </a:xfrm>
          <a:prstGeom prst="rect">
            <a:avLst/>
          </a:prstGeom>
        </p:spPr>
      </p:pic>
      <p:sp>
        <p:nvSpPr>
          <p:cNvPr id="28" name="TextBox 27"/>
          <p:cNvSpPr txBox="1"/>
          <p:nvPr/>
        </p:nvSpPr>
        <p:spPr>
          <a:xfrm>
            <a:off x="440600" y="4378995"/>
            <a:ext cx="2313639" cy="646331"/>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0,06 </a:t>
            </a: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336749" y="2321333"/>
            <a:ext cx="2392913" cy="923330"/>
          </a:xfrm>
          <a:prstGeom prst="rect">
            <a:avLst/>
          </a:prstGeom>
          <a:noFill/>
        </p:spPr>
        <p:txBody>
          <a:bodyPr wrap="square" rtlCol="0">
            <a:spAutoFit/>
          </a:bodyPr>
          <a:lstStyle/>
          <a:p>
            <a:pPr algn="ct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169,</a:t>
            </a:r>
            <a:r>
              <a:rPr lang="ru-RU" sz="36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378909" y="1452828"/>
            <a:ext cx="2375330" cy="646331"/>
          </a:xfrm>
          <a:prstGeom prst="rect">
            <a:avLst/>
          </a:prstGeom>
          <a:noFill/>
        </p:spPr>
        <p:txBody>
          <a:bodyPr wrap="non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193929" y="3577258"/>
            <a:ext cx="2678554" cy="584775"/>
          </a:xfrm>
          <a:prstGeom prst="rect">
            <a:avLst/>
          </a:prstGeom>
          <a:noFill/>
        </p:spPr>
        <p:txBody>
          <a:bodyPr wrap="non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 эксплуатацию жилья</a:t>
            </a:r>
          </a:p>
        </p:txBody>
      </p:sp>
      <p:sp>
        <p:nvSpPr>
          <p:cNvPr id="42" name="TextBox 41"/>
          <p:cNvSpPr txBox="1"/>
          <p:nvPr/>
        </p:nvSpPr>
        <p:spPr>
          <a:xfrm>
            <a:off x="3338719" y="3632556"/>
            <a:ext cx="3605925" cy="1015663"/>
          </a:xfrm>
          <a:prstGeom prst="rect">
            <a:avLst/>
          </a:prstGeom>
          <a:noFill/>
        </p:spPr>
        <p:txBody>
          <a:bodyPr wrap="square" rtlCol="0">
            <a:spAutoFit/>
          </a:bodyPr>
          <a:lstStyle/>
          <a:p>
            <a:pPr indent="179388" algn="just"/>
            <a:r>
              <a:rPr lang="ru-RU" sz="1200" dirty="0"/>
              <a:t>В районе реализуется муниципальная программа «Обеспечение жильем молодых </a:t>
            </a:r>
            <a:r>
              <a:rPr lang="ru-RU" sz="1200" dirty="0" smtClean="0"/>
              <a:t>семей». </a:t>
            </a:r>
            <a:r>
              <a:rPr lang="ru-RU" sz="1200" dirty="0"/>
              <a:t>В </a:t>
            </a:r>
            <a:r>
              <a:rPr lang="ru-RU" sz="1200" dirty="0" smtClean="0"/>
              <a:t>2023 </a:t>
            </a:r>
            <a:r>
              <a:rPr lang="ru-RU" sz="1200" dirty="0"/>
              <a:t>году за счет получения социальной выплаты улучшила свои жилищные условия  одна  молодая семья. </a:t>
            </a:r>
            <a:endParaRPr lang="ru-RU" sz="1200" dirty="0">
              <a:latin typeface="Open Sans" pitchFamily="34" charset="0"/>
              <a:ea typeface="Open Sans" pitchFamily="34" charset="0"/>
              <a:cs typeface="Open Sans" pitchFamily="34" charset="0"/>
            </a:endParaRPr>
          </a:p>
        </p:txBody>
      </p:sp>
      <p:sp>
        <p:nvSpPr>
          <p:cNvPr id="35" name="TextBox 34"/>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5758" y="1228536"/>
            <a:ext cx="1631806" cy="1654085"/>
          </a:xfrm>
          <a:prstGeom prst="rect">
            <a:avLst/>
          </a:prstGeom>
        </p:spPr>
      </p:pic>
      <p:pic>
        <p:nvPicPr>
          <p:cNvPr id="26" name="Рисунок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1682" y="1224482"/>
            <a:ext cx="1690011" cy="1713085"/>
          </a:xfrm>
          <a:prstGeom prst="rect">
            <a:avLst/>
          </a:prstGeom>
        </p:spPr>
      </p:pic>
      <p:pic>
        <p:nvPicPr>
          <p:cNvPr id="32" name="Рисунок 31" descr="http://selhoz.admin-smolensk.ru/files/675/gallery/med/22.11.2016_12.15.27_img_0029.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69032" y="1289136"/>
            <a:ext cx="1635309" cy="1584682"/>
          </a:xfrm>
          <a:prstGeom prst="ellipse">
            <a:avLst/>
          </a:prstGeom>
          <a:noFill/>
          <a:ln>
            <a:noFill/>
          </a:ln>
        </p:spPr>
      </p:pic>
      <p:pic>
        <p:nvPicPr>
          <p:cNvPr id="43" name="Рисунок 4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38581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33526"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8" name="TextBox 27"/>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2" name="Рисунок 31"/>
          <p:cNvPicPr>
            <a:picLocks noChangeAspect="1"/>
          </p:cNvPicPr>
          <p:nvPr/>
        </p:nvPicPr>
        <p:blipFill>
          <a:blip r:embed="rId2"/>
          <a:stretch>
            <a:fillRect/>
          </a:stretch>
        </p:blipFill>
        <p:spPr>
          <a:xfrm>
            <a:off x="2061031" y="156237"/>
            <a:ext cx="5498644" cy="768091"/>
          </a:xfrm>
          <a:prstGeom prst="rect">
            <a:avLst/>
          </a:prstGeom>
        </p:spPr>
      </p:pic>
      <p:sp>
        <p:nvSpPr>
          <p:cNvPr id="34" name="TextBox 33"/>
          <p:cNvSpPr txBox="1"/>
          <p:nvPr/>
        </p:nvSpPr>
        <p:spPr>
          <a:xfrm>
            <a:off x="442759" y="1177451"/>
            <a:ext cx="2452542" cy="830997"/>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595819" y="2081424"/>
            <a:ext cx="639919" cy="584775"/>
          </a:xfrm>
          <a:prstGeom prst="rect">
            <a:avLst/>
          </a:prstGeom>
          <a:noFill/>
        </p:spPr>
        <p:txBody>
          <a:bodyPr wrap="none" rtlCol="0">
            <a:spAutoFit/>
          </a:bodyPr>
          <a:lstStyle/>
          <a:p>
            <a:pPr algn="ctr"/>
            <a:r>
              <a:rPr lang="ru-RU" sz="32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sz="2800" dirty="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9" name="TextBox 48"/>
          <p:cNvSpPr txBox="1"/>
          <p:nvPr/>
        </p:nvSpPr>
        <p:spPr>
          <a:xfrm>
            <a:off x="3489133" y="1534560"/>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p>
        </p:txBody>
      </p:sp>
      <p:sp>
        <p:nvSpPr>
          <p:cNvPr id="50" name="TextBox 49"/>
          <p:cNvSpPr txBox="1"/>
          <p:nvPr/>
        </p:nvSpPr>
        <p:spPr>
          <a:xfrm>
            <a:off x="3251454" y="4797491"/>
            <a:ext cx="2177310" cy="144655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p>
        </p:txBody>
      </p:sp>
      <p:pic>
        <p:nvPicPr>
          <p:cNvPr id="51" name="Рисунок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226" y="4307331"/>
            <a:ext cx="1452636" cy="1452636"/>
          </a:xfrm>
          <a:prstGeom prst="rect">
            <a:avLst/>
          </a:prstGeom>
        </p:spPr>
      </p:pic>
      <p:sp>
        <p:nvSpPr>
          <p:cNvPr id="52" name="TextBox 51"/>
          <p:cNvSpPr txBox="1"/>
          <p:nvPr/>
        </p:nvSpPr>
        <p:spPr>
          <a:xfrm>
            <a:off x="5817103" y="4514371"/>
            <a:ext cx="1050288"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146</a:t>
            </a:r>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r>
              <a:rPr lang="ru-RU" sz="2800" b="1" dirty="0" err="1">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кв.м</a:t>
            </a:r>
            <a:r>
              <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53" name="Рисунок 52"/>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54" name="TextBox 53"/>
          <p:cNvSpPr txBox="1"/>
          <p:nvPr/>
        </p:nvSpPr>
        <p:spPr>
          <a:xfrm>
            <a:off x="417179" y="2810013"/>
            <a:ext cx="2422382" cy="584775"/>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1500732" y="3624491"/>
            <a:ext cx="1184940" cy="769441"/>
          </a:xfrm>
          <a:prstGeom prst="rect">
            <a:avLst/>
          </a:prstGeom>
          <a:noFill/>
        </p:spPr>
        <p:txBody>
          <a:bodyPr wrap="non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161,5</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2800"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Picture 2" descr="http://www.dekor3d.ru/upload/iblock/378/378124e25a3161f32210a5ae5fe9182d.jpg"/>
          <p:cNvPicPr>
            <a:picLocks noChangeAspect="1" noChangeArrowheads="1"/>
          </p:cNvPicPr>
          <p:nvPr/>
        </p:nvPicPr>
        <p:blipFill>
          <a:blip r:embed="rId6"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08"/>
            <a:ext cx="612512" cy="615736"/>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p:cNvSpPr txBox="1"/>
          <p:nvPr/>
        </p:nvSpPr>
        <p:spPr>
          <a:xfrm>
            <a:off x="4964734" y="3162497"/>
            <a:ext cx="2130616" cy="646331"/>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p>
        </p:txBody>
      </p:sp>
      <p:pic>
        <p:nvPicPr>
          <p:cNvPr id="58" name="Picture 2" descr="http://fbm.ru/wp-content/uploads/2015/10/52321671830b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750" r="5916"/>
          <a:stretch/>
        </p:blipFill>
        <p:spPr bwMode="auto">
          <a:xfrm>
            <a:off x="3515473" y="273794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9" name="Рисунок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9733" y="2718706"/>
            <a:ext cx="1470345" cy="1470345"/>
          </a:xfrm>
          <a:prstGeom prst="rect">
            <a:avLst/>
          </a:prstGeom>
        </p:spPr>
      </p:pic>
      <p:pic>
        <p:nvPicPr>
          <p:cNvPr id="60" name="Picture 4" descr="http://images.aif.ru/008/168/416a502890c5bbef90211e8644c3977d.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10" t="288" r="18606" b="-288"/>
          <a:stretch/>
        </p:blipFill>
        <p:spPr bwMode="auto">
          <a:xfrm>
            <a:off x="5703072" y="1160968"/>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61" name="Рисунок 6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62" name="TextBox 61"/>
          <p:cNvSpPr txBox="1"/>
          <p:nvPr/>
        </p:nvSpPr>
        <p:spPr>
          <a:xfrm>
            <a:off x="6130491" y="145831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3" name="TextBox 62"/>
          <p:cNvSpPr txBox="1"/>
          <p:nvPr/>
        </p:nvSpPr>
        <p:spPr>
          <a:xfrm>
            <a:off x="3927043" y="3056664"/>
            <a:ext cx="527709" cy="830997"/>
          </a:xfrm>
          <a:prstGeom prst="rect">
            <a:avLst/>
          </a:prstGeom>
          <a:noFill/>
        </p:spPr>
        <p:txBody>
          <a:bodyPr wrap="none" rtlCol="0">
            <a:spAutoFit/>
          </a:bodyPr>
          <a:lstStyle/>
          <a:p>
            <a:r>
              <a:rPr lang="ru-RU" sz="4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endParaRPr lang="ru-RU" sz="40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64" name="Picture 8" descr="http://www.infovoronezh.ru/images/News/604755735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8598" y="4778069"/>
            <a:ext cx="2524159" cy="1655479"/>
          </a:xfrm>
          <a:prstGeom prst="rect">
            <a:avLst/>
          </a:prstGeom>
          <a:noFill/>
          <a:extLst>
            <a:ext uri="{909E8E84-426E-40DD-AFC4-6F175D3DCCD1}">
              <a14:hiddenFill xmlns:a14="http://schemas.microsoft.com/office/drawing/2010/main">
                <a:solidFill>
                  <a:srgbClr val="FFFFFF"/>
                </a:solidFill>
              </a14:hiddenFill>
            </a:ext>
          </a:extLst>
        </p:spPr>
      </p:pic>
      <p:pic>
        <p:nvPicPr>
          <p:cNvPr id="65" name="Рисунок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
        <p:nvSpPr>
          <p:cNvPr id="66" name="TextBox 65"/>
          <p:cNvSpPr txBox="1"/>
          <p:nvPr/>
        </p:nvSpPr>
        <p:spPr>
          <a:xfrm>
            <a:off x="2044339" y="347908"/>
            <a:ext cx="5532028" cy="400110"/>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pic>
        <p:nvPicPr>
          <p:cNvPr id="29" name="Рисунок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979684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35098"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3" name="TextBox 12"/>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graphicFrame>
        <p:nvGraphicFramePr>
          <p:cNvPr id="18" name="Диаграмма 17"/>
          <p:cNvGraphicFramePr/>
          <p:nvPr>
            <p:extLst>
              <p:ext uri="{D42A27DB-BD31-4B8C-83A1-F6EECF244321}">
                <p14:modId xmlns:p14="http://schemas.microsoft.com/office/powerpoint/2010/main" val="1120858209"/>
              </p:ext>
            </p:extLst>
          </p:nvPr>
        </p:nvGraphicFramePr>
        <p:xfrm>
          <a:off x="110549" y="2348664"/>
          <a:ext cx="7044570" cy="4488217"/>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3264" y="1141498"/>
            <a:ext cx="3756380" cy="523220"/>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деятельность</a:t>
            </a:r>
          </a:p>
        </p:txBody>
      </p:sp>
      <p:graphicFrame>
        <p:nvGraphicFramePr>
          <p:cNvPr id="20" name="Таблица 19"/>
          <p:cNvGraphicFramePr>
            <a:graphicFrameLocks noGrp="1"/>
          </p:cNvGraphicFramePr>
          <p:nvPr>
            <p:extLst>
              <p:ext uri="{D42A27DB-BD31-4B8C-83A1-F6EECF244321}">
                <p14:modId xmlns:p14="http://schemas.microsoft.com/office/powerpoint/2010/main" val="295728197"/>
              </p:ext>
            </p:extLst>
          </p:nvPr>
        </p:nvGraphicFramePr>
        <p:xfrm>
          <a:off x="979229" y="1806497"/>
          <a:ext cx="1864450" cy="1346612"/>
        </p:xfrm>
        <a:graphic>
          <a:graphicData uri="http://schemas.openxmlformats.org/drawingml/2006/table">
            <a:tbl>
              <a:tblPr firstRow="1" bandRow="1">
                <a:tableStyleId>{5C22544A-7EE6-4342-B048-85BDC9FD1C3A}</a:tableStyleId>
              </a:tblPr>
              <a:tblGrid>
                <a:gridCol w="1864450">
                  <a:extLst>
                    <a:ext uri="{9D8B030D-6E8A-4147-A177-3AD203B41FA5}">
                      <a16:colId xmlns="" xmlns:a16="http://schemas.microsoft.com/office/drawing/2014/main" val="271249730"/>
                    </a:ext>
                  </a:extLst>
                </a:gridCol>
              </a:tblGrid>
              <a:tr h="273403">
                <a:tc>
                  <a:txBody>
                    <a:bodyPr/>
                    <a:lstStyle/>
                    <a:p>
                      <a:pPr algn="ct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 xmlns:a16="http://schemas.microsoft.com/office/drawing/2014/main" val="446570374"/>
                  </a:ext>
                </a:extLst>
              </a:tr>
              <a:tr h="1041812">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a:t>
                      </a: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 офис Смоленского ОСБ </a:t>
                      </a:r>
                      <a:r>
                        <a:rPr lang="ru-RU" sz="1200" baseline="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№8609/0111 </a:t>
                      </a: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
                      </a:r>
                      <a:b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br>
                      <a:r>
                        <a:rPr lang="ru-RU" sz="1200" baseline="0" dirty="0">
                          <a:solidFill>
                            <a:srgbClr val="002060"/>
                          </a:solidFill>
                          <a:latin typeface="Open Sans" panose="020B0606030504020204" pitchFamily="34" charset="0"/>
                          <a:ea typeface="Open Sans" panose="020B0606030504020204" pitchFamily="34" charset="0"/>
                          <a:cs typeface="Open Sans" panose="020B0606030504020204" pitchFamily="34" charset="0"/>
                        </a:rPr>
                        <a:t>ПАО Сбербанка РФ</a:t>
                      </a:r>
                      <a:endParaRPr lang="ru-RU"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 xmlns:a16="http://schemas.microsoft.com/office/drawing/2014/main" val="3661350664"/>
                  </a:ext>
                </a:extLst>
              </a:tr>
            </a:tbl>
          </a:graphicData>
        </a:graphic>
      </p:graphicFrame>
      <p:sp>
        <p:nvSpPr>
          <p:cNvPr id="21" name="TextBox 20"/>
          <p:cNvSpPr txBox="1"/>
          <p:nvPr/>
        </p:nvSpPr>
        <p:spPr>
          <a:xfrm>
            <a:off x="3275447" y="1174736"/>
            <a:ext cx="3779341"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p>
        </p:txBody>
      </p:sp>
      <p:graphicFrame>
        <p:nvGraphicFramePr>
          <p:cNvPr id="22" name="Диаграмма 21"/>
          <p:cNvGraphicFramePr/>
          <p:nvPr>
            <p:extLst>
              <p:ext uri="{D42A27DB-BD31-4B8C-83A1-F6EECF244321}">
                <p14:modId xmlns:p14="http://schemas.microsoft.com/office/powerpoint/2010/main" val="1075825473"/>
              </p:ext>
            </p:extLst>
          </p:nvPr>
        </p:nvGraphicFramePr>
        <p:xfrm>
          <a:off x="3370430" y="1456456"/>
          <a:ext cx="4414345" cy="3596422"/>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10172" y="3718781"/>
            <a:ext cx="3802564" cy="338554"/>
          </a:xfrm>
          <a:prstGeom prst="rect">
            <a:avLst/>
          </a:prstGeom>
          <a:noFill/>
        </p:spPr>
        <p:txBody>
          <a:bodyPr wrap="square" rtlCol="0">
            <a:spAutoFit/>
          </a:bodyPr>
          <a:lstStyle/>
          <a:p>
            <a:pPr algn="ctr"/>
            <a:r>
              <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877518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5887287"/>
            <a:ext cx="6311590" cy="682868"/>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406046"/>
            <a:ext cx="7559675" cy="1236923"/>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061031" y="156237"/>
            <a:ext cx="5498644" cy="768091"/>
          </a:xfrm>
          <a:prstGeom prst="rect">
            <a:avLst/>
          </a:prstGeom>
        </p:spPr>
      </p:pic>
      <p:sp>
        <p:nvSpPr>
          <p:cNvPr id="3" name="TextBox 2"/>
          <p:cNvSpPr txBox="1"/>
          <p:nvPr/>
        </p:nvSpPr>
        <p:spPr>
          <a:xfrm>
            <a:off x="2061031" y="311192"/>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4"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9880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p>
        </p:txBody>
      </p:sp>
      <p:sp>
        <p:nvSpPr>
          <p:cNvPr id="5" name="TextBox 4"/>
          <p:cNvSpPr txBox="1"/>
          <p:nvPr/>
        </p:nvSpPr>
        <p:spPr>
          <a:xfrm>
            <a:off x="3829846" y="2640869"/>
            <a:ext cx="1458296"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p>
        </p:txBody>
      </p:sp>
      <p:sp>
        <p:nvSpPr>
          <p:cNvPr id="25" name="TextBox 24"/>
          <p:cNvSpPr txBox="1"/>
          <p:nvPr/>
        </p:nvSpPr>
        <p:spPr>
          <a:xfrm>
            <a:off x="2259068" y="2621171"/>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общего образования</a:t>
            </a:r>
          </a:p>
        </p:txBody>
      </p:sp>
      <p:sp>
        <p:nvSpPr>
          <p:cNvPr id="26" name="TextBox 25"/>
          <p:cNvSpPr txBox="1"/>
          <p:nvPr/>
        </p:nvSpPr>
        <p:spPr>
          <a:xfrm>
            <a:off x="5238829" y="2639476"/>
            <a:ext cx="2053575"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p>
        </p:txBody>
      </p:sp>
      <p:sp>
        <p:nvSpPr>
          <p:cNvPr id="29" name="TextBox 28"/>
          <p:cNvSpPr txBox="1"/>
          <p:nvPr/>
        </p:nvSpPr>
        <p:spPr>
          <a:xfrm>
            <a:off x="316738" y="3450060"/>
            <a:ext cx="1718740" cy="646331"/>
          </a:xfrm>
          <a:prstGeom prst="rect">
            <a:avLst/>
          </a:prstGeom>
          <a:noFill/>
        </p:spPr>
        <p:txBody>
          <a:bodyPr wrap="non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45" y="3436791"/>
            <a:ext cx="4776629" cy="1331134"/>
          </a:xfrm>
          <a:prstGeom prst="rect">
            <a:avLst/>
          </a:prstGeom>
          <a:noFill/>
        </p:spPr>
        <p:txBody>
          <a:bodyPr wrap="non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Белохолмская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Дубосищенская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общеобразовательная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Доброминская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«Глинковская средняя школа»</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МБОУ «</a:t>
            </a:r>
            <a:r>
              <a:rPr lang="ru-RU" sz="1400" dirty="0" err="1">
                <a:solidFill>
                  <a:srgbClr val="245776"/>
                </a:solidFill>
                <a:latin typeface="Open Sans" panose="020B0606030504020204" pitchFamily="34" charset="0"/>
                <a:ea typeface="Open Sans" panose="020B0606030504020204" pitchFamily="34" charset="0"/>
                <a:cs typeface="Open Sans" panose="020B0606030504020204" pitchFamily="34" charset="0"/>
              </a:rPr>
              <a:t>Болтутинская</a:t>
            </a:r>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 средняя школа»</a:t>
            </a:r>
          </a:p>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 y="4750950"/>
            <a:ext cx="7155119" cy="990915"/>
          </a:xfrm>
          <a:prstGeom prst="rect">
            <a:avLst/>
          </a:prstGeom>
        </p:spPr>
      </p:pic>
      <p:sp>
        <p:nvSpPr>
          <p:cNvPr id="37" name="TextBox 36"/>
          <p:cNvSpPr txBox="1"/>
          <p:nvPr/>
        </p:nvSpPr>
        <p:spPr>
          <a:xfrm>
            <a:off x="-41102" y="4807982"/>
            <a:ext cx="2434420" cy="1231106"/>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a:latin typeface="Open Sans" panose="020B0606030504020204" pitchFamily="34" charset="0"/>
                <a:ea typeface="Open Sans" panose="020B0606030504020204" pitchFamily="34" charset="0"/>
                <a:cs typeface="Open Sans" panose="020B0606030504020204" pitchFamily="34" charset="0"/>
              </a:rPr>
              <a:t>Обучаются </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378</a:t>
            </a:r>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293872" y="5905555"/>
            <a:ext cx="1798543" cy="646331"/>
          </a:xfrm>
          <a:prstGeom prst="rect">
            <a:avLst/>
          </a:prstGeom>
          <a:noFill/>
        </p:spPr>
        <p:txBody>
          <a:bodyPr wrap="square" rtlCol="0">
            <a:spAutoFit/>
          </a:bodyPr>
          <a:lstStyle/>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10649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3" y="110471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122415"/>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74" y="1122415"/>
            <a:ext cx="1518609" cy="1516461"/>
          </a:xfrm>
          <a:prstGeom prst="rect">
            <a:avLst/>
          </a:prstGeom>
        </p:spPr>
      </p:pic>
      <p:sp>
        <p:nvSpPr>
          <p:cNvPr id="59" name="TextBox 58"/>
          <p:cNvSpPr txBox="1"/>
          <p:nvPr/>
        </p:nvSpPr>
        <p:spPr>
          <a:xfrm>
            <a:off x="95420" y="4038266"/>
            <a:ext cx="2002536" cy="523220"/>
          </a:xfrm>
          <a:prstGeom prst="rect">
            <a:avLst/>
          </a:prstGeom>
          <a:noFill/>
        </p:spPr>
        <p:txBody>
          <a:bodyPr wrap="non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en-US"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2</a:t>
            </a: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90 </a:t>
            </a:r>
            <a:r>
              <a:rPr lang="ru-RU" sz="1200" dirty="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685554" y="1468088"/>
            <a:ext cx="641074" cy="778454"/>
          </a:xfrm>
          <a:prstGeom prst="rect">
            <a:avLst/>
          </a:prstGeom>
          <a:noFill/>
        </p:spPr>
        <p:txBody>
          <a:bodyPr wrap="squar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41" name="TextBox 40"/>
          <p:cNvSpPr txBox="1"/>
          <p:nvPr/>
        </p:nvSpPr>
        <p:spPr>
          <a:xfrm>
            <a:off x="4154016" y="1477489"/>
            <a:ext cx="824089" cy="769442"/>
          </a:xfrm>
          <a:prstGeom prst="rect">
            <a:avLst/>
          </a:prstGeom>
          <a:noFill/>
        </p:spPr>
        <p:txBody>
          <a:bodyPr wrap="square" rtlCol="0">
            <a:spAutoFit/>
          </a:bodyPr>
          <a:lstStyle/>
          <a:p>
            <a:pPr algn="ctr"/>
            <a:r>
              <a:rPr lang="ru-RU" sz="4400" b="1" dirty="0">
                <a:solidFill>
                  <a:srgbClr val="59C0D5"/>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2" name="TextBox 41"/>
          <p:cNvSpPr txBox="1"/>
          <p:nvPr/>
        </p:nvSpPr>
        <p:spPr>
          <a:xfrm>
            <a:off x="5984150" y="1490153"/>
            <a:ext cx="498855"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988516" y="1454940"/>
            <a:ext cx="714120"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9</a:t>
            </a:r>
          </a:p>
        </p:txBody>
      </p:sp>
      <p:sp>
        <p:nvSpPr>
          <p:cNvPr id="11" name="Прямоугольник 10"/>
          <p:cNvSpPr/>
          <p:nvPr/>
        </p:nvSpPr>
        <p:spPr>
          <a:xfrm>
            <a:off x="2177745" y="4932938"/>
            <a:ext cx="4675339" cy="652486"/>
          </a:xfrm>
          <a:prstGeom prst="rect">
            <a:avLst/>
          </a:prstGeom>
        </p:spPr>
        <p:txBody>
          <a:bodyPr wrap="square">
            <a:spAutoFit/>
          </a:bodyPr>
          <a:lstStyle/>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«Дом детского творчества»</a:t>
            </a:r>
          </a:p>
          <a:p>
            <a:pPr>
              <a:lnSpc>
                <a:spcPct val="130000"/>
              </a:lnSpc>
            </a:pPr>
            <a:r>
              <a:rPr lang="ru-RU" sz="1400" dirty="0">
                <a:latin typeface="Open Sans" panose="020B0606030504020204" pitchFamily="34" charset="0"/>
                <a:ea typeface="Open Sans" panose="020B0606030504020204" pitchFamily="34" charset="0"/>
                <a:cs typeface="Open Sans" panose="020B0606030504020204" pitchFamily="34" charset="0"/>
              </a:rPr>
              <a:t>МБОУ ДО «Детско-юношеская спортивная школа»</a:t>
            </a:r>
          </a:p>
        </p:txBody>
      </p:sp>
      <p:sp>
        <p:nvSpPr>
          <p:cNvPr id="44" name="TextBox 4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177745" y="5967110"/>
            <a:ext cx="3438185" cy="523220"/>
          </a:xfrm>
          <a:prstGeom prst="rect">
            <a:avLst/>
          </a:prstGeom>
          <a:noFill/>
        </p:spPr>
        <p:txBody>
          <a:bodyPr wrap="square" rtlCol="0">
            <a:spAutoFit/>
          </a:bodyPr>
          <a:lstStyle/>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«Солнышко»</a:t>
            </a:r>
          </a:p>
          <a:p>
            <a:r>
              <a:rPr lang="ru-RU" sz="1400" dirty="0">
                <a:solidFill>
                  <a:srgbClr val="245776"/>
                </a:solidFill>
                <a:latin typeface="Open Sans" panose="020B0606030504020204" pitchFamily="34" charset="0"/>
                <a:ea typeface="Open Sans" panose="020B0606030504020204" pitchFamily="34" charset="0"/>
                <a:cs typeface="Open Sans" panose="020B0606030504020204" pitchFamily="34" charset="0"/>
              </a:rPr>
              <a:t>МДОУ детский сад «Чебурашка»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60131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1950"/>
            <a:ext cx="5388908"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736443448"/>
              </p:ext>
            </p:extLst>
          </p:nvPr>
        </p:nvGraphicFramePr>
        <p:xfrm>
          <a:off x="781438" y="1186694"/>
          <a:ext cx="5930560" cy="1254950"/>
        </p:xfrm>
        <a:graphic>
          <a:graphicData uri="http://schemas.openxmlformats.org/drawingml/2006/table">
            <a:tbl>
              <a:tblPr firstRow="1" bandRow="1">
                <a:tableStyleId>{5C22544A-7EE6-4342-B048-85BDC9FD1C3A}</a:tableStyleId>
              </a:tblPr>
              <a:tblGrid>
                <a:gridCol w="4786253">
                  <a:extLst>
                    <a:ext uri="{9D8B030D-6E8A-4147-A177-3AD203B41FA5}">
                      <a16:colId xmlns="" xmlns:a16="http://schemas.microsoft.com/office/drawing/2014/main" val="2891352032"/>
                    </a:ext>
                  </a:extLst>
                </a:gridCol>
                <a:gridCol w="1144307">
                  <a:extLst>
                    <a:ext uri="{9D8B030D-6E8A-4147-A177-3AD203B41FA5}">
                      <a16:colId xmlns="" xmlns:a16="http://schemas.microsoft.com/office/drawing/2014/main" val="264918717"/>
                    </a:ext>
                  </a:extLst>
                </a:gridCol>
              </a:tblGrid>
              <a:tr h="419778">
                <a:tc gridSpan="2">
                  <a:txBody>
                    <a:bodyPr/>
                    <a:lstStyle/>
                    <a:p>
                      <a:pPr algn="ctr"/>
                      <a:r>
                        <a:rPr lang="ru-RU" cap="all" baseline="0" dirty="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p>
                  </a:txBody>
                  <a:tcPr anchor="ctr">
                    <a:solidFill>
                      <a:srgbClr val="59C0D5"/>
                    </a:solidFill>
                  </a:tcPr>
                </a:tc>
                <a:tc hMerge="1">
                  <a:txBody>
                    <a:bodyPr/>
                    <a:lstStyle/>
                    <a:p>
                      <a:endParaRPr lang="ru-RU" dirty="0"/>
                    </a:p>
                  </a:txBody>
                  <a:tcPr/>
                </a:tc>
                <a:extLst>
                  <a:ext uri="{0D108BD9-81ED-4DB2-BD59-A6C34878D82A}">
                    <a16:rowId xmlns="" xmlns:a16="http://schemas.microsoft.com/office/drawing/2014/main" val="235983299"/>
                  </a:ext>
                </a:extLst>
              </a:tr>
              <a:tr h="276125">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ОГБУЗ</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aseline="0" dirty="0" err="1">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Ельнинская</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МБ»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p>
                  </a:txBody>
                  <a:tcPr anchor="ctr">
                    <a:solidFill>
                      <a:srgbClr val="D1FFFF"/>
                    </a:solidFill>
                  </a:tcPr>
                </a:tc>
                <a:extLst>
                  <a:ext uri="{0D108BD9-81ED-4DB2-BD59-A6C34878D82A}">
                    <a16:rowId xmlns="" xmlns:a16="http://schemas.microsoft.com/office/drawing/2014/main" val="1922429711"/>
                  </a:ext>
                </a:extLst>
              </a:tr>
              <a:tr h="469412">
                <a:tc>
                  <a:txBody>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Фельдшерско-акушерские</a:t>
                      </a:r>
                      <a:r>
                        <a:rPr lang="ru-RU" sz="1400" baseline="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пункты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 xmlns:a16="http://schemas.microsoft.com/office/drawing/2014/main" val="3815169501"/>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4508" y="2849518"/>
            <a:ext cx="3341402" cy="226667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0163" y="5482422"/>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345" y="4147445"/>
            <a:ext cx="1183118" cy="1183118"/>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725" y="2753961"/>
            <a:ext cx="1185464" cy="1185464"/>
          </a:xfrm>
          <a:prstGeom prst="rect">
            <a:avLst/>
          </a:prstGeom>
        </p:spPr>
      </p:pic>
      <p:sp>
        <p:nvSpPr>
          <p:cNvPr id="16" name="TextBox 15"/>
          <p:cNvSpPr txBox="1"/>
          <p:nvPr/>
        </p:nvSpPr>
        <p:spPr>
          <a:xfrm>
            <a:off x="1723826" y="3054000"/>
            <a:ext cx="1255472" cy="523220"/>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p>
        </p:txBody>
      </p:sp>
      <p:sp>
        <p:nvSpPr>
          <p:cNvPr id="17" name="TextBox 16"/>
          <p:cNvSpPr txBox="1"/>
          <p:nvPr/>
        </p:nvSpPr>
        <p:spPr>
          <a:xfrm>
            <a:off x="1584238" y="4315470"/>
            <a:ext cx="1683069" cy="523220"/>
          </a:xfrm>
          <a:prstGeom prst="rect">
            <a:avLst/>
          </a:prstGeom>
          <a:noFill/>
        </p:spPr>
        <p:txBody>
          <a:bodyPr wrap="squar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a:t>
            </a:r>
          </a:p>
        </p:txBody>
      </p:sp>
      <p:sp>
        <p:nvSpPr>
          <p:cNvPr id="18" name="TextBox 17"/>
          <p:cNvSpPr txBox="1"/>
          <p:nvPr/>
        </p:nvSpPr>
        <p:spPr>
          <a:xfrm>
            <a:off x="3187505" y="5606549"/>
            <a:ext cx="1694695" cy="954107"/>
          </a:xfrm>
          <a:prstGeom prst="rect">
            <a:avLst/>
          </a:prstGeom>
          <a:noFill/>
        </p:spPr>
        <p:txBody>
          <a:bodyPr wrap="none" rtlCol="0">
            <a:spAutoFit/>
          </a:bodyPr>
          <a:lstStyle/>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pPr algn="ctr"/>
            <a:r>
              <a:rPr lang="ru-RU" sz="14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725" y="2719462"/>
            <a:ext cx="1219963" cy="1219963"/>
          </a:xfrm>
          <a:prstGeom prst="rect">
            <a:avLst/>
          </a:prstGeom>
        </p:spPr>
      </p:pic>
      <p:sp>
        <p:nvSpPr>
          <p:cNvPr id="21" name="TextBox 20"/>
          <p:cNvSpPr txBox="1"/>
          <p:nvPr/>
        </p:nvSpPr>
        <p:spPr>
          <a:xfrm>
            <a:off x="479709" y="2900112"/>
            <a:ext cx="936987" cy="830997"/>
          </a:xfrm>
          <a:prstGeom prst="rect">
            <a:avLst/>
          </a:prstGeom>
          <a:noFill/>
        </p:spPr>
        <p:txBody>
          <a:bodyPr wrap="square" rtlCol="0">
            <a:spAutoFit/>
          </a:bodyPr>
          <a:lstStyle/>
          <a:p>
            <a:pPr algn="ctr"/>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0,01</a:t>
            </a:r>
            <a:r>
              <a:rPr lang="ru-RU" b="1"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r>
              <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p>
        </p:txBody>
      </p:sp>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05" y="4114872"/>
            <a:ext cx="1205983" cy="1205983"/>
          </a:xfrm>
          <a:prstGeom prst="rect">
            <a:avLst/>
          </a:prstGeom>
        </p:spPr>
      </p:pic>
      <p:sp>
        <p:nvSpPr>
          <p:cNvPr id="22" name="TextBox 21"/>
          <p:cNvSpPr txBox="1"/>
          <p:nvPr/>
        </p:nvSpPr>
        <p:spPr>
          <a:xfrm>
            <a:off x="273089" y="4315470"/>
            <a:ext cx="1293630" cy="861774"/>
          </a:xfrm>
          <a:prstGeom prst="rect">
            <a:avLst/>
          </a:prstGeom>
          <a:noFill/>
        </p:spPr>
        <p:txBody>
          <a:bodyPr wrap="square" rtlCol="0">
            <a:spAutoFit/>
          </a:bodyPr>
          <a:lstStyle/>
          <a:p>
            <a:pPr algn="ctr"/>
            <a:r>
              <a:rPr lang="ru-RU" sz="32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a:t>
            </a:r>
            <a:endParaRPr lang="ru-RU" sz="4000" b="1" dirty="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pic>
        <p:nvPicPr>
          <p:cNvPr id="29" name="Рисунок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61760" y="5460071"/>
            <a:ext cx="1200867" cy="1200867"/>
          </a:xfrm>
          <a:prstGeom prst="rect">
            <a:avLst/>
          </a:prstGeom>
        </p:spPr>
      </p:pic>
      <p:sp>
        <p:nvSpPr>
          <p:cNvPr id="23" name="TextBox 22"/>
          <p:cNvSpPr txBox="1"/>
          <p:nvPr/>
        </p:nvSpPr>
        <p:spPr>
          <a:xfrm>
            <a:off x="2142849" y="5620985"/>
            <a:ext cx="671466" cy="892552"/>
          </a:xfrm>
          <a:prstGeom prst="rect">
            <a:avLst/>
          </a:prstGeom>
          <a:noFill/>
        </p:spPr>
        <p:txBody>
          <a:bodyPr wrap="non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24</a:t>
            </a:r>
            <a:endParaRPr lang="ru-RU" sz="3200" b="1"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r>
              <a:rPr lang="ru-RU" sz="2000" dirty="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p>
        </p:txBody>
      </p:sp>
      <p:sp>
        <p:nvSpPr>
          <p:cNvPr id="26" name="TextBox 25"/>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3189257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878" y="1176948"/>
            <a:ext cx="1658624" cy="1656277"/>
          </a:xfrm>
          <a:prstGeom prst="rect">
            <a:avLst/>
          </a:prstGeom>
        </p:spPr>
      </p:pic>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08774"/>
            <a:ext cx="5422335"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09031"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152" y="4711895"/>
            <a:ext cx="1624075" cy="1621777"/>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490" y="2987114"/>
            <a:ext cx="1619513" cy="1617221"/>
          </a:xfrm>
          <a:prstGeom prst="rect">
            <a:avLst/>
          </a:prstGeom>
        </p:spPr>
      </p:pic>
      <p:sp>
        <p:nvSpPr>
          <p:cNvPr id="14" name="TextBox 13"/>
          <p:cNvSpPr txBox="1"/>
          <p:nvPr/>
        </p:nvSpPr>
        <p:spPr>
          <a:xfrm>
            <a:off x="2901290" y="2651666"/>
            <a:ext cx="3294813" cy="584775"/>
          </a:xfrm>
          <a:prstGeom prst="rect">
            <a:avLst/>
          </a:prstGeom>
          <a:noFill/>
        </p:spPr>
        <p:txBody>
          <a:bodyPr wrap="none" rtlCol="0">
            <a:spAutoFit/>
          </a:bodyPr>
          <a:lstStyle/>
          <a:p>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15</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p>
        </p:txBody>
      </p:sp>
      <p:sp>
        <p:nvSpPr>
          <p:cNvPr id="15" name="Прямоугольник 14"/>
          <p:cNvSpPr/>
          <p:nvPr/>
        </p:nvSpPr>
        <p:spPr>
          <a:xfrm>
            <a:off x="3852792" y="3144564"/>
            <a:ext cx="2338204" cy="338554"/>
          </a:xfrm>
          <a:prstGeom prst="rect">
            <a:avLst/>
          </a:prstGeom>
        </p:spPr>
        <p:txBody>
          <a:bodyPr wrap="none">
            <a:spAutoFit/>
          </a:bodyPr>
          <a:lstStyle/>
          <a:p>
            <a:r>
              <a:rPr lang="ru-RU" sz="1600" dirty="0">
                <a:latin typeface="Open Sans" panose="020B0606030504020204" pitchFamily="34" charset="0"/>
                <a:ea typeface="Open Sans" panose="020B0606030504020204" pitchFamily="34" charset="0"/>
                <a:cs typeface="Open Sans" panose="020B0606030504020204" pitchFamily="34" charset="0"/>
              </a:rPr>
              <a:t>Спортивная площадка</a:t>
            </a:r>
          </a:p>
        </p:txBody>
      </p:sp>
      <p:sp>
        <p:nvSpPr>
          <p:cNvPr id="16" name="TextBox 15"/>
          <p:cNvSpPr txBox="1"/>
          <p:nvPr/>
        </p:nvSpPr>
        <p:spPr>
          <a:xfrm>
            <a:off x="3308031" y="3719733"/>
            <a:ext cx="2668872" cy="584775"/>
          </a:xfrm>
          <a:prstGeom prst="rect">
            <a:avLst/>
          </a:prstGeom>
          <a:noFill/>
        </p:spPr>
        <p:txBody>
          <a:bodyPr wrap="none" rtlCol="0">
            <a:spAutoFit/>
          </a:bodyPr>
          <a:lstStyle/>
          <a:p>
            <a:r>
              <a:rPr lang="ru-RU" sz="3200" b="1" dirty="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b="1" dirty="0">
                <a:latin typeface="Open Sans Semibold" panose="020B0706030804020204" pitchFamily="34" charset="0"/>
                <a:ea typeface="Open Sans Semibold" panose="020B0706030804020204" pitchFamily="34" charset="0"/>
                <a:cs typeface="Open Sans Semibold" panose="020B0706030804020204" pitchFamily="34" charset="0"/>
              </a:rPr>
              <a:t>спортивная школа</a:t>
            </a:r>
          </a:p>
        </p:txBody>
      </p:sp>
      <p:sp>
        <p:nvSpPr>
          <p:cNvPr id="17" name="Прямоугольник 16"/>
          <p:cNvSpPr/>
          <p:nvPr/>
        </p:nvSpPr>
        <p:spPr>
          <a:xfrm>
            <a:off x="3072065" y="4304508"/>
            <a:ext cx="3498070" cy="584775"/>
          </a:xfrm>
          <a:prstGeom prst="rect">
            <a:avLst/>
          </a:prstGeom>
        </p:spPr>
        <p:txBody>
          <a:bodyPr wrap="square">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МДОУ ДО «Детско-юношеская спортивная школа»</a:t>
            </a:r>
          </a:p>
        </p:txBody>
      </p:sp>
      <p:sp>
        <p:nvSpPr>
          <p:cNvPr id="19" name="Прямоугольник 18"/>
          <p:cNvSpPr/>
          <p:nvPr/>
        </p:nvSpPr>
        <p:spPr>
          <a:xfrm>
            <a:off x="4050686" y="2076497"/>
            <a:ext cx="1406475" cy="584775"/>
          </a:xfrm>
          <a:prstGeom prst="rect">
            <a:avLst/>
          </a:prstGeom>
        </p:spPr>
        <p:txBody>
          <a:bodyPr wrap="none">
            <a:spAutoFit/>
          </a:bodyPr>
          <a:lstStyle/>
          <a:p>
            <a:r>
              <a:rPr lang="ru-RU" sz="3200" b="1" dirty="0" smtClean="0">
                <a:solidFill>
                  <a:srgbClr val="32C45C"/>
                </a:solidFill>
                <a:latin typeface="Open Sans" panose="020B0606030504020204" pitchFamily="34" charset="0"/>
                <a:ea typeface="Open Sans" panose="020B0606030504020204" pitchFamily="34" charset="0"/>
                <a:cs typeface="Open Sans" panose="020B0606030504020204" pitchFamily="34" charset="0"/>
              </a:rPr>
              <a:t>990</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07"/>
            <a:ext cx="3929283" cy="923330"/>
          </a:xfrm>
          <a:prstGeom prst="rect">
            <a:avLst/>
          </a:prstGeom>
          <a:noFill/>
        </p:spPr>
        <p:txBody>
          <a:bodyPr wrap="square" rtlCol="0">
            <a:spAutoFit/>
          </a:bodyPr>
          <a:lstStyle/>
          <a:p>
            <a:pPr algn="ctr"/>
            <a:r>
              <a:rPr lang="ru-RU" dirty="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p>
        </p:txBody>
      </p:sp>
      <p:sp>
        <p:nvSpPr>
          <p:cNvPr id="23" name="TextBox 22"/>
          <p:cNvSpPr txBox="1"/>
          <p:nvPr/>
        </p:nvSpPr>
        <p:spPr>
          <a:xfrm>
            <a:off x="3224309" y="5228558"/>
            <a:ext cx="3095778" cy="1138773"/>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2023 </a:t>
            </a:r>
            <a:r>
              <a:rPr lang="ru-RU" dirty="0">
                <a:latin typeface="Open Sans" panose="020B0606030504020204" pitchFamily="34" charset="0"/>
                <a:ea typeface="Open Sans" panose="020B0606030504020204" pitchFamily="34" charset="0"/>
                <a:cs typeface="Open Sans" panose="020B0606030504020204" pitchFamily="34" charset="0"/>
              </a:rPr>
              <a:t>г. проведено</a:t>
            </a:r>
          </a:p>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3200" b="1" dirty="0" smtClean="0">
                <a:solidFill>
                  <a:srgbClr val="32C45C"/>
                </a:solidFill>
                <a:latin typeface="Open Sans Semibold" panose="020B0706030804020204" pitchFamily="34" charset="0"/>
                <a:ea typeface="Open Sans Semibold" panose="020B0706030804020204" pitchFamily="34" charset="0"/>
                <a:cs typeface="Open Sans Semibold" panose="020B0706030804020204" pitchFamily="34" charset="0"/>
              </a:rPr>
              <a:t>11</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a:t>
            </a:r>
            <a:r>
              <a:rPr lang="ru-RU" dirty="0">
                <a:latin typeface="Open Sans Semibold" panose="020B0706030804020204" pitchFamily="34" charset="0"/>
                <a:ea typeface="Open Sans Semibold" panose="020B0706030804020204" pitchFamily="34" charset="0"/>
                <a:cs typeface="Open Sans Semibold" panose="020B0706030804020204" pitchFamily="34" charset="0"/>
              </a:rPr>
              <a:t>мероприятий</a:t>
            </a:r>
          </a:p>
        </p:txBody>
      </p:sp>
      <p:sp>
        <p:nvSpPr>
          <p:cNvPr id="18" name="TextBox 17"/>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4841181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061031" y="156237"/>
            <a:ext cx="5498644" cy="768091"/>
          </a:xfrm>
          <a:prstGeom prst="rect">
            <a:avLst/>
          </a:prstGeom>
        </p:spPr>
      </p:pic>
      <p:sp>
        <p:nvSpPr>
          <p:cNvPr id="3" name="TextBox 2"/>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9" name="TextBox 8"/>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0" name="TextBox 49"/>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9" name="Picture 3" descr="C:\FAO\инвестпаспорт\ИНВЕСТИЦИОННЫЙ ПАСПОРТ\ДК Центральный.JPG"/>
          <p:cNvPicPr>
            <a:picLocks noChangeAspect="1" noChangeArrowheads="1"/>
          </p:cNvPicPr>
          <p:nvPr/>
        </p:nvPicPr>
        <p:blipFill rotWithShape="1">
          <a:blip r:embed="rId4" cstate="print"/>
          <a:srcRect l="18371" r="16295"/>
          <a:stretch/>
        </p:blipFill>
        <p:spPr bwMode="auto">
          <a:xfrm>
            <a:off x="376416" y="1422570"/>
            <a:ext cx="955485" cy="955485"/>
          </a:xfrm>
          <a:prstGeom prst="ellipse">
            <a:avLst/>
          </a:prstGeom>
        </p:spPr>
      </p:pic>
      <p:pic>
        <p:nvPicPr>
          <p:cNvPr id="40" name="Рисунок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355" y="1409614"/>
            <a:ext cx="968441" cy="968441"/>
          </a:xfrm>
          <a:prstGeom prst="rect">
            <a:avLst/>
          </a:prstGeom>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12" y="3165774"/>
            <a:ext cx="991512" cy="991512"/>
          </a:xfrm>
          <a:prstGeom prst="rect">
            <a:avLst/>
          </a:prstGeom>
        </p:spPr>
      </p:pic>
      <p:sp>
        <p:nvSpPr>
          <p:cNvPr id="44" name="TextBox 43"/>
          <p:cNvSpPr txBox="1"/>
          <p:nvPr/>
        </p:nvSpPr>
        <p:spPr>
          <a:xfrm>
            <a:off x="-139007" y="2461343"/>
            <a:ext cx="1986330" cy="461665"/>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a:t>Клубные </a:t>
            </a:r>
          </a:p>
          <a:p>
            <a:r>
              <a:rPr lang="ru-RU" dirty="0"/>
              <a:t>учреждения</a:t>
            </a:r>
          </a:p>
        </p:txBody>
      </p:sp>
      <p:sp>
        <p:nvSpPr>
          <p:cNvPr id="45" name="TextBox 44"/>
          <p:cNvSpPr txBox="1"/>
          <p:nvPr/>
        </p:nvSpPr>
        <p:spPr>
          <a:xfrm>
            <a:off x="152852" y="4235786"/>
            <a:ext cx="1402612"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p>
        </p:txBody>
      </p:sp>
      <p:sp>
        <p:nvSpPr>
          <p:cNvPr id="52" name="TextBox 51"/>
          <p:cNvSpPr txBox="1"/>
          <p:nvPr/>
        </p:nvSpPr>
        <p:spPr>
          <a:xfrm>
            <a:off x="606468" y="1561531"/>
            <a:ext cx="470000" cy="707886"/>
          </a:xfrm>
          <a:prstGeom prst="rect">
            <a:avLst/>
          </a:prstGeom>
          <a:noFill/>
        </p:spPr>
        <p:txBody>
          <a:bodyPr wrap="non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a:t>
            </a: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970" y="4806562"/>
            <a:ext cx="994254" cy="994254"/>
          </a:xfrm>
          <a:prstGeom prst="rect">
            <a:avLst/>
          </a:prstGeom>
        </p:spPr>
      </p:pic>
      <p:sp>
        <p:nvSpPr>
          <p:cNvPr id="55" name="TextBox 54"/>
          <p:cNvSpPr txBox="1"/>
          <p:nvPr/>
        </p:nvSpPr>
        <p:spPr>
          <a:xfrm>
            <a:off x="319988" y="5905560"/>
            <a:ext cx="1040218" cy="276999"/>
          </a:xfrm>
          <a:prstGeom prst="rect">
            <a:avLst/>
          </a:prstGeom>
          <a:noFill/>
        </p:spPr>
        <p:txBody>
          <a:bodyPr wrap="square" rtlCol="0">
            <a:spAutoFit/>
          </a:bodyPr>
          <a:lstStyle/>
          <a:p>
            <a:pPr algn="ctr"/>
            <a:r>
              <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p>
        </p:txBody>
      </p:sp>
      <p:sp>
        <p:nvSpPr>
          <p:cNvPr id="56" name="TextBox 55"/>
          <p:cNvSpPr txBox="1"/>
          <p:nvPr/>
        </p:nvSpPr>
        <p:spPr>
          <a:xfrm>
            <a:off x="436107" y="4949746"/>
            <a:ext cx="774603"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58" name="TextBox 57"/>
          <p:cNvSpPr txBox="1"/>
          <p:nvPr/>
        </p:nvSpPr>
        <p:spPr>
          <a:xfrm>
            <a:off x="2049614" y="4364036"/>
            <a:ext cx="4746323" cy="830997"/>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48</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формированиях занимаются </a:t>
            </a: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365</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человек </a:t>
            </a:r>
          </a:p>
        </p:txBody>
      </p:sp>
      <p:sp>
        <p:nvSpPr>
          <p:cNvPr id="59" name="TextBox 58"/>
          <p:cNvSpPr txBox="1"/>
          <p:nvPr/>
        </p:nvSpPr>
        <p:spPr>
          <a:xfrm>
            <a:off x="1460281" y="3497122"/>
            <a:ext cx="5647600" cy="738664"/>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a:t>
            </a:r>
            <a:r>
              <a:rPr lang="ru-RU" dirty="0" smtClean="0">
                <a:latin typeface="Open Sans" panose="020B0606030504020204" pitchFamily="34" charset="0"/>
                <a:ea typeface="Open Sans" panose="020B0606030504020204" pitchFamily="34" charset="0"/>
                <a:cs typeface="Open Sans" panose="020B0606030504020204" pitchFamily="34" charset="0"/>
              </a:rPr>
              <a:t>2023 </a:t>
            </a:r>
            <a:r>
              <a:rPr lang="ru-RU" dirty="0">
                <a:latin typeface="Open Sans" panose="020B0606030504020204" pitchFamily="34" charset="0"/>
                <a:ea typeface="Open Sans" panose="020B0606030504020204" pitchFamily="34" charset="0"/>
                <a:cs typeface="Open Sans" panose="020B0606030504020204" pitchFamily="34" charset="0"/>
              </a:rPr>
              <a:t>г. проведено</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1507</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мероприятий в сфере культуры</a:t>
            </a:r>
          </a:p>
        </p:txBody>
      </p:sp>
      <p:sp>
        <p:nvSpPr>
          <p:cNvPr id="60" name="TextBox 59"/>
          <p:cNvSpPr txBox="1"/>
          <p:nvPr/>
        </p:nvSpPr>
        <p:spPr>
          <a:xfrm>
            <a:off x="2099195" y="5399067"/>
            <a:ext cx="4164860" cy="1169551"/>
          </a:xfrm>
          <a:prstGeom prst="rect">
            <a:avLst/>
          </a:prstGeom>
          <a:noFill/>
        </p:spPr>
        <p:txBody>
          <a:bodyPr wrap="square" rtlCol="0">
            <a:spAutoFit/>
          </a:bodyPr>
          <a:lstStyle/>
          <a:p>
            <a:pPr algn="ctr"/>
            <a:r>
              <a:rPr lang="ru-RU" dirty="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p>
          <a:p>
            <a:pPr algn="ct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2963</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a:t>
            </a:r>
            <a:r>
              <a:rPr lang="ru-RU" dirty="0">
                <a:latin typeface="Open Sans" panose="020B0606030504020204" pitchFamily="34" charset="0"/>
                <a:ea typeface="Open Sans" panose="020B0606030504020204" pitchFamily="34" charset="0"/>
                <a:cs typeface="Open Sans" panose="020B0606030504020204" pitchFamily="34" charset="0"/>
              </a:rPr>
              <a:t>, книговыдача</a:t>
            </a:r>
            <a:r>
              <a:rPr lang="ru-RU" sz="2800" dirty="0">
                <a:latin typeface="Open Sans" panose="020B0606030504020204" pitchFamily="34" charset="0"/>
                <a:ea typeface="Open Sans" panose="020B0606030504020204" pitchFamily="34" charset="0"/>
                <a:cs typeface="Open Sans" panose="020B0606030504020204" pitchFamily="34" charset="0"/>
              </a:rPr>
              <a:t> </a:t>
            </a:r>
            <a:br>
              <a:rPr lang="ru-RU" sz="2800" dirty="0">
                <a:latin typeface="Open Sans" panose="020B0606030504020204" pitchFamily="34" charset="0"/>
                <a:ea typeface="Open Sans" panose="020B0606030504020204" pitchFamily="34" charset="0"/>
                <a:cs typeface="Open Sans" panose="020B0606030504020204" pitchFamily="34" charset="0"/>
              </a:rPr>
            </a:br>
            <a:r>
              <a:rPr lang="ru-RU" sz="2400" b="1" dirty="0" smtClean="0">
                <a:solidFill>
                  <a:srgbClr val="40B640"/>
                </a:solidFill>
                <a:latin typeface="Open Sans" panose="020B0606030504020204" pitchFamily="34" charset="0"/>
                <a:ea typeface="Open Sans" panose="020B0606030504020204" pitchFamily="34" charset="0"/>
                <a:cs typeface="Open Sans" panose="020B0606030504020204" pitchFamily="34" charset="0"/>
              </a:rPr>
              <a:t>87962</a:t>
            </a:r>
            <a:r>
              <a:rPr lang="en-US"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экземпляров</a:t>
            </a:r>
          </a:p>
        </p:txBody>
      </p:sp>
      <p:pic>
        <p:nvPicPr>
          <p:cNvPr id="33" name="Рисунок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4" name="TextBox 3"/>
          <p:cNvSpPr txBox="1"/>
          <p:nvPr/>
        </p:nvSpPr>
        <p:spPr>
          <a:xfrm>
            <a:off x="467961" y="3335974"/>
            <a:ext cx="1079926" cy="707886"/>
          </a:xfrm>
          <a:prstGeom prst="rect">
            <a:avLst/>
          </a:prstGeom>
          <a:noFill/>
        </p:spPr>
        <p:txBody>
          <a:bodyPr wrap="square" rtlCol="0">
            <a:spAutoFit/>
          </a:bodyPr>
          <a:lstStyle/>
          <a:p>
            <a:r>
              <a:rPr lang="en-US"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pic>
        <p:nvPicPr>
          <p:cNvPr id="37" name="Рисунок 36" descr="F:\Фото\DSC_0138.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42010" y="1204573"/>
            <a:ext cx="2573050" cy="1661146"/>
          </a:xfrm>
          <a:prstGeom prst="rect">
            <a:avLst/>
          </a:prstGeom>
          <a:noFill/>
          <a:ln w="38100">
            <a:solidFill>
              <a:srgbClr val="25B8CA"/>
            </a:solidFill>
          </a:ln>
        </p:spPr>
      </p:pic>
      <p:pic>
        <p:nvPicPr>
          <p:cNvPr id="61" name="Рисунок 60" descr="F:\Глинка Стратегические объекты\Макаренкова фото\ДК.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52178" y="1639350"/>
            <a:ext cx="2601122" cy="1589549"/>
          </a:xfrm>
          <a:prstGeom prst="rect">
            <a:avLst/>
          </a:prstGeom>
          <a:noFill/>
          <a:ln w="38100">
            <a:solidFill>
              <a:srgbClr val="25B8CA"/>
            </a:solidFill>
          </a:ln>
        </p:spPr>
      </p:pic>
      <p:pic>
        <p:nvPicPr>
          <p:cNvPr id="46" name="Рисунок 45"/>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43346" y="1264081"/>
            <a:ext cx="2276282" cy="501640"/>
          </a:xfrm>
          <a:prstGeom prst="rect">
            <a:avLst/>
          </a:prstGeom>
        </p:spPr>
      </p:pic>
      <p:sp>
        <p:nvSpPr>
          <p:cNvPr id="47" name="TextBox 46"/>
          <p:cNvSpPr txBox="1"/>
          <p:nvPr/>
        </p:nvSpPr>
        <p:spPr>
          <a:xfrm>
            <a:off x="1460281" y="1304056"/>
            <a:ext cx="235934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культурно-просветительный центр»</a:t>
            </a:r>
          </a:p>
        </p:txBody>
      </p:sp>
      <p:pic>
        <p:nvPicPr>
          <p:cNvPr id="65" name="Рисунок 64"/>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186844" y="2596626"/>
            <a:ext cx="2188875" cy="501640"/>
          </a:xfrm>
          <a:prstGeom prst="rect">
            <a:avLst/>
          </a:prstGeom>
        </p:spPr>
      </p:pic>
      <p:sp>
        <p:nvSpPr>
          <p:cNvPr id="66" name="TextBox 65"/>
          <p:cNvSpPr txBox="1"/>
          <p:nvPr/>
        </p:nvSpPr>
        <p:spPr>
          <a:xfrm>
            <a:off x="5186844" y="2616613"/>
            <a:ext cx="2211197" cy="461665"/>
          </a:xfrm>
          <a:prstGeom prst="rect">
            <a:avLst/>
          </a:prstGeom>
          <a:noFill/>
        </p:spPr>
        <p:txBody>
          <a:bodyPr wrap="square" rtlCol="0">
            <a:spAutoFit/>
          </a:bodyPr>
          <a:lstStyle/>
          <a:p>
            <a:pPr algn="ct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Глинковский районный  краеведческий музей</a:t>
            </a:r>
          </a:p>
        </p:txBody>
      </p:sp>
    </p:spTree>
    <p:extLst>
      <p:ext uri="{BB962C8B-B14F-4D97-AF65-F5344CB8AC3E}">
        <p14:creationId xmlns:p14="http://schemas.microsoft.com/office/powerpoint/2010/main" val="288642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Рисунок 55" descr="http://www.mk-smolensk.ru/upload/entities/2016/07/01/articlesImages/image/f2/ca/73/b2/2186365_7101616.jpg"/>
          <p:cNvPicPr/>
          <p:nvPr/>
        </p:nvPicPr>
        <p:blipFill rotWithShape="1">
          <a:blip r:embed="rId3">
            <a:extLst>
              <a:ext uri="{28A0092B-C50C-407E-A947-70E740481C1C}">
                <a14:useLocalDpi xmlns:a14="http://schemas.microsoft.com/office/drawing/2010/main" val="0"/>
              </a:ext>
            </a:extLst>
          </a:blip>
          <a:srcRect l="6827" r="11877"/>
          <a:stretch/>
        </p:blipFill>
        <p:spPr bwMode="auto">
          <a:xfrm>
            <a:off x="1619973" y="2703655"/>
            <a:ext cx="2713703" cy="1676622"/>
          </a:xfrm>
          <a:prstGeom prst="rect">
            <a:avLst/>
          </a:prstGeom>
          <a:noFill/>
          <a:ln w="38100">
            <a:solidFill>
              <a:srgbClr val="25B8CA"/>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707" y="4739906"/>
            <a:ext cx="977191" cy="977191"/>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368" y="1202772"/>
            <a:ext cx="1002772" cy="1002772"/>
          </a:xfrm>
          <a:prstGeom prst="rect">
            <a:avLst/>
          </a:prstGeom>
        </p:spPr>
      </p:pic>
      <p:pic>
        <p:nvPicPr>
          <p:cNvPr id="4" name="Рисунок 3"/>
          <p:cNvPicPr>
            <a:picLocks noChangeAspect="1"/>
          </p:cNvPicPr>
          <p:nvPr/>
        </p:nvPicPr>
        <p:blipFill>
          <a:blip r:embed="rId6"/>
          <a:stretch>
            <a:fillRect/>
          </a:stretch>
        </p:blipFill>
        <p:spPr>
          <a:xfrm>
            <a:off x="2061031" y="156237"/>
            <a:ext cx="5498644" cy="768091"/>
          </a:xfrm>
          <a:prstGeom prst="rect">
            <a:avLst/>
          </a:prstGeom>
        </p:spPr>
      </p:pic>
      <p:sp>
        <p:nvSpPr>
          <p:cNvPr id="5" name="TextBox 4"/>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9" name="TextBox 68"/>
          <p:cNvSpPr txBox="1"/>
          <p:nvPr/>
        </p:nvSpPr>
        <p:spPr>
          <a:xfrm>
            <a:off x="236369" y="1472431"/>
            <a:ext cx="1002772"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33</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3" name="TextBox 72"/>
          <p:cNvSpPr txBox="1"/>
          <p:nvPr/>
        </p:nvSpPr>
        <p:spPr>
          <a:xfrm>
            <a:off x="220971" y="2297576"/>
            <a:ext cx="1134584" cy="600164"/>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культурного наследия</a:t>
            </a:r>
          </a:p>
        </p:txBody>
      </p:sp>
      <p:sp>
        <p:nvSpPr>
          <p:cNvPr id="75" name="TextBox 74"/>
          <p:cNvSpPr txBox="1"/>
          <p:nvPr/>
        </p:nvSpPr>
        <p:spPr>
          <a:xfrm>
            <a:off x="242847" y="4955866"/>
            <a:ext cx="966051" cy="584775"/>
          </a:xfrm>
          <a:prstGeom prst="rect">
            <a:avLst/>
          </a:prstGeom>
          <a:noFill/>
        </p:spPr>
        <p:txBody>
          <a:bodyPr wrap="square" rtlCol="0">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94</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12658" y="5862667"/>
            <a:ext cx="1519423" cy="600163"/>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Объекта археологического наследия</a:t>
            </a: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52268" y="4869323"/>
            <a:ext cx="2256809" cy="512264"/>
          </a:xfrm>
          <a:prstGeom prst="rect">
            <a:avLst/>
          </a:prstGeom>
        </p:spPr>
      </p:pic>
      <p:sp>
        <p:nvSpPr>
          <p:cNvPr id="33" name="TextBox 32"/>
          <p:cNvSpPr txBox="1"/>
          <p:nvPr/>
        </p:nvSpPr>
        <p:spPr>
          <a:xfrm>
            <a:off x="1552488" y="4889133"/>
            <a:ext cx="2315410" cy="523220"/>
          </a:xfrm>
          <a:prstGeom prst="rect">
            <a:avLst/>
          </a:prstGeom>
          <a:noFill/>
        </p:spPr>
        <p:txBody>
          <a:bodyPr wrap="square" rtlCol="0">
            <a:spAutoFit/>
          </a:bodyPr>
          <a:lstStyle/>
          <a:p>
            <a:pPr algn="ctr"/>
            <a:r>
              <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p>
        </p:txBody>
      </p:sp>
      <p:pic>
        <p:nvPicPr>
          <p:cNvPr id="46" name="Рисунок 45"/>
          <p:cNvPicPr>
            <a:picLocks noChangeAspect="1"/>
          </p:cNvPicPr>
          <p:nvPr/>
        </p:nvPicPr>
        <p:blipFill>
          <a:blip r:embed="rId9" cstate="print">
            <a:duotone>
              <a:prstClr val="black"/>
              <a:srgbClr val="8ACE52">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277317" y="4124893"/>
            <a:ext cx="2407452" cy="549537"/>
          </a:xfrm>
          <a:prstGeom prst="rect">
            <a:avLst/>
          </a:prstGeom>
        </p:spPr>
      </p:pic>
      <p:pic>
        <p:nvPicPr>
          <p:cNvPr id="43" name="Рисунок 42"/>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23556" y="3778776"/>
            <a:ext cx="3183301" cy="1644721"/>
          </a:xfrm>
          <a:prstGeom prst="rect">
            <a:avLst/>
          </a:prstGeom>
          <a:ln w="12700">
            <a:solidFill>
              <a:srgbClr val="4CCBD4"/>
            </a:solidFill>
            <a:prstDash val="lgDash"/>
          </a:ln>
        </p:spPr>
      </p:pic>
      <p:sp>
        <p:nvSpPr>
          <p:cNvPr id="34" name="TextBox 33"/>
          <p:cNvSpPr txBox="1"/>
          <p:nvPr/>
        </p:nvSpPr>
        <p:spPr>
          <a:xfrm>
            <a:off x="4198896" y="3826166"/>
            <a:ext cx="2658969" cy="30777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p>
        </p:txBody>
      </p:sp>
      <p:pic>
        <p:nvPicPr>
          <p:cNvPr id="39" name="Рисунок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8896" y="4239003"/>
            <a:ext cx="266700" cy="233469"/>
          </a:xfrm>
          <a:prstGeom prst="rect">
            <a:avLst/>
          </a:prstGeom>
        </p:spPr>
      </p:pic>
      <p:sp>
        <p:nvSpPr>
          <p:cNvPr id="80" name="TextBox 79"/>
          <p:cNvSpPr txBox="1"/>
          <p:nvPr/>
        </p:nvSpPr>
        <p:spPr>
          <a:xfrm>
            <a:off x="4426573" y="4182370"/>
            <a:ext cx="2721688" cy="600164"/>
          </a:xfrm>
          <a:prstGeom prst="rect">
            <a:avLst/>
          </a:prstGeom>
          <a:noFill/>
        </p:spPr>
        <p:txBody>
          <a:bodyPr wrap="square" rtlCol="0">
            <a:spAutoFit/>
          </a:bodyPr>
          <a:lstStyle/>
          <a:p>
            <a:pPr algn="just"/>
            <a:r>
              <a:rPr lang="ru-RU" sz="1100" dirty="0" smtClean="0">
                <a:latin typeface="Open Sans" pitchFamily="34" charset="0"/>
              </a:rPr>
              <a:t>15 октября </a:t>
            </a:r>
            <a:r>
              <a:rPr lang="ru-RU" sz="1100" dirty="0" smtClean="0">
                <a:latin typeface="Open Sans" pitchFamily="34" charset="0"/>
              </a:rPr>
              <a:t>2023 - </a:t>
            </a:r>
            <a:r>
              <a:rPr lang="ru-RU" sz="1100" dirty="0">
                <a:latin typeface="Open Sans" pitchFamily="34" charset="0"/>
              </a:rPr>
              <a:t>в онлайн-режиме проходил открытый  молодежный фестиваль «Молодая волна»</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15" y="154887"/>
            <a:ext cx="1077539"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79"/>
            <a:ext cx="208711"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49" name="TextBox 48"/>
          <p:cNvSpPr txBox="1"/>
          <p:nvPr/>
        </p:nvSpPr>
        <p:spPr>
          <a:xfrm>
            <a:off x="2868119" y="1928244"/>
            <a:ext cx="925948" cy="369332"/>
          </a:xfrm>
          <a:prstGeom prst="rect">
            <a:avLst/>
          </a:prstGeom>
          <a:noFill/>
        </p:spPr>
        <p:txBody>
          <a:bodyPr wrap="square" rtlCol="0">
            <a:spAutoFit/>
          </a:bodyPr>
          <a:lstStyle/>
          <a:p>
            <a:r>
              <a:rPr lang="ru-RU" dirty="0">
                <a:latin typeface="Open Sans" panose="020B0606030504020204" pitchFamily="34" charset="0"/>
                <a:ea typeface="Open Sans" panose="020B0606030504020204" pitchFamily="34" charset="0"/>
                <a:cs typeface="Open Sans" panose="020B0606030504020204" pitchFamily="34" charset="0"/>
              </a:rPr>
              <a:t>фото</a:t>
            </a:r>
          </a:p>
        </p:txBody>
      </p:sp>
      <p:sp>
        <p:nvSpPr>
          <p:cNvPr id="60" name="TextBox 59"/>
          <p:cNvSpPr txBox="1"/>
          <p:nvPr/>
        </p:nvSpPr>
        <p:spPr>
          <a:xfrm>
            <a:off x="1183577" y="4175306"/>
            <a:ext cx="2538511"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Часовня Казанской иконы Божией Матери</a:t>
            </a:r>
          </a:p>
        </p:txBody>
      </p:sp>
      <p:pic>
        <p:nvPicPr>
          <p:cNvPr id="42" name="Рисунок 41" descr="F:\Глинка Стратегические объекты\Новая папка\Храм Святителя Ноколая 1.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11453" y="1472431"/>
            <a:ext cx="2585499" cy="1339669"/>
          </a:xfrm>
          <a:prstGeom prst="rect">
            <a:avLst/>
          </a:prstGeom>
          <a:noFill/>
          <a:ln w="38100">
            <a:solidFill>
              <a:srgbClr val="25B8CA"/>
            </a:solidFill>
          </a:ln>
        </p:spPr>
      </p:pic>
      <p:pic>
        <p:nvPicPr>
          <p:cNvPr id="50" name="Рисунок 49"/>
          <p:cNvPicPr>
            <a:picLocks noChangeAspect="1"/>
          </p:cNvPicPr>
          <p:nvPr/>
        </p:nvPicPr>
        <p:blipFill>
          <a:blip r:embed="rId9" cstate="print">
            <a:duotone>
              <a:prstClr val="black"/>
              <a:srgbClr val="A4C987">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54435" y="1117892"/>
            <a:ext cx="2487700" cy="426102"/>
          </a:xfrm>
          <a:prstGeom prst="rect">
            <a:avLst/>
          </a:prstGeom>
        </p:spPr>
      </p:pic>
      <p:sp>
        <p:nvSpPr>
          <p:cNvPr id="6" name="TextBox 5"/>
          <p:cNvSpPr txBox="1"/>
          <p:nvPr/>
        </p:nvSpPr>
        <p:spPr>
          <a:xfrm>
            <a:off x="1386560" y="1110097"/>
            <a:ext cx="2588223" cy="369332"/>
          </a:xfrm>
          <a:prstGeom prst="rect">
            <a:avLst/>
          </a:prstGeom>
          <a:noFill/>
        </p:spPr>
        <p:txBody>
          <a:bodyPr wrap="square" rtlCol="0">
            <a:spAutoFit/>
          </a:bodyPr>
          <a:lstStyle/>
          <a:p>
            <a:pPr algn="ctr"/>
            <a:r>
              <a:rPr lang="ru-RU" sz="1200" b="1" dirty="0">
                <a:solidFill>
                  <a:schemeClr val="bg1"/>
                </a:solidFill>
                <a:latin typeface="Open Sans" pitchFamily="34" charset="0"/>
              </a:rPr>
              <a:t>Церковь</a:t>
            </a:r>
            <a:r>
              <a:rPr lang="ru-RU" dirty="0"/>
              <a:t> </a:t>
            </a:r>
            <a:r>
              <a:rPr lang="ru-RU" sz="1200" b="1" dirty="0">
                <a:solidFill>
                  <a:schemeClr val="bg1"/>
                </a:solidFill>
                <a:latin typeface="Open Sans" pitchFamily="34" charset="0"/>
              </a:rPr>
              <a:t>Николая Чудотворца</a:t>
            </a:r>
          </a:p>
        </p:txBody>
      </p:sp>
      <p:pic>
        <p:nvPicPr>
          <p:cNvPr id="57" name="Рисунок 5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911454" y="5636123"/>
            <a:ext cx="489396" cy="489396"/>
          </a:xfrm>
          <a:prstGeom prst="rect">
            <a:avLst/>
          </a:prstGeom>
        </p:spPr>
      </p:pic>
      <p:sp>
        <p:nvSpPr>
          <p:cNvPr id="7" name="Прямоугольник 6"/>
          <p:cNvSpPr/>
          <p:nvPr/>
        </p:nvSpPr>
        <p:spPr>
          <a:xfrm>
            <a:off x="2425664" y="5631836"/>
            <a:ext cx="2133093"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Культурно-</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познавательный</a:t>
            </a:r>
          </a:p>
        </p:txBody>
      </p:sp>
      <p:pic>
        <p:nvPicPr>
          <p:cNvPr id="58" name="Рисунок 5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88019" y="6240491"/>
            <a:ext cx="512831" cy="512831"/>
          </a:xfrm>
          <a:prstGeom prst="rect">
            <a:avLst/>
          </a:prstGeom>
        </p:spPr>
      </p:pic>
      <p:sp>
        <p:nvSpPr>
          <p:cNvPr id="8" name="Прямоугольник 7"/>
          <p:cNvSpPr/>
          <p:nvPr/>
        </p:nvSpPr>
        <p:spPr>
          <a:xfrm>
            <a:off x="2425664" y="6266073"/>
            <a:ext cx="1831852" cy="461665"/>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p>
        </p:txBody>
      </p:sp>
      <p:pic>
        <p:nvPicPr>
          <p:cNvPr id="61" name="Рисунок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665" y="5644056"/>
            <a:ext cx="487816" cy="487816"/>
          </a:xfrm>
          <a:prstGeom prst="rect">
            <a:avLst/>
          </a:prstGeom>
        </p:spPr>
      </p:pic>
      <p:sp>
        <p:nvSpPr>
          <p:cNvPr id="12" name="Прямоугольник 11"/>
          <p:cNvSpPr/>
          <p:nvPr/>
        </p:nvSpPr>
        <p:spPr>
          <a:xfrm flipH="1">
            <a:off x="4762319" y="5724168"/>
            <a:ext cx="1524681"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Рекреационный</a:t>
            </a:r>
          </a:p>
        </p:txBody>
      </p:sp>
      <p:pic>
        <p:nvPicPr>
          <p:cNvPr id="62" name="Рисунок 61"/>
          <p:cNvPicPr>
            <a:picLocks noChangeAspect="1"/>
          </p:cNvPicPr>
          <p:nvPr/>
        </p:nvPicPr>
        <p:blipFill>
          <a:blip r:embed="rId18"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83656" y="6264450"/>
            <a:ext cx="486825" cy="486825"/>
          </a:xfrm>
          <a:prstGeom prst="rect">
            <a:avLst/>
          </a:prstGeom>
        </p:spPr>
      </p:pic>
      <p:sp>
        <p:nvSpPr>
          <p:cNvPr id="14" name="Прямоугольник 13"/>
          <p:cNvSpPr/>
          <p:nvPr/>
        </p:nvSpPr>
        <p:spPr>
          <a:xfrm>
            <a:off x="4796359" y="6358405"/>
            <a:ext cx="1242053" cy="276999"/>
          </a:xfrm>
          <a:prstGeom prst="rect">
            <a:avLst/>
          </a:prstGeom>
        </p:spPr>
        <p:txBody>
          <a:bodyPr wrap="square">
            <a:spAutoFit/>
          </a:bodyPr>
          <a:lstStyle/>
          <a:p>
            <a:r>
              <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Религиозный</a:t>
            </a:r>
          </a:p>
        </p:txBody>
      </p:sp>
      <p:pic>
        <p:nvPicPr>
          <p:cNvPr id="1026" name="Picture 2" descr="F:\Глинка Стратегические объекты\Новая папка\100_4664.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128914" y="1761648"/>
            <a:ext cx="3010537" cy="1639054"/>
          </a:xfrm>
          <a:prstGeom prst="rect">
            <a:avLst/>
          </a:prstGeom>
          <a:noFill/>
          <a:ln w="38100">
            <a:solidFill>
              <a:srgbClr val="25B8CA"/>
            </a:solidFill>
          </a:ln>
          <a:extLst>
            <a:ext uri="{909E8E84-426E-40DD-AFC4-6F175D3DCCD1}">
              <a14:hiddenFill xmlns:a14="http://schemas.microsoft.com/office/drawing/2010/main">
                <a:solidFill>
                  <a:srgbClr val="FFFFFF"/>
                </a:solidFill>
              </a14:hiddenFill>
            </a:ext>
          </a:extLst>
        </p:spPr>
      </p:pic>
      <p:pic>
        <p:nvPicPr>
          <p:cNvPr id="48" name="Рисунок 47"/>
          <p:cNvPicPr>
            <a:picLocks noChangeAspect="1"/>
          </p:cNvPicPr>
          <p:nvPr/>
        </p:nvPicPr>
        <p:blipFill>
          <a:blip r:embed="rId9" cstate="print">
            <a:duotone>
              <a:prstClr val="black"/>
              <a:srgbClr val="B2D499">
                <a:tint val="45000"/>
                <a:satMod val="400000"/>
              </a:srgbClr>
            </a:duotone>
            <a:extLst>
              <a:ext uri="{BEBA8EAE-BF5A-486C-A8C5-ECC9F3942E4B}">
                <a14:imgProps xmlns:a14="http://schemas.microsoft.com/office/drawing/2010/main">
                  <a14:imgLayer r:embed="rId10">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08374" y="3061830"/>
            <a:ext cx="2855194" cy="494741"/>
          </a:xfrm>
          <a:prstGeom prst="rect">
            <a:avLst/>
          </a:prstGeom>
        </p:spPr>
      </p:pic>
      <p:sp>
        <p:nvSpPr>
          <p:cNvPr id="55" name="TextBox 54"/>
          <p:cNvSpPr txBox="1"/>
          <p:nvPr/>
        </p:nvSpPr>
        <p:spPr>
          <a:xfrm>
            <a:off x="4351550" y="3028617"/>
            <a:ext cx="3024902" cy="461665"/>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Мемориально-исторический комплекс «На службе отечеству»</a:t>
            </a:r>
          </a:p>
        </p:txBody>
      </p:sp>
      <p:pic>
        <p:nvPicPr>
          <p:cNvPr id="40" name="Рисунок 3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41" name="Рисунок 4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6609" y="3106024"/>
            <a:ext cx="1001779" cy="1001779"/>
          </a:xfrm>
          <a:prstGeom prst="rect">
            <a:avLst/>
          </a:prstGeom>
        </p:spPr>
      </p:pic>
      <p:sp>
        <p:nvSpPr>
          <p:cNvPr id="47" name="TextBox 46"/>
          <p:cNvSpPr txBox="1"/>
          <p:nvPr/>
        </p:nvSpPr>
        <p:spPr>
          <a:xfrm>
            <a:off x="87071" y="4182370"/>
            <a:ext cx="1332616" cy="261610"/>
          </a:xfrm>
          <a:prstGeom prst="rect">
            <a:avLst/>
          </a:prstGeom>
          <a:noFill/>
        </p:spPr>
        <p:txBody>
          <a:bodyPr wrap="square" rtlCol="0">
            <a:spAutoFit/>
          </a:bodyPr>
          <a:lstStyle/>
          <a:p>
            <a:pPr algn="ctr"/>
            <a:r>
              <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a:t>
            </a:r>
          </a:p>
        </p:txBody>
      </p:sp>
      <p:sp>
        <p:nvSpPr>
          <p:cNvPr id="9" name="Прямоугольник 8"/>
          <p:cNvSpPr/>
          <p:nvPr/>
        </p:nvSpPr>
        <p:spPr>
          <a:xfrm>
            <a:off x="271276" y="3313070"/>
            <a:ext cx="996293" cy="584775"/>
          </a:xfrm>
          <a:prstGeom prst="rect">
            <a:avLst/>
          </a:prstGeom>
        </p:spPr>
        <p:txBody>
          <a:bodyPr wrap="square">
            <a:spAutoFit/>
          </a:bodyPr>
          <a:lstStyle/>
          <a:p>
            <a:pPr algn="ctr"/>
            <a:r>
              <a:rPr lang="ru-RU"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p>
        </p:txBody>
      </p:sp>
    </p:spTree>
    <p:extLst>
      <p:ext uri="{BB962C8B-B14F-4D97-AF65-F5344CB8AC3E}">
        <p14:creationId xmlns:p14="http://schemas.microsoft.com/office/powerpoint/2010/main" val="328135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2061031" y="156237"/>
            <a:ext cx="5498644" cy="768091"/>
          </a:xfrm>
          <a:prstGeom prst="rect">
            <a:avLst/>
          </a:prstGeom>
        </p:spPr>
      </p:pic>
      <p:sp>
        <p:nvSpPr>
          <p:cNvPr id="4" name="TextBox 3"/>
          <p:cNvSpPr txBox="1"/>
          <p:nvPr/>
        </p:nvSpPr>
        <p:spPr>
          <a:xfrm>
            <a:off x="2061031" y="317130"/>
            <a:ext cx="5498644" cy="461665"/>
          </a:xfrm>
          <a:prstGeom prst="rect">
            <a:avLst/>
          </a:prstGeom>
          <a:noFill/>
        </p:spPr>
        <p:txBody>
          <a:bodyPr wrap="square" rtlCol="0">
            <a:spAutoFit/>
          </a:bodyPr>
          <a:lstStyle/>
          <a:p>
            <a:pPr algn="ctr"/>
            <a:r>
              <a:rPr lang="en-US"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SWOT</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sp>
        <p:nvSpPr>
          <p:cNvPr id="7" name="TextBox 6"/>
          <p:cNvSpPr txBox="1"/>
          <p:nvPr/>
        </p:nvSpPr>
        <p:spPr>
          <a:xfrm>
            <a:off x="833915" y="154887"/>
            <a:ext cx="1114408"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 </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2860984833"/>
              </p:ext>
            </p:extLst>
          </p:nvPr>
        </p:nvGraphicFramePr>
        <p:xfrm>
          <a:off x="513984" y="1172205"/>
          <a:ext cx="6083417" cy="4879933"/>
        </p:xfrm>
        <a:graphic>
          <a:graphicData uri="http://schemas.openxmlformats.org/drawingml/2006/table">
            <a:tbl>
              <a:tblPr firstRow="1" bandRow="1">
                <a:tableStyleId>{5C22544A-7EE6-4342-B048-85BDC9FD1C3A}</a:tableStyleId>
              </a:tblPr>
              <a:tblGrid>
                <a:gridCol w="1920481">
                  <a:extLst>
                    <a:ext uri="{9D8B030D-6E8A-4147-A177-3AD203B41FA5}">
                      <a16:colId xmlns="" xmlns:a16="http://schemas.microsoft.com/office/drawing/2014/main" val="20000"/>
                    </a:ext>
                  </a:extLst>
                </a:gridCol>
                <a:gridCol w="4162936">
                  <a:extLst>
                    <a:ext uri="{9D8B030D-6E8A-4147-A177-3AD203B41FA5}">
                      <a16:colId xmlns="" xmlns:a16="http://schemas.microsoft.com/office/drawing/2014/main" val="20001"/>
                    </a:ext>
                  </a:extLst>
                </a:gridCol>
              </a:tblGrid>
              <a:tr h="1226865">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aseline="0" dirty="0">
                          <a:solidFill>
                            <a:schemeClr val="tx1"/>
                          </a:solidFill>
                        </a:rPr>
                        <a:t>Сильные стороны</a:t>
                      </a:r>
                      <a:endParaRPr lang="ru-RU" sz="1600" dirty="0">
                        <a:solidFill>
                          <a:schemeClr val="tx1"/>
                        </a:solidFill>
                      </a:endParaRPr>
                    </a:p>
                    <a:p>
                      <a:pPr algn="ctr"/>
                      <a:r>
                        <a:rPr lang="en-US" sz="1600" dirty="0">
                          <a:solidFill>
                            <a:schemeClr val="tx1"/>
                          </a:solidFill>
                          <a:latin typeface="Open Sans" panose="020B0606030504020204"/>
                        </a:rPr>
                        <a:t>S</a:t>
                      </a:r>
                      <a:endParaRPr lang="ru-RU" sz="1600" baseline="0" dirty="0">
                        <a:solidFill>
                          <a:schemeClr val="tx1"/>
                        </a:solidFill>
                      </a:endParaRPr>
                    </a:p>
                  </a:txBody>
                  <a:tcPr>
                    <a:solidFill>
                      <a:srgbClr val="6FCECE"/>
                    </a:solidFill>
                  </a:tcPr>
                </a:tc>
                <a:tc>
                  <a:txBody>
                    <a:bodyPr/>
                    <a:lstStyle/>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выгодное транспортно-географическое положение</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сырья: </a:t>
                      </a:r>
                      <a:r>
                        <a:rPr lang="ru-RU" sz="1200" b="0" kern="1200" dirty="0" err="1">
                          <a:solidFill>
                            <a:schemeClr val="tx1"/>
                          </a:solidFill>
                          <a:effectLst/>
                          <a:latin typeface="Open Sans" pitchFamily="34" charset="0"/>
                          <a:ea typeface="Open Sans" panose="020B0606030504020204" pitchFamily="34" charset="0"/>
                          <a:cs typeface="Open Sans" panose="020B0606030504020204" pitchFamily="34" charset="0"/>
                        </a:rPr>
                        <a:t>песчаногравийной</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смеси, торфа, цементного сырья</a:t>
                      </a:r>
                    </a:p>
                    <a:p>
                      <a:pPr marL="171450" lvl="0" indent="-171450">
                        <a:buFont typeface="Arial" panose="020B0604020202020204" pitchFamily="34" charset="0"/>
                        <a:buChar char="•"/>
                      </a:pPr>
                      <a:r>
                        <a:rPr lang="ru-RU" sz="1200" b="0" kern="1200" baseline="0" dirty="0">
                          <a:solidFill>
                            <a:schemeClr val="tx1"/>
                          </a:solidFill>
                          <a:effectLst/>
                          <a:latin typeface="Open Sans" pitchFamily="34" charset="0"/>
                          <a:ea typeface="Open Sans" panose="020B0606030504020204" pitchFamily="34" charset="0"/>
                          <a:cs typeface="Open Sans" panose="020B0606030504020204" pitchFamily="34" charset="0"/>
                        </a:rPr>
                        <a:t>близость</a:t>
                      </a: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 к региональному центру (г. Смоленск)</a:t>
                      </a:r>
                    </a:p>
                    <a:p>
                      <a:pPr marL="171450" lvl="0" indent="-171450">
                        <a:buFont typeface="Arial" panose="020B0604020202020204" pitchFamily="34" charset="0"/>
                        <a:buChar char="•"/>
                      </a:pPr>
                      <a:r>
                        <a:rPr lang="ru-RU" sz="1200" b="0" kern="1200" dirty="0">
                          <a:solidFill>
                            <a:schemeClr val="tx1"/>
                          </a:solidFill>
                          <a:effectLst/>
                          <a:latin typeface="Open Sans" pitchFamily="34" charset="0"/>
                          <a:ea typeface="Open Sans" panose="020B0606030504020204" pitchFamily="34" charset="0"/>
                          <a:cs typeface="Open Sans" panose="020B0606030504020204" pitchFamily="34" charset="0"/>
                        </a:rPr>
                        <a:t>наличие газопроводных сетей</a:t>
                      </a:r>
                    </a:p>
                  </a:txBody>
                  <a:tcPr>
                    <a:solidFill>
                      <a:srgbClr val="6FCECE"/>
                    </a:solidFill>
                  </a:tcPr>
                </a:tc>
                <a:extLst>
                  <a:ext uri="{0D108BD9-81ED-4DB2-BD59-A6C34878D82A}">
                    <a16:rowId xmlns="" xmlns:a16="http://schemas.microsoft.com/office/drawing/2014/main" val="10000"/>
                  </a:ext>
                </a:extLst>
              </a:tr>
              <a:tr h="1814996">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600" b="1" baseline="0" dirty="0">
                          <a:solidFill>
                            <a:schemeClr val="tx1"/>
                          </a:solidFill>
                        </a:rPr>
                        <a:t>Слабые стороны</a:t>
                      </a:r>
                      <a:endParaRPr lang="ru-RU" sz="1600" b="1" dirty="0">
                        <a:solidFill>
                          <a:schemeClr val="tx1"/>
                        </a:solidFill>
                      </a:endParaRPr>
                    </a:p>
                    <a:p>
                      <a:pPr algn="ctr"/>
                      <a:r>
                        <a:rPr lang="en-US" sz="1600" b="1" baseline="0" dirty="0">
                          <a:solidFill>
                            <a:schemeClr val="tx1"/>
                          </a:solidFill>
                          <a:latin typeface="Open Sans" panose="020B0606030504020204"/>
                        </a:rPr>
                        <a:t>W</a:t>
                      </a:r>
                      <a:endParaRPr lang="ru-RU" sz="1600" b="1" baseline="0" dirty="0">
                        <a:solidFill>
                          <a:schemeClr val="tx1"/>
                        </a:solidFill>
                      </a:endParaRPr>
                    </a:p>
                  </a:txBody>
                  <a:tcPr>
                    <a:solidFill>
                      <a:srgbClr val="8FDEE3"/>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отсутствие свободного жилья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низкая численность населения, в том числе трудоспособного</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дефицит высококвалифицированных кадров</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недостаточная обеспеченность производственных площадок объектами инфраструктуры</a:t>
                      </a:r>
                    </a:p>
                    <a:p>
                      <a:pPr marL="171450" lvl="0" indent="-171450">
                        <a:buFont typeface="Arial" panose="020B0604020202020204" pitchFamily="34" charset="0"/>
                        <a:buChar char="•"/>
                      </a:pPr>
                      <a:r>
                        <a:rPr lang="ru-RU" sz="1200" b="0" i="0" kern="1200" baseline="0" dirty="0" err="1">
                          <a:solidFill>
                            <a:schemeClr val="dk1"/>
                          </a:solidFill>
                          <a:effectLst/>
                          <a:latin typeface="Open Sans" pitchFamily="34" charset="0"/>
                          <a:ea typeface="Open Sans" panose="020B0606030504020204" pitchFamily="34" charset="0"/>
                          <a:cs typeface="Open Sans" panose="020B0606030504020204" pitchFamily="34" charset="0"/>
                        </a:rPr>
                        <a:t>мелкоконтурные</a:t>
                      </a: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 земельные участки</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малых форм хозяйствования</a:t>
                      </a:r>
                    </a:p>
                  </a:txBody>
                  <a:tcPr>
                    <a:solidFill>
                      <a:srgbClr val="8FDEE3"/>
                    </a:solidFill>
                  </a:tcPr>
                </a:tc>
                <a:extLst>
                  <a:ext uri="{0D108BD9-81ED-4DB2-BD59-A6C34878D82A}">
                    <a16:rowId xmlns="" xmlns:a16="http://schemas.microsoft.com/office/drawing/2014/main" val="10001"/>
                  </a:ext>
                </a:extLst>
              </a:tr>
              <a:tr h="1149423">
                <a:tc>
                  <a:txBody>
                    <a:bodyPr/>
                    <a:lstStyle/>
                    <a:p>
                      <a:pPr algn="ctr"/>
                      <a:r>
                        <a:rPr lang="ru-RU" sz="1600" b="1" dirty="0"/>
                        <a:t>Возможности</a:t>
                      </a:r>
                    </a:p>
                    <a:p>
                      <a:pPr algn="ctr"/>
                      <a:r>
                        <a:rPr lang="en-US" sz="1600" b="1" dirty="0">
                          <a:latin typeface="Open Sans" panose="020B0606030504020204"/>
                        </a:rPr>
                        <a:t>O</a:t>
                      </a:r>
                      <a:endParaRPr lang="ru-RU" sz="1600" b="1" dirty="0"/>
                    </a:p>
                  </a:txBody>
                  <a:tcPr>
                    <a:solidFill>
                      <a:srgbClr val="E8E8A8"/>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вовлечение в оборот неиспользуемых сельскохозяйственных угодий</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сельскохозяйственного туризма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развитие жилищного строительства</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строительство промышленных предприятий</a:t>
                      </a:r>
                    </a:p>
                  </a:txBody>
                  <a:tcPr>
                    <a:solidFill>
                      <a:srgbClr val="E8E8A8"/>
                    </a:solidFill>
                  </a:tcPr>
                </a:tc>
                <a:extLst>
                  <a:ext uri="{0D108BD9-81ED-4DB2-BD59-A6C34878D82A}">
                    <a16:rowId xmlns="" xmlns:a16="http://schemas.microsoft.com/office/drawing/2014/main" val="10002"/>
                  </a:ext>
                </a:extLst>
              </a:tr>
              <a:tr h="688649">
                <a:tc>
                  <a:txBody>
                    <a:bodyPr/>
                    <a:lstStyle/>
                    <a:p>
                      <a:pPr algn="ctr"/>
                      <a:r>
                        <a:rPr lang="ru-RU" sz="1600" b="1" dirty="0"/>
                        <a:t>Угрозы</a:t>
                      </a:r>
                    </a:p>
                    <a:p>
                      <a:pPr algn="ctr"/>
                      <a:r>
                        <a:rPr lang="en-US" sz="1600" b="1" dirty="0">
                          <a:latin typeface="Open Sans" panose="020B0606030504020204"/>
                        </a:rPr>
                        <a:t>T</a:t>
                      </a:r>
                      <a:endParaRPr lang="ru-RU" sz="1600" b="1" dirty="0"/>
                    </a:p>
                  </a:txBody>
                  <a:tcPr>
                    <a:solidFill>
                      <a:srgbClr val="FBFBB7"/>
                    </a:solidFill>
                  </a:tcPr>
                </a:tc>
                <a:tc>
                  <a:txBody>
                    <a:bodyPr/>
                    <a:lstStyle/>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сохранение естественной убыли и демографическое старение населения</a:t>
                      </a:r>
                    </a:p>
                    <a:p>
                      <a:pPr marL="171450" lvl="0" indent="-171450">
                        <a:buFont typeface="Arial" panose="020B0604020202020204" pitchFamily="34" charset="0"/>
                        <a:buChar char="•"/>
                      </a:pPr>
                      <a:r>
                        <a:rPr lang="ru-RU" sz="1200" b="0" i="0" kern="1200" baseline="0" dirty="0">
                          <a:solidFill>
                            <a:schemeClr val="dk1"/>
                          </a:solidFill>
                          <a:effectLst/>
                          <a:latin typeface="Open Sans" pitchFamily="34" charset="0"/>
                          <a:ea typeface="Open Sans" panose="020B0606030504020204" pitchFamily="34" charset="0"/>
                          <a:cs typeface="Open Sans" panose="020B0606030504020204" pitchFamily="34" charset="0"/>
                        </a:rPr>
                        <a:t>отток молодежи из района</a:t>
                      </a:r>
                    </a:p>
                  </a:txBody>
                  <a:tcPr>
                    <a:solidFill>
                      <a:srgbClr val="FBFBB7"/>
                    </a:solidFill>
                  </a:tcPr>
                </a:tc>
                <a:extLst>
                  <a:ext uri="{0D108BD9-81ED-4DB2-BD59-A6C34878D82A}">
                    <a16:rowId xmlns="" xmlns:a16="http://schemas.microsoft.com/office/drawing/2014/main" val="10003"/>
                  </a:ext>
                </a:extLst>
              </a:tr>
            </a:tbl>
          </a:graphicData>
        </a:graphic>
      </p:graphicFrame>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9" name="TextBox 8"/>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9856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Documents and Settings\111\Мои документы\Downloads\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239" y="3057522"/>
            <a:ext cx="1729971" cy="172997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04" y="1231084"/>
            <a:ext cx="1624794" cy="1624794"/>
          </a:xfrm>
          <a:prstGeom prst="rect">
            <a:avLst/>
          </a:prstGeom>
        </p:spPr>
      </p:pic>
      <p:sp>
        <p:nvSpPr>
          <p:cNvPr id="40" name="Стрелка вправо 39"/>
          <p:cNvSpPr/>
          <p:nvPr/>
        </p:nvSpPr>
        <p:spPr>
          <a:xfrm>
            <a:off x="4475168"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право 35"/>
          <p:cNvSpPr/>
          <p:nvPr/>
        </p:nvSpPr>
        <p:spPr>
          <a:xfrm>
            <a:off x="2867749" y="531491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Стрелка вправо 2"/>
          <p:cNvSpPr/>
          <p:nvPr/>
        </p:nvSpPr>
        <p:spPr>
          <a:xfrm>
            <a:off x="1238763" y="5300775"/>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9" name="Рисунок 38"/>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6368" y="3235685"/>
            <a:ext cx="4027741" cy="1569660"/>
          </a:xfrm>
          <a:prstGeom prst="rect">
            <a:avLst/>
          </a:prstGeom>
          <a:ln w="38100">
            <a:solidFill>
              <a:srgbClr val="77DAFF"/>
            </a:solidFill>
            <a:prstDash val="sysDash"/>
          </a:ln>
        </p:spPr>
      </p:pic>
      <p:pic>
        <p:nvPicPr>
          <p:cNvPr id="30" name="Рисунок 29"/>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430139" y="1334986"/>
            <a:ext cx="3978693" cy="1460474"/>
          </a:xfrm>
          <a:prstGeom prst="rect">
            <a:avLst/>
          </a:prstGeom>
          <a:ln w="38100">
            <a:solidFill>
              <a:srgbClr val="77DAFF"/>
            </a:solidFill>
            <a:prstDash val="sysDash"/>
          </a:ln>
        </p:spPr>
      </p:pic>
      <p:sp>
        <p:nvSpPr>
          <p:cNvPr id="34" name="Овал 33"/>
          <p:cNvSpPr/>
          <p:nvPr/>
        </p:nvSpPr>
        <p:spPr>
          <a:xfrm>
            <a:off x="5288104" y="4916188"/>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3685824" y="4917932"/>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2055510" y="4917933"/>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545661" y="4917934"/>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7" name="Рисунок 36"/>
          <p:cNvPicPr>
            <a:picLocks noChangeAspect="1"/>
          </p:cNvPicPr>
          <p:nvPr/>
        </p:nvPicPr>
        <p:blipFill>
          <a:blip r:embed="rId6"/>
          <a:stretch>
            <a:fillRect/>
          </a:stretch>
        </p:blipFill>
        <p:spPr>
          <a:xfrm>
            <a:off x="2061031" y="156237"/>
            <a:ext cx="5498644" cy="768091"/>
          </a:xfrm>
          <a:prstGeom prst="rect">
            <a:avLst/>
          </a:prstGeom>
        </p:spPr>
      </p:pic>
      <p:sp>
        <p:nvSpPr>
          <p:cNvPr id="42" name="TextBox 41"/>
          <p:cNvSpPr txBox="1"/>
          <p:nvPr/>
        </p:nvSpPr>
        <p:spPr>
          <a:xfrm>
            <a:off x="2061031" y="31256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p>
        </p:txBody>
      </p:sp>
      <p:sp>
        <p:nvSpPr>
          <p:cNvPr id="48" name="TextBox 47"/>
          <p:cNvSpPr txBox="1"/>
          <p:nvPr/>
        </p:nvSpPr>
        <p:spPr>
          <a:xfrm>
            <a:off x="3430140" y="1381470"/>
            <a:ext cx="3929070" cy="138499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Село возникло возле железнодорожной станции </a:t>
            </a:r>
            <a:r>
              <a:rPr lang="ru-RU" sz="1200" dirty="0" err="1">
                <a:latin typeface="Open Sans" pitchFamily="34" charset="0"/>
              </a:rPr>
              <a:t>Совкино</a:t>
            </a:r>
            <a:r>
              <a:rPr lang="ru-RU" sz="1200" dirty="0">
                <a:latin typeface="Open Sans" pitchFamily="34" charset="0"/>
              </a:rPr>
              <a:t> </a:t>
            </a:r>
            <a:r>
              <a:rPr lang="ru-RU" sz="1200" dirty="0" err="1">
                <a:latin typeface="Open Sans" pitchFamily="34" charset="0"/>
              </a:rPr>
              <a:t>Богоявленско</a:t>
            </a:r>
            <a:r>
              <a:rPr lang="ru-RU" sz="1200" dirty="0">
                <a:latin typeface="Open Sans" pitchFamily="34" charset="0"/>
              </a:rPr>
              <a:t>-Смоленской железной дороги в 1898 г.  Получило современное название в честь М. И. Глинки, по случаю 50-летия со дня его смерти (Глинка родился неподалёку, в селе Новоспасское Ельнинского уезда).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491775" y="514326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1907</a:t>
            </a:r>
          </a:p>
        </p:txBody>
      </p:sp>
      <p:sp>
        <p:nvSpPr>
          <p:cNvPr id="54" name="TextBox 53"/>
          <p:cNvSpPr txBox="1"/>
          <p:nvPr/>
        </p:nvSpPr>
        <p:spPr>
          <a:xfrm>
            <a:off x="207767" y="5892982"/>
            <a:ext cx="154307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Село получило современное название в честь  </a:t>
            </a:r>
          </a:p>
          <a:p>
            <a:pPr algn="ctr"/>
            <a:r>
              <a:rPr lang="ru-RU" sz="1200" dirty="0">
                <a:latin typeface="Open Sans" panose="020B0606030504020204" pitchFamily="34" charset="0"/>
                <a:ea typeface="Open Sans" panose="020B0606030504020204" pitchFamily="34" charset="0"/>
                <a:cs typeface="Open Sans" panose="020B0606030504020204" pitchFamily="34" charset="0"/>
              </a:rPr>
              <a:t>М.И. Глинки</a:t>
            </a:r>
          </a:p>
        </p:txBody>
      </p:sp>
      <p:sp>
        <p:nvSpPr>
          <p:cNvPr id="55" name="TextBox 54"/>
          <p:cNvSpPr txBox="1"/>
          <p:nvPr/>
        </p:nvSpPr>
        <p:spPr>
          <a:xfrm>
            <a:off x="1740183" y="5863775"/>
            <a:ext cx="1596968"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-районный центр</a:t>
            </a:r>
          </a:p>
        </p:txBody>
      </p:sp>
      <p:sp>
        <p:nvSpPr>
          <p:cNvPr id="56" name="TextBox 55"/>
          <p:cNvSpPr txBox="1"/>
          <p:nvPr/>
        </p:nvSpPr>
        <p:spPr>
          <a:xfrm>
            <a:off x="3188112" y="5843012"/>
            <a:ext cx="1842564" cy="1200329"/>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Упразднение </a:t>
            </a:r>
            <a:r>
              <a:rPr lang="ru-RU" sz="1200" dirty="0" err="1">
                <a:latin typeface="Open Sans" panose="020B0606030504020204" pitchFamily="34" charset="0"/>
                <a:ea typeface="Open Sans" panose="020B0606030504020204" pitchFamily="34" charset="0"/>
                <a:cs typeface="Open Sans" panose="020B0606030504020204" pitchFamily="34" charset="0"/>
              </a:rPr>
              <a:t>Глинковского</a:t>
            </a:r>
            <a:r>
              <a:rPr lang="ru-RU" sz="1200" dirty="0">
                <a:latin typeface="Open Sans" panose="020B0606030504020204" pitchFamily="34" charset="0"/>
                <a:ea typeface="Open Sans" panose="020B0606030504020204" pitchFamily="34" charset="0"/>
                <a:cs typeface="Open Sans" panose="020B0606030504020204" pitchFamily="34" charset="0"/>
              </a:rPr>
              <a:t> района. Территория района вошла в состав Дорогобужского и Ельнинского района</a:t>
            </a:r>
          </a:p>
        </p:txBody>
      </p:sp>
      <p:sp>
        <p:nvSpPr>
          <p:cNvPr id="60" name="TextBox 59"/>
          <p:cNvSpPr txBox="1"/>
          <p:nvPr/>
        </p:nvSpPr>
        <p:spPr>
          <a:xfrm>
            <a:off x="303805" y="3235685"/>
            <a:ext cx="3941917" cy="1569660"/>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itchFamily="34" charset="0"/>
              </a:rPr>
              <a:t> Село Глинка было в составе Ельнинского уезда Смоленской губернии, с 1922 года в составе Вяземского уезда. </a:t>
            </a:r>
          </a:p>
          <a:p>
            <a:pPr algn="just"/>
            <a:r>
              <a:rPr lang="ru-RU" sz="1200" dirty="0">
                <a:latin typeface="Open Sans" pitchFamily="34" charset="0"/>
              </a:rPr>
              <a:t>      Глинковский район – родина основателя русской комедии А.А. Шаховского, литератора – мемуариста В.В. </a:t>
            </a:r>
            <a:r>
              <a:rPr lang="ru-RU" sz="1200" dirty="0" err="1">
                <a:latin typeface="Open Sans" pitchFamily="34" charset="0"/>
              </a:rPr>
              <a:t>Пассека</a:t>
            </a:r>
            <a:r>
              <a:rPr lang="ru-RU" sz="1200" dirty="0">
                <a:latin typeface="Open Sans" pitchFamily="34" charset="0"/>
              </a:rPr>
              <a:t> и декабриста </a:t>
            </a:r>
            <a:br>
              <a:rPr lang="ru-RU" sz="1200" dirty="0">
                <a:latin typeface="Open Sans" pitchFamily="34" charset="0"/>
              </a:rPr>
            </a:br>
            <a:r>
              <a:rPr lang="ru-RU" sz="1200" dirty="0">
                <a:latin typeface="Open Sans" pitchFamily="34" charset="0"/>
              </a:rPr>
              <a:t>П.П. </a:t>
            </a:r>
            <a:r>
              <a:rPr lang="ru-RU" sz="1200" dirty="0" err="1">
                <a:latin typeface="Open Sans" pitchFamily="34" charset="0"/>
              </a:rPr>
              <a:t>Пассека</a:t>
            </a:r>
            <a:r>
              <a:rPr lang="ru-RU" sz="1200" dirty="0">
                <a:latin typeface="Open Sans" pitchFamily="34" charset="0"/>
              </a:rPr>
              <a:t>, героев Советского Союза </a:t>
            </a:r>
            <a:br>
              <a:rPr lang="ru-RU" sz="1200" dirty="0">
                <a:latin typeface="Open Sans" pitchFamily="34" charset="0"/>
              </a:rPr>
            </a:br>
            <a:r>
              <a:rPr lang="ru-RU" sz="1200" dirty="0">
                <a:latin typeface="Open Sans" pitchFamily="34" charset="0"/>
              </a:rPr>
              <a:t>И.К. Базылева, А.Л. </a:t>
            </a:r>
            <a:r>
              <a:rPr lang="ru-RU" sz="1200" dirty="0" err="1">
                <a:latin typeface="Open Sans" pitchFamily="34" charset="0"/>
              </a:rPr>
              <a:t>Боданова</a:t>
            </a:r>
            <a:r>
              <a:rPr lang="ru-RU" sz="1200" dirty="0">
                <a:latin typeface="Open Sans" pitchFamily="34" charset="0"/>
              </a:rPr>
              <a:t>.</a:t>
            </a:r>
          </a:p>
        </p:txBody>
      </p:sp>
      <p:sp>
        <p:nvSpPr>
          <p:cNvPr id="61" name="TextBox 60"/>
          <p:cNvSpPr txBox="1"/>
          <p:nvPr/>
        </p:nvSpPr>
        <p:spPr>
          <a:xfrm>
            <a:off x="2011056" y="5140956"/>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62" name="TextBox 61"/>
          <p:cNvSpPr txBox="1"/>
          <p:nvPr/>
        </p:nvSpPr>
        <p:spPr>
          <a:xfrm>
            <a:off x="364137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63" name="TextBox 62"/>
          <p:cNvSpPr txBox="1"/>
          <p:nvPr/>
        </p:nvSpPr>
        <p:spPr>
          <a:xfrm>
            <a:off x="5243650" y="51432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1980</a:t>
            </a:r>
          </a:p>
        </p:txBody>
      </p:sp>
      <p:sp>
        <p:nvSpPr>
          <p:cNvPr id="50" name="TextBox 49"/>
          <p:cNvSpPr txBox="1"/>
          <p:nvPr/>
        </p:nvSpPr>
        <p:spPr>
          <a:xfrm>
            <a:off x="1946063" y="1892216"/>
            <a:ext cx="1014225" cy="264381"/>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2" name="Рисунок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8240" y="3041973"/>
            <a:ext cx="1690011" cy="1690011"/>
          </a:xfrm>
          <a:prstGeom prst="rect">
            <a:avLst/>
          </a:prstGeom>
        </p:spPr>
      </p:pic>
      <p:pic>
        <p:nvPicPr>
          <p:cNvPr id="2050" name="Picture 2" descr="C:\Documents and Settings\111\Мои документы\Downloads\5.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8645" y="3041973"/>
            <a:ext cx="1725274" cy="1725274"/>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614" y="1214657"/>
            <a:ext cx="1629532" cy="1629532"/>
          </a:xfrm>
          <a:prstGeom prst="rect">
            <a:avLst/>
          </a:prstGeom>
        </p:spPr>
      </p:pic>
      <p:pic>
        <p:nvPicPr>
          <p:cNvPr id="2051" name="Picture 3" descr="C:\Documents and Settings\111\Мои документы\Downloads\17.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929" y="1177611"/>
            <a:ext cx="1680644" cy="16782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111\Мои документы\Downloads\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23103" y="1177194"/>
            <a:ext cx="1688448" cy="1666995"/>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5" name="Рисунок 3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
        <p:nvSpPr>
          <p:cNvPr id="38" name="TextBox 37"/>
          <p:cNvSpPr txBox="1"/>
          <p:nvPr/>
        </p:nvSpPr>
        <p:spPr>
          <a:xfrm>
            <a:off x="4881636" y="5841268"/>
            <a:ext cx="1865157"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Образование Глинковского района. Глинка - районный центр</a:t>
            </a:r>
          </a:p>
        </p:txBody>
      </p:sp>
    </p:spTree>
    <p:extLst>
      <p:ext uri="{BB962C8B-B14F-4D97-AF65-F5344CB8AC3E}">
        <p14:creationId xmlns:p14="http://schemas.microsoft.com/office/powerpoint/2010/main" val="3619175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44481" y="1300778"/>
            <a:ext cx="7548234" cy="4419779"/>
          </a:xfrm>
          <a:prstGeom prst="rect">
            <a:avLst/>
          </a:prstGeom>
        </p:spPr>
      </p:pic>
      <p:sp>
        <p:nvSpPr>
          <p:cNvPr id="4" name="TextBox 3"/>
          <p:cNvSpPr txBox="1"/>
          <p:nvPr/>
        </p:nvSpPr>
        <p:spPr>
          <a:xfrm>
            <a:off x="7121735" y="7190343"/>
            <a:ext cx="44114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622702" y="1614421"/>
            <a:ext cx="3196360" cy="954107"/>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ОБРАЗОВАНИЯ </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«ГЛИНКОВСКИЙ РАЙОН» СМОЛЕНСКОЙ ОБЛАСТИ:</a:t>
            </a:r>
          </a:p>
        </p:txBody>
      </p:sp>
      <p:sp>
        <p:nvSpPr>
          <p:cNvPr id="28" name="TextBox 27"/>
          <p:cNvSpPr txBox="1"/>
          <p:nvPr/>
        </p:nvSpPr>
        <p:spPr>
          <a:xfrm>
            <a:off x="691543" y="3963221"/>
            <a:ext cx="3058673" cy="1169551"/>
          </a:xfrm>
          <a:prstGeom prst="rect">
            <a:avLst/>
          </a:prstGeom>
          <a:noFill/>
        </p:spPr>
        <p:txBody>
          <a:bodyPr wrap="square" rtlCol="0">
            <a:spAutoFit/>
          </a:bodyPr>
          <a:lstStyle/>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«ГЛИНКОВСКИЙ РАЙОН» СМОЛЕНСКОЙ ОБЛАСТИ:</a:t>
            </a:r>
          </a:p>
        </p:txBody>
      </p:sp>
      <p:sp>
        <p:nvSpPr>
          <p:cNvPr id="29" name="TextBox 28"/>
          <p:cNvSpPr txBox="1"/>
          <p:nvPr/>
        </p:nvSpPr>
        <p:spPr>
          <a:xfrm>
            <a:off x="4011953" y="1763632"/>
            <a:ext cx="2583543" cy="954107"/>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2" y="3996081"/>
            <a:ext cx="2583543" cy="738664"/>
          </a:xfrm>
          <a:prstGeom prst="rect">
            <a:avLst/>
          </a:prstGeom>
          <a:noFill/>
        </p:spPr>
        <p:txBody>
          <a:bodyPr wrap="square" rtlCol="0">
            <a:spAutoFit/>
          </a:bodyPr>
          <a:lstStyle/>
          <a:p>
            <a:pPr algn="ct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ООО «Корпорация инвестиционного развития»</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1" name="TextBox 30"/>
          <p:cNvSpPr txBox="1"/>
          <p:nvPr/>
        </p:nvSpPr>
        <p:spPr>
          <a:xfrm>
            <a:off x="592593" y="2568528"/>
            <a:ext cx="3256577" cy="1384995"/>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Калмыков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Михаил Захарович</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4"/>
              </a:rPr>
              <a:t>glinka@admin-smolensk.ru</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glinka.admin-smolensk.ru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1063223" y="5142471"/>
            <a:ext cx="2315314" cy="738664"/>
          </a:xfrm>
          <a:prstGeom prst="rect">
            <a:avLst/>
          </a:prstGeom>
          <a:noFill/>
        </p:spPr>
        <p:txBody>
          <a:bodyPr wrap="none" rtlCol="0">
            <a:spAutoFit/>
          </a:bodyPr>
          <a:lstStyle/>
          <a:p>
            <a:pPr algn="ctr"/>
            <a:r>
              <a:rPr lang="ru-RU" sz="1400" dirty="0" err="1">
                <a:latin typeface="Open Sans" panose="020B0606030504020204" pitchFamily="34" charset="0"/>
                <a:ea typeface="Open Sans" panose="020B0606030504020204" pitchFamily="34" charset="0"/>
                <a:cs typeface="Open Sans" panose="020B0606030504020204" pitchFamily="34" charset="0"/>
              </a:rPr>
              <a:t>Саулина</a:t>
            </a:r>
            <a:r>
              <a:rPr lang="ru-RU" sz="1400" dirty="0">
                <a:latin typeface="Open Sans" panose="020B0606030504020204" pitchFamily="34" charset="0"/>
                <a:ea typeface="Open Sans" panose="020B0606030504020204" pitchFamily="34" charset="0"/>
                <a:cs typeface="Open Sans" panose="020B0606030504020204" pitchFamily="34" charset="0"/>
              </a:rPr>
              <a:t> </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Галина Александровна</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(48165) 2-11-33</a:t>
            </a:r>
          </a:p>
        </p:txBody>
      </p:sp>
      <p:sp>
        <p:nvSpPr>
          <p:cNvPr id="34" name="TextBox 33"/>
          <p:cNvSpPr txBox="1"/>
          <p:nvPr/>
        </p:nvSpPr>
        <p:spPr>
          <a:xfrm>
            <a:off x="4011953" y="2717739"/>
            <a:ext cx="2691410" cy="1169551"/>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20-55-20</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Факс: (4812) 20-55-</a:t>
            </a:r>
            <a:r>
              <a:rPr lang="en-US" sz="1400" dirty="0">
                <a:latin typeface="Open Sans" panose="020B0606030504020204" pitchFamily="34" charset="0"/>
                <a:ea typeface="Open Sans" panose="020B0606030504020204" pitchFamily="34" charset="0"/>
                <a:cs typeface="Open Sans" panose="020B0606030504020204" pitchFamily="34" charset="0"/>
              </a:rPr>
              <a:t>13</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u="sng" dirty="0">
                <a:latin typeface="Open Sans" panose="020B0606030504020204" pitchFamily="34" charset="0"/>
                <a:ea typeface="Open Sans" panose="020B0606030504020204" pitchFamily="34" charset="0"/>
                <a:cs typeface="Open Sans" panose="020B0606030504020204" pitchFamily="34" charset="0"/>
                <a:hlinkClick r:id="rId5"/>
              </a:rPr>
              <a:t>dep@smolinvest.com</a:t>
            </a:r>
            <a:endParaRPr lang="ru-RU" sz="1400" u="sng"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77-00-22</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 </a:t>
            </a:r>
            <a:r>
              <a:rPr lang="en-US" sz="1400" dirty="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a:latin typeface="Open Sans" panose="020B0606030504020204" pitchFamily="34" charset="0"/>
                <a:ea typeface="Open Sans" panose="020B0606030504020204" pitchFamily="34" charset="0"/>
                <a:cs typeface="Open Sans" panose="020B0606030504020204" pitchFamily="34" charset="0"/>
              </a:rPr>
              <a:t>Сайт: </a:t>
            </a:r>
            <a:r>
              <a:rPr lang="en-US" sz="1400" dirty="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061031" y="156237"/>
            <a:ext cx="5498644" cy="768091"/>
          </a:xfrm>
          <a:prstGeom prst="rect">
            <a:avLst/>
          </a:prstGeom>
        </p:spPr>
      </p:pic>
      <p:sp>
        <p:nvSpPr>
          <p:cNvPr id="19" name="TextBox 18"/>
          <p:cNvSpPr txBox="1"/>
          <p:nvPr/>
        </p:nvSpPr>
        <p:spPr>
          <a:xfrm>
            <a:off x="2061031" y="317130"/>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882375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61031" y="156237"/>
            <a:ext cx="5498644" cy="768091"/>
          </a:xfrm>
          <a:prstGeom prst="rect">
            <a:avLst/>
          </a:prstGeom>
        </p:spPr>
      </p:pic>
      <p:sp>
        <p:nvSpPr>
          <p:cNvPr id="3" name="TextBox 2"/>
          <p:cNvSpPr txBox="1"/>
          <p:nvPr/>
        </p:nvSpPr>
        <p:spPr>
          <a:xfrm>
            <a:off x="2061031" y="318545"/>
            <a:ext cx="5457316"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Глинковский район сегодня</a:t>
            </a:r>
          </a:p>
        </p:txBody>
      </p:sp>
      <p:sp>
        <p:nvSpPr>
          <p:cNvPr id="4" name="TextBox 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p>
        </p:txBody>
      </p:sp>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1" y="4473668"/>
            <a:ext cx="2237813" cy="1426216"/>
          </a:xfrm>
          <a:prstGeom prst="rect">
            <a:avLst/>
          </a:prstGeom>
        </p:spPr>
      </p:pic>
      <p:sp>
        <p:nvSpPr>
          <p:cNvPr id="31" name="TextBox 30"/>
          <p:cNvSpPr txBox="1"/>
          <p:nvPr/>
        </p:nvSpPr>
        <p:spPr>
          <a:xfrm>
            <a:off x="1269797" y="2669157"/>
            <a:ext cx="1176387"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p>
        </p:txBody>
      </p:sp>
      <p:sp>
        <p:nvSpPr>
          <p:cNvPr id="32" name="TextBox 31"/>
          <p:cNvSpPr txBox="1"/>
          <p:nvPr/>
        </p:nvSpPr>
        <p:spPr>
          <a:xfrm>
            <a:off x="1088206" y="1641620"/>
            <a:ext cx="1761311"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p>
        </p:txBody>
      </p:sp>
      <p:sp>
        <p:nvSpPr>
          <p:cNvPr id="34" name="TextBox 33"/>
          <p:cNvSpPr txBox="1"/>
          <p:nvPr/>
        </p:nvSpPr>
        <p:spPr>
          <a:xfrm>
            <a:off x="1130835" y="3641074"/>
            <a:ext cx="2088038" cy="307777"/>
          </a:xfrm>
          <a:prstGeom prst="rect">
            <a:avLst/>
          </a:prstGeom>
          <a:noFill/>
        </p:spPr>
        <p:txBody>
          <a:bodyPr wrap="square" rtlCol="0">
            <a:spAutoFit/>
          </a:bodyPr>
          <a:lstStyle/>
          <a:p>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поселения</a:t>
            </a:r>
          </a:p>
        </p:txBody>
      </p:sp>
      <p:sp>
        <p:nvSpPr>
          <p:cNvPr id="35" name="TextBox 34"/>
          <p:cNvSpPr txBox="1"/>
          <p:nvPr/>
        </p:nvSpPr>
        <p:spPr>
          <a:xfrm>
            <a:off x="1101537" y="1873251"/>
            <a:ext cx="1731564" cy="338554"/>
          </a:xfrm>
          <a:prstGeom prst="rect">
            <a:avLst/>
          </a:prstGeom>
          <a:noFill/>
        </p:spPr>
        <p:txBody>
          <a:bodyPr wrap="non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1 223,22 кв. км.</a:t>
            </a:r>
          </a:p>
        </p:txBody>
      </p:sp>
      <p:sp>
        <p:nvSpPr>
          <p:cNvPr id="37" name="TextBox 36"/>
          <p:cNvSpPr txBox="1"/>
          <p:nvPr/>
        </p:nvSpPr>
        <p:spPr>
          <a:xfrm>
            <a:off x="1137790" y="2927999"/>
            <a:ext cx="1583398"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3,4 </a:t>
            </a: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тыс. чел.</a:t>
            </a:r>
          </a:p>
        </p:txBody>
      </p:sp>
      <p:sp>
        <p:nvSpPr>
          <p:cNvPr id="38" name="TextBox 37"/>
          <p:cNvSpPr txBox="1"/>
          <p:nvPr/>
        </p:nvSpPr>
        <p:spPr>
          <a:xfrm>
            <a:off x="1588853" y="3905295"/>
            <a:ext cx="756932" cy="338554"/>
          </a:xfrm>
          <a:prstGeom prst="rect">
            <a:avLst/>
          </a:prstGeom>
          <a:noFill/>
        </p:spPr>
        <p:txBody>
          <a:bodyPr wrap="square" rtlCol="0">
            <a:spAutoFit/>
          </a:bodyPr>
          <a:lstStyle/>
          <a:p>
            <a:pPr algn="ctr"/>
            <a:r>
              <a:rPr lang="ru-RU" sz="1600" dirty="0">
                <a:latin typeface="Open Sans Semibold" panose="020B0706030804020204" pitchFamily="34" charset="0"/>
                <a:ea typeface="Open Sans Semibold" panose="020B0706030804020204" pitchFamily="34" charset="0"/>
                <a:cs typeface="Open Sans Semibold" panose="020B0706030804020204" pitchFamily="34" charset="0"/>
              </a:rPr>
              <a:t>3</a:t>
            </a:r>
          </a:p>
        </p:txBody>
      </p:sp>
      <p:pic>
        <p:nvPicPr>
          <p:cNvPr id="42" name="Рисунок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787" y="3501228"/>
            <a:ext cx="802911" cy="802911"/>
          </a:xfrm>
          <a:prstGeom prst="rect">
            <a:avLst/>
          </a:prstGeom>
        </p:spPr>
      </p:pic>
      <p:pic>
        <p:nvPicPr>
          <p:cNvPr id="43" name="Рисунок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734" y="1542235"/>
            <a:ext cx="814323" cy="814323"/>
          </a:xfrm>
          <a:prstGeom prst="rect">
            <a:avLst/>
          </a:prstGeom>
        </p:spPr>
      </p:pic>
      <p:sp>
        <p:nvSpPr>
          <p:cNvPr id="45" name="TextBox 44"/>
          <p:cNvSpPr txBox="1"/>
          <p:nvPr/>
        </p:nvSpPr>
        <p:spPr>
          <a:xfrm>
            <a:off x="1159292" y="4622021"/>
            <a:ext cx="1803477" cy="938719"/>
          </a:xfrm>
          <a:prstGeom prst="rect">
            <a:avLst/>
          </a:prstGeom>
          <a:noFill/>
        </p:spPr>
        <p:txBody>
          <a:bodyPr wrap="square" rtlCol="0">
            <a:spAutoFit/>
          </a:bodyPr>
          <a:lstStyle/>
          <a:p>
            <a:r>
              <a:rPr lang="ru-RU" sz="1100" dirty="0" err="1">
                <a:latin typeface="Open Sans" panose="020B0606030504020204" pitchFamily="34" charset="0"/>
                <a:ea typeface="Open Sans" panose="020B0606030504020204" pitchFamily="34" charset="0"/>
                <a:cs typeface="Open Sans" panose="020B0606030504020204" pitchFamily="34" charset="0"/>
              </a:rPr>
              <a:t>Глинковское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err="1">
                <a:latin typeface="Open Sans" panose="020B0606030504020204" pitchFamily="34" charset="0"/>
                <a:ea typeface="Open Sans" panose="020B0606030504020204" pitchFamily="34" charset="0"/>
                <a:cs typeface="Open Sans" panose="020B0606030504020204" pitchFamily="34" charset="0"/>
              </a:rPr>
              <a:t>Болтутинское</a:t>
            </a:r>
            <a:endParaRPr lang="ru-RU" sz="1100" dirty="0">
              <a:latin typeface="Open Sans" panose="020B0606030504020204" pitchFamily="34" charset="0"/>
              <a:ea typeface="Open Sans" panose="020B0606030504020204" pitchFamily="34" charset="0"/>
              <a:cs typeface="Open Sans" panose="020B0606030504020204" pitchFamily="34" charset="0"/>
            </a:endParaRPr>
          </a:p>
          <a:p>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Доброминское</a:t>
            </a: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787" y="2527352"/>
            <a:ext cx="838421" cy="838421"/>
          </a:xfrm>
          <a:prstGeom prst="rect">
            <a:avLst/>
          </a:prstGeom>
        </p:spPr>
      </p:pic>
      <p:pic>
        <p:nvPicPr>
          <p:cNvPr id="3074" name="Picture 2" descr="C:\Documents and Settings\111\Мои документы\Downloads\Глинскойвски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6023" y="1020660"/>
            <a:ext cx="1385400" cy="137238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6" name="TextBox 35"/>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 name="Рисунок 4"/>
          <p:cNvPicPr>
            <a:picLocks noChangeAspect="1"/>
          </p:cNvPicPr>
          <p:nvPr/>
        </p:nvPicPr>
        <p:blipFill>
          <a:blip r:embed="rId9">
            <a:extLst>
              <a:ext uri="{28A0092B-C50C-407E-A947-70E740481C1C}">
                <a14:useLocalDpi xmlns:a14="http://schemas.microsoft.com/office/drawing/2010/main" val="0"/>
              </a:ext>
            </a:extLst>
          </a:blip>
          <a:srcRect/>
          <a:stretch/>
        </p:blipFill>
        <p:spPr>
          <a:xfrm>
            <a:off x="3165913" y="1966414"/>
            <a:ext cx="4092076" cy="4554870"/>
          </a:xfrm>
          <a:prstGeom prst="rect">
            <a:avLst/>
          </a:prstGeom>
        </p:spPr>
      </p:pic>
    </p:spTree>
    <p:extLst>
      <p:ext uri="{BB962C8B-B14F-4D97-AF65-F5344CB8AC3E}">
        <p14:creationId xmlns:p14="http://schemas.microsoft.com/office/powerpoint/2010/main" val="362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5258238"/>
            <a:ext cx="2575596" cy="994762"/>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4097839"/>
            <a:ext cx="2576777" cy="873023"/>
          </a:xfrm>
          <a:prstGeom prst="rect">
            <a:avLst/>
          </a:prstGeom>
          <a:ln w="38100">
            <a:solidFill>
              <a:srgbClr val="77DAFF"/>
            </a:solidFill>
            <a:prstDash val="sysDash"/>
          </a:ln>
        </p:spPr>
      </p:pic>
      <p:pic>
        <p:nvPicPr>
          <p:cNvPr id="22" name="Рисунок 21"/>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39903" y="2468689"/>
            <a:ext cx="2543432" cy="1300671"/>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19957" y="1532398"/>
            <a:ext cx="2563139" cy="689227"/>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061031" y="156237"/>
            <a:ext cx="5498644" cy="768091"/>
          </a:xfrm>
          <a:prstGeom prst="rect">
            <a:avLst/>
          </a:prstGeom>
        </p:spPr>
      </p:pic>
      <p:sp>
        <p:nvSpPr>
          <p:cNvPr id="48" name="TextBox 47"/>
          <p:cNvSpPr txBox="1"/>
          <p:nvPr/>
        </p:nvSpPr>
        <p:spPr>
          <a:xfrm>
            <a:off x="2114658" y="317130"/>
            <a:ext cx="5391390"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566344" y="5239335"/>
            <a:ext cx="2549155" cy="1015663"/>
          </a:xfrm>
          <a:prstGeom prst="rect">
            <a:avLst/>
          </a:prstGeom>
          <a:noFill/>
        </p:spPr>
        <p:txBody>
          <a:bodyPr wrap="square" rtlCol="0">
            <a:spAutoFit/>
          </a:bodyPr>
          <a:lstStyle/>
          <a:p>
            <a:pPr indent="449263" algn="just"/>
            <a:r>
              <a:rPr lang="ru-RU" sz="1000" dirty="0">
                <a:latin typeface="Open Sans" pitchFamily="34" charset="0"/>
              </a:rPr>
              <a:t>Из полезных ископаемых на территории Глинковского района распространены: глина, песок, торф, мергель, мел. Большие запасы мергеля имеются в </a:t>
            </a:r>
            <a:r>
              <a:rPr lang="ru-RU" sz="1000" dirty="0" err="1">
                <a:latin typeface="Open Sans" pitchFamily="34" charset="0"/>
              </a:rPr>
              <a:t>Доброминском</a:t>
            </a:r>
            <a:r>
              <a:rPr lang="ru-RU" sz="1000" dirty="0">
                <a:latin typeface="Open Sans" pitchFamily="34" charset="0"/>
              </a:rPr>
              <a:t> месторождении. </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534179" y="2445921"/>
            <a:ext cx="2581320" cy="1323439"/>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Глинковский район расположен в западной части </a:t>
            </a:r>
            <a:r>
              <a:rPr lang="ru-RU" sz="1000" dirty="0" err="1">
                <a:latin typeface="Open Sans" panose="020B0606030504020204" pitchFamily="34" charset="0"/>
                <a:ea typeface="Open Sans" panose="020B0606030504020204" pitchFamily="34" charset="0"/>
                <a:cs typeface="Open Sans" panose="020B0606030504020204" pitchFamily="34" charset="0"/>
              </a:rPr>
              <a:t>Ельнинской</a:t>
            </a:r>
            <a:r>
              <a:rPr lang="ru-RU" sz="1000" dirty="0">
                <a:latin typeface="Open Sans" panose="020B0606030504020204" pitchFamily="34" charset="0"/>
                <a:ea typeface="Open Sans" panose="020B0606030504020204" pitchFamily="34" charset="0"/>
                <a:cs typeface="Open Sans" panose="020B0606030504020204" pitchFamily="34" charset="0"/>
              </a:rPr>
              <a:t> и восточной части </a:t>
            </a:r>
            <a:r>
              <a:rPr lang="ru-RU" sz="1000" dirty="0" err="1">
                <a:latin typeface="Open Sans" panose="020B0606030504020204" pitchFamily="34" charset="0"/>
                <a:ea typeface="Open Sans" panose="020B0606030504020204" pitchFamily="34" charset="0"/>
                <a:cs typeface="Open Sans" panose="020B0606030504020204" pitchFamily="34" charset="0"/>
              </a:rPr>
              <a:t>Починковской</a:t>
            </a:r>
            <a:r>
              <a:rPr lang="ru-RU" sz="1000" dirty="0">
                <a:latin typeface="Open Sans" panose="020B0606030504020204" pitchFamily="34" charset="0"/>
                <a:ea typeface="Open Sans" panose="020B0606030504020204" pitchFamily="34" charset="0"/>
                <a:cs typeface="Open Sans" panose="020B0606030504020204" pitchFamily="34" charset="0"/>
              </a:rPr>
              <a:t> возвышенностей, ограниченных с северо-запада Верхне-Днепровской низменностью. Рельеф представлен всхолмленно-волнистой равниной. </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293581" y="4109088"/>
            <a:ext cx="2603152" cy="861774"/>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 Климат умеренно континентальный со сравнительно теплым летом и умеренно холодной зимой. Наиболее холодный месяц – январь, наиболее теплый – июль.</a:t>
            </a:r>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293581" y="1513739"/>
            <a:ext cx="2576776" cy="707886"/>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На территории района протекает река Днепр, притоки Днепра: р. Устром, р. Волость и </a:t>
            </a:r>
            <a:br>
              <a:rPr lang="ru-RU" sz="1000" dirty="0">
                <a:latin typeface="Open Sans" panose="020B0606030504020204" pitchFamily="34" charset="0"/>
                <a:ea typeface="Open Sans" panose="020B0606030504020204" pitchFamily="34" charset="0"/>
                <a:cs typeface="Open Sans" panose="020B0606030504020204" pitchFamily="34" charset="0"/>
              </a:rPr>
            </a:br>
            <a:r>
              <a:rPr lang="ru-RU" sz="1000" dirty="0">
                <a:latin typeface="Open Sans" panose="020B0606030504020204" pitchFamily="34" charset="0"/>
                <a:ea typeface="Open Sans" panose="020B0606030504020204" pitchFamily="34" charset="0"/>
                <a:cs typeface="Open Sans" panose="020B0606030504020204" pitchFamily="34" charset="0"/>
              </a:rPr>
              <a:t>р. Боровка.</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0610" y="2276970"/>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512" y="1278685"/>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5721" y="3883304"/>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34474" y="5046424"/>
            <a:ext cx="377130" cy="391145"/>
          </a:xfrm>
          <a:prstGeom prst="rect">
            <a:avLst/>
          </a:prstGeom>
        </p:spPr>
      </p:pic>
      <p:sp>
        <p:nvSpPr>
          <p:cNvPr id="34" name="TextBox 33"/>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25" name="Рисунок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2" name="Рисунок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1610" y="1085221"/>
            <a:ext cx="3512044" cy="4201683"/>
          </a:xfrm>
          <a:prstGeom prst="rect">
            <a:avLst/>
          </a:prstGeom>
        </p:spPr>
      </p:pic>
      <p:pic>
        <p:nvPicPr>
          <p:cNvPr id="4" name="Рисунок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4638" y="5390465"/>
            <a:ext cx="3011430" cy="1054610"/>
          </a:xfrm>
          <a:prstGeom prst="rect">
            <a:avLst/>
          </a:prstGeom>
        </p:spPr>
      </p:pic>
    </p:spTree>
    <p:extLst>
      <p:ext uri="{BB962C8B-B14F-4D97-AF65-F5344CB8AC3E}">
        <p14:creationId xmlns:p14="http://schemas.microsoft.com/office/powerpoint/2010/main" val="2331002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Рисунок 7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852" y="2519933"/>
            <a:ext cx="1216389" cy="1091900"/>
          </a:xfrm>
          <a:prstGeom prst="rect">
            <a:avLst/>
          </a:prstGeom>
        </p:spPr>
      </p:pic>
      <p:pic>
        <p:nvPicPr>
          <p:cNvPr id="79" name="Рисунок 78"/>
          <p:cNvPicPr>
            <a:picLocks noChangeAspect="1"/>
          </p:cNvPicPr>
          <p:nvPr/>
        </p:nvPicPr>
        <p:blipFill>
          <a:blip r:embed="rId3"/>
          <a:stretch>
            <a:fillRect/>
          </a:stretch>
        </p:blipFill>
        <p:spPr>
          <a:xfrm>
            <a:off x="2061031" y="156237"/>
            <a:ext cx="5498644" cy="768091"/>
          </a:xfrm>
          <a:prstGeom prst="rect">
            <a:avLst/>
          </a:prstGeom>
        </p:spPr>
      </p:pic>
      <p:pic>
        <p:nvPicPr>
          <p:cNvPr id="80" name="Рисунок 79"/>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51926"/>
            <a:ext cx="2296633" cy="1368007"/>
          </a:xfrm>
          <a:prstGeom prst="rect">
            <a:avLst/>
          </a:prstGeom>
        </p:spPr>
      </p:pic>
      <p:pic>
        <p:nvPicPr>
          <p:cNvPr id="81" name="Рисунок 80"/>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63042" y="1151926"/>
            <a:ext cx="2296633" cy="1368007"/>
          </a:xfrm>
          <a:prstGeom prst="rect">
            <a:avLst/>
          </a:prstGeom>
        </p:spPr>
      </p:pic>
      <p:pic>
        <p:nvPicPr>
          <p:cNvPr id="82" name="Рисунок 81"/>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48101" y="1151927"/>
            <a:ext cx="2668401" cy="1360712"/>
          </a:xfrm>
          <a:prstGeom prst="rect">
            <a:avLst/>
          </a:prstGeom>
        </p:spPr>
      </p:pic>
      <p:sp>
        <p:nvSpPr>
          <p:cNvPr id="83" name="TextBox 82"/>
          <p:cNvSpPr txBox="1"/>
          <p:nvPr/>
        </p:nvSpPr>
        <p:spPr>
          <a:xfrm>
            <a:off x="2086043" y="184040"/>
            <a:ext cx="5453269" cy="707886"/>
          </a:xfrm>
          <a:prstGeom prst="rect">
            <a:avLst/>
          </a:prstGeom>
          <a:noFill/>
        </p:spPr>
        <p:txBody>
          <a:bodyPr wrap="square" rtlCol="0">
            <a:spAutoFit/>
          </a:bodyPr>
          <a:lstStyle/>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p>
        </p:txBody>
      </p:sp>
      <p:sp>
        <p:nvSpPr>
          <p:cNvPr id="85" name="TextBox 84"/>
          <p:cNvSpPr txBox="1"/>
          <p:nvPr/>
        </p:nvSpPr>
        <p:spPr>
          <a:xfrm>
            <a:off x="16672" y="1278285"/>
            <a:ext cx="2263287" cy="1107996"/>
          </a:xfrm>
          <a:prstGeom prst="rect">
            <a:avLst/>
          </a:prstGeom>
          <a:noFill/>
        </p:spPr>
        <p:txBody>
          <a:bodyPr wrap="square" rtlCol="0">
            <a:spAutoFit/>
          </a:bodyPr>
          <a:lstStyle/>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p>
        </p:txBody>
      </p:sp>
      <p:sp>
        <p:nvSpPr>
          <p:cNvPr id="86" name="TextBox 85"/>
          <p:cNvSpPr txBox="1"/>
          <p:nvPr/>
        </p:nvSpPr>
        <p:spPr>
          <a:xfrm>
            <a:off x="2415541" y="1178981"/>
            <a:ext cx="2599804" cy="1692771"/>
          </a:xfrm>
          <a:prstGeom prst="rect">
            <a:avLst/>
          </a:prstGeom>
          <a:noFill/>
        </p:spPr>
        <p:txBody>
          <a:bodyPr wrap="square" rtlCol="0">
            <a:spAutoFit/>
          </a:bodyPr>
          <a:lstStyle/>
          <a:p>
            <a:pPr algn="ctr"/>
            <a:r>
              <a:rPr lang="ru-RU" sz="13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Объем отгруженных товаров собственного производства, выполненных работ и услуг собственными силами крупными организациями и субъектами среднего предпринимательства</a:t>
            </a:r>
          </a:p>
          <a:p>
            <a:pPr algn="ctr"/>
            <a:endParaRPr lang="ru-RU" sz="13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5276934" y="1311460"/>
            <a:ext cx="2262377" cy="923330"/>
          </a:xfrm>
          <a:prstGeom prst="rect">
            <a:avLst/>
          </a:prstGeom>
          <a:noFill/>
        </p:spPr>
        <p:txBody>
          <a:bodyPr wrap="square" rtlCol="0">
            <a:spAutoFit/>
          </a:bodyPr>
          <a:lstStyle/>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a:t>
            </a:r>
          </a:p>
          <a:p>
            <a:pPr algn="ctr"/>
            <a:r>
              <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p>
        </p:txBody>
      </p:sp>
      <p:sp>
        <p:nvSpPr>
          <p:cNvPr id="88" name="TextBox 87"/>
          <p:cNvSpPr txBox="1"/>
          <p:nvPr/>
        </p:nvSpPr>
        <p:spPr>
          <a:xfrm>
            <a:off x="1461544" y="2684940"/>
            <a:ext cx="1096680" cy="338554"/>
          </a:xfrm>
          <a:prstGeom prst="rect">
            <a:avLst/>
          </a:prstGeom>
          <a:noFill/>
        </p:spPr>
        <p:txBody>
          <a:bodyPr wrap="square" rtlCol="0">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122,9 </a:t>
            </a:r>
            <a:r>
              <a:rPr lang="ru-RU" sz="1600" dirty="0">
                <a:latin typeface="Open Sans" panose="020B0606030504020204" pitchFamily="34" charset="0"/>
                <a:ea typeface="Open Sans" panose="020B0606030504020204" pitchFamily="34" charset="0"/>
                <a:cs typeface="Open Sans" panose="020B0606030504020204" pitchFamily="34" charset="0"/>
              </a:rPr>
              <a:t>%</a:t>
            </a:r>
          </a:p>
        </p:txBody>
      </p:sp>
      <p:sp>
        <p:nvSpPr>
          <p:cNvPr id="89" name="TextBox 88"/>
          <p:cNvSpPr txBox="1"/>
          <p:nvPr/>
        </p:nvSpPr>
        <p:spPr>
          <a:xfrm>
            <a:off x="1346764" y="2941908"/>
            <a:ext cx="1304572" cy="661720"/>
          </a:xfrm>
          <a:prstGeom prst="rect">
            <a:avLst/>
          </a:prstGeom>
          <a:noFill/>
        </p:spPr>
        <p:txBody>
          <a:bodyPr wrap="square" rtlCol="0">
            <a:spAutoFit/>
          </a:bodyPr>
          <a:lstStyle/>
          <a:p>
            <a:pPr algn="ctr"/>
            <a:r>
              <a:rPr lang="ru-RU" sz="1600" dirty="0">
                <a:latin typeface="Open Sans" panose="020B0606030504020204" pitchFamily="34" charset="0"/>
                <a:ea typeface="Open Sans" panose="020B0606030504020204" pitchFamily="34" charset="0"/>
                <a:cs typeface="Open Sans" panose="020B0606030504020204" pitchFamily="34" charset="0"/>
              </a:rPr>
              <a:t>к </a:t>
            </a:r>
            <a:r>
              <a:rPr lang="ru-RU" sz="1600" dirty="0" smtClean="0">
                <a:latin typeface="Open Sans" panose="020B0606030504020204" pitchFamily="34" charset="0"/>
                <a:ea typeface="Open Sans" panose="020B0606030504020204" pitchFamily="34" charset="0"/>
                <a:cs typeface="Open Sans" panose="020B0606030504020204" pitchFamily="34" charset="0"/>
              </a:rPr>
              <a:t>с</a:t>
            </a:r>
            <a:r>
              <a:rPr lang="ru-RU" sz="1050" dirty="0" smtClean="0">
                <a:latin typeface="Open Sans" panose="020B0606030504020204" pitchFamily="34" charset="0"/>
                <a:ea typeface="Open Sans" panose="020B0606030504020204" pitchFamily="34" charset="0"/>
                <a:cs typeface="Open Sans" panose="020B0606030504020204" pitchFamily="34" charset="0"/>
              </a:rPr>
              <a:t>редне-</a:t>
            </a:r>
            <a:endParaRPr lang="ru-RU" sz="1050" dirty="0">
              <a:latin typeface="Open Sans" panose="020B0606030504020204" pitchFamily="34" charset="0"/>
              <a:ea typeface="Open Sans" panose="020B0606030504020204" pitchFamily="34" charset="0"/>
              <a:cs typeface="Open Sans" panose="020B0606030504020204" pitchFamily="34" charset="0"/>
            </a:endParaRPr>
          </a:p>
          <a:p>
            <a:pPr algn="ctr"/>
            <a:r>
              <a:rPr lang="ru-RU" sz="1050" dirty="0">
                <a:latin typeface="Open Sans" panose="020B0606030504020204" pitchFamily="34" charset="0"/>
                <a:ea typeface="Open Sans" panose="020B0606030504020204" pitchFamily="34" charset="0"/>
                <a:cs typeface="Open Sans" panose="020B0606030504020204" pitchFamily="34" charset="0"/>
              </a:rPr>
              <a:t>областному</a:t>
            </a:r>
          </a:p>
          <a:p>
            <a:pPr algn="ctr"/>
            <a:r>
              <a:rPr lang="ru-RU" sz="1050" dirty="0">
                <a:latin typeface="Open Sans" panose="020B0606030504020204" pitchFamily="34" charset="0"/>
                <a:ea typeface="Open Sans" panose="020B0606030504020204" pitchFamily="34" charset="0"/>
                <a:cs typeface="Open Sans" panose="020B0606030504020204" pitchFamily="34" charset="0"/>
              </a:rPr>
              <a:t>уровню</a:t>
            </a:r>
          </a:p>
        </p:txBody>
      </p:sp>
      <p:sp>
        <p:nvSpPr>
          <p:cNvPr id="94" name="TextBox 93"/>
          <p:cNvSpPr txBox="1"/>
          <p:nvPr/>
        </p:nvSpPr>
        <p:spPr>
          <a:xfrm>
            <a:off x="56097" y="2722232"/>
            <a:ext cx="1214756"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41,4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TextBox 94"/>
          <p:cNvSpPr txBox="1"/>
          <p:nvPr/>
        </p:nvSpPr>
        <p:spPr>
          <a:xfrm>
            <a:off x="2916472" y="2733030"/>
            <a:ext cx="157628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565,6</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96" name="TextBox 95"/>
          <p:cNvSpPr txBox="1"/>
          <p:nvPr/>
        </p:nvSpPr>
        <p:spPr>
          <a:xfrm>
            <a:off x="4887140" y="2792662"/>
            <a:ext cx="123160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161,5 </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97" name="Рисунок 96"/>
          <p:cNvPicPr>
            <a:picLocks noChangeAspect="1"/>
          </p:cNvPicPr>
          <p:nvPr/>
        </p:nvPicPr>
        <p:blipFill>
          <a:blip r:embed="rId6" cstate="print">
            <a:lum bright="70000" contrast="-70000"/>
            <a:extLst>
              <a:ext uri="{BEBA8EAE-BF5A-486C-A8C5-ECC9F3942E4B}">
                <a14:imgProps xmlns:a14="http://schemas.microsoft.com/office/drawing/2010/main">
                  <a14:imgLayer r:embed="rId5">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4751" y="3795343"/>
            <a:ext cx="2481721" cy="2727167"/>
          </a:xfrm>
          <a:prstGeom prst="rect">
            <a:avLst/>
          </a:prstGeom>
        </p:spPr>
      </p:pic>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97758" y="4607479"/>
            <a:ext cx="849733" cy="848073"/>
          </a:xfrm>
          <a:prstGeom prst="rect">
            <a:avLst/>
          </a:prstGeom>
        </p:spPr>
      </p:pic>
      <p:sp>
        <p:nvSpPr>
          <p:cNvPr id="99" name="TextBox 98"/>
          <p:cNvSpPr txBox="1"/>
          <p:nvPr/>
        </p:nvSpPr>
        <p:spPr>
          <a:xfrm>
            <a:off x="667774" y="3820521"/>
            <a:ext cx="184731" cy="276999"/>
          </a:xfrm>
          <a:prstGeom prst="rect">
            <a:avLst/>
          </a:prstGeom>
          <a:noFill/>
        </p:spPr>
        <p:txBody>
          <a:bodyPr wrap="none" rtlCol="0">
            <a:spAutoFit/>
          </a:bodyPr>
          <a:lstStyle/>
          <a:p>
            <a:endParaRPr lang="ru-RU" sz="12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0" name="TextBox 99"/>
          <p:cNvSpPr txBox="1"/>
          <p:nvPr/>
        </p:nvSpPr>
        <p:spPr>
          <a:xfrm>
            <a:off x="635975" y="4097520"/>
            <a:ext cx="2015361" cy="276999"/>
          </a:xfrm>
          <a:prstGeom prst="rect">
            <a:avLst/>
          </a:prstGeom>
          <a:noFill/>
        </p:spPr>
        <p:txBody>
          <a:bodyPr wrap="square" rtlCol="0">
            <a:spAutoFit/>
          </a:bodyPr>
          <a:lstStyle/>
          <a:p>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p>
        </p:txBody>
      </p:sp>
      <p:sp>
        <p:nvSpPr>
          <p:cNvPr id="101" name="TextBox 100"/>
          <p:cNvSpPr txBox="1"/>
          <p:nvPr/>
        </p:nvSpPr>
        <p:spPr>
          <a:xfrm>
            <a:off x="1184059" y="5009198"/>
            <a:ext cx="1517146" cy="646331"/>
          </a:xfrm>
          <a:prstGeom prst="rect">
            <a:avLst/>
          </a:prstGeom>
          <a:noFill/>
        </p:spPr>
        <p:txBody>
          <a:bodyPr wrap="none" rtlCol="0">
            <a:spAutoFit/>
          </a:bodyPr>
          <a:lstStyle/>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p>
        </p:txBody>
      </p:sp>
      <p:sp>
        <p:nvSpPr>
          <p:cNvPr id="102" name="TextBox 101"/>
          <p:cNvSpPr txBox="1"/>
          <p:nvPr/>
        </p:nvSpPr>
        <p:spPr>
          <a:xfrm>
            <a:off x="1038678" y="4205715"/>
            <a:ext cx="184731" cy="400110"/>
          </a:xfrm>
          <a:prstGeom prst="rect">
            <a:avLst/>
          </a:prstGeom>
          <a:noFill/>
        </p:spPr>
        <p:txBody>
          <a:bodyPr wrap="none" rtlCol="0">
            <a:spAutoFit/>
          </a:bodyPr>
          <a:lstStyle/>
          <a:p>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TextBox 102"/>
          <p:cNvSpPr txBox="1"/>
          <p:nvPr/>
        </p:nvSpPr>
        <p:spPr>
          <a:xfrm>
            <a:off x="1223410" y="4405770"/>
            <a:ext cx="1020700" cy="400110"/>
          </a:xfrm>
          <a:prstGeom prst="rect">
            <a:avLst/>
          </a:prstGeom>
          <a:noFill/>
        </p:spPr>
        <p:txBody>
          <a:bodyPr wrap="squar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1,48 </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104" name="TextBox 103"/>
          <p:cNvSpPr txBox="1"/>
          <p:nvPr/>
        </p:nvSpPr>
        <p:spPr>
          <a:xfrm>
            <a:off x="792997" y="5705557"/>
            <a:ext cx="176522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 </a:t>
            </a: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чел.</a:t>
            </a:r>
          </a:p>
        </p:txBody>
      </p:sp>
      <p:sp>
        <p:nvSpPr>
          <p:cNvPr id="105" name="TextBox 104"/>
          <p:cNvSpPr txBox="1"/>
          <p:nvPr/>
        </p:nvSpPr>
        <p:spPr>
          <a:xfrm>
            <a:off x="3192491" y="3831795"/>
            <a:ext cx="2859437" cy="369332"/>
          </a:xfrm>
          <a:prstGeom prst="rect">
            <a:avLst/>
          </a:prstGeom>
          <a:noFill/>
        </p:spPr>
        <p:txBody>
          <a:bodyPr wrap="none" rtlCol="0">
            <a:spAutoFit/>
          </a:bodyPr>
          <a:lstStyle/>
          <a:p>
            <a:r>
              <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p>
        </p:txBody>
      </p:sp>
      <p:pic>
        <p:nvPicPr>
          <p:cNvPr id="106" name="Рисунок 105"/>
          <p:cNvPicPr>
            <a:picLocks noChangeAspect="1"/>
          </p:cNvPicPr>
          <p:nvPr/>
        </p:nvPicPr>
        <p:blipFill>
          <a:blip r:embed="rId3"/>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86" y="4359911"/>
            <a:ext cx="1320601" cy="326704"/>
          </a:xfrm>
          <a:prstGeom prst="rect">
            <a:avLst/>
          </a:prstGeom>
        </p:spPr>
      </p:pic>
      <p:sp>
        <p:nvSpPr>
          <p:cNvPr id="108" name="TextBox 107"/>
          <p:cNvSpPr txBox="1"/>
          <p:nvPr/>
        </p:nvSpPr>
        <p:spPr>
          <a:xfrm>
            <a:off x="3201815" y="4369632"/>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2021 </a:t>
            </a: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год</a:t>
            </a:r>
          </a:p>
        </p:txBody>
      </p:sp>
      <p:sp>
        <p:nvSpPr>
          <p:cNvPr id="109" name="TextBox 108"/>
          <p:cNvSpPr txBox="1"/>
          <p:nvPr/>
        </p:nvSpPr>
        <p:spPr>
          <a:xfrm>
            <a:off x="3035480" y="4710813"/>
            <a:ext cx="1653851"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p>
        </p:txBody>
      </p:sp>
      <p:sp>
        <p:nvSpPr>
          <p:cNvPr id="110" name="TextBox 109"/>
          <p:cNvSpPr txBox="1"/>
          <p:nvPr/>
        </p:nvSpPr>
        <p:spPr>
          <a:xfrm>
            <a:off x="3036120" y="5389329"/>
            <a:ext cx="1851020" cy="307777"/>
          </a:xfrm>
          <a:prstGeom prst="rect">
            <a:avLst/>
          </a:prstGeom>
          <a:noFill/>
        </p:spPr>
        <p:txBody>
          <a:bodyPr wrap="none" rtlCol="0">
            <a:spAutoFit/>
          </a:bodyPr>
          <a:lstStyle/>
          <a:p>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7"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181786" y="5042788"/>
            <a:ext cx="140011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286,7 </a:t>
            </a: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19" y="5034667"/>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7588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2022 </a:t>
            </a:r>
            <a:r>
              <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год</a:t>
            </a:r>
          </a:p>
        </p:txBody>
      </p:sp>
      <p:sp>
        <p:nvSpPr>
          <p:cNvPr id="118" name="TextBox 117"/>
          <p:cNvSpPr txBox="1"/>
          <p:nvPr/>
        </p:nvSpPr>
        <p:spPr>
          <a:xfrm>
            <a:off x="3201816" y="5720917"/>
            <a:ext cx="1380088"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288,2 </a:t>
            </a:r>
            <a:r>
              <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119" name="TextBox 118"/>
          <p:cNvSpPr txBox="1"/>
          <p:nvPr/>
        </p:nvSpPr>
        <p:spPr>
          <a:xfrm>
            <a:off x="4731751" y="5039919"/>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87,4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sp>
        <p:nvSpPr>
          <p:cNvPr id="120" name="TextBox 119"/>
          <p:cNvSpPr txBox="1"/>
          <p:nvPr/>
        </p:nvSpPr>
        <p:spPr>
          <a:xfrm>
            <a:off x="4719252" y="5711453"/>
            <a:ext cx="2032253" cy="307777"/>
          </a:xfrm>
          <a:prstGeom prst="rect">
            <a:avLst/>
          </a:prstGeom>
          <a:noFill/>
        </p:spPr>
        <p:txBody>
          <a:bodyPr wrap="square" rtlCol="0">
            <a:spAutoFit/>
          </a:bodyPr>
          <a:lstStyle/>
          <a:p>
            <a:pPr algn="ctr"/>
            <a:r>
              <a:rPr lang="en-US"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&gt;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На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71,5 </a:t>
            </a:r>
            <a:r>
              <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3" y="3537660"/>
            <a:ext cx="681069" cy="681069"/>
          </a:xfrm>
          <a:prstGeom prst="rect">
            <a:avLst/>
          </a:prstGeom>
        </p:spPr>
      </p:pic>
      <p:pic>
        <p:nvPicPr>
          <p:cNvPr id="124" name="Рисунок 123"/>
          <p:cNvPicPr>
            <a:picLocks noChangeAspect="1"/>
          </p:cNvPicPr>
          <p:nvPr/>
        </p:nvPicPr>
        <p:blipFill>
          <a:blip r:embed="rId16" cstate="print">
            <a:lum bright="70000" contrast="-70000"/>
            <a:extLst>
              <a:ext uri="{28A0092B-C50C-407E-A947-70E740481C1C}">
                <a14:useLocalDpi xmlns:a14="http://schemas.microsoft.com/office/drawing/2010/main" val="0"/>
              </a:ext>
            </a:extLst>
          </a:blip>
          <a:stretch>
            <a:fillRect/>
          </a:stretch>
        </p:blipFill>
        <p:spPr>
          <a:xfrm rot="5400000">
            <a:off x="1003050" y="2952246"/>
            <a:ext cx="393612" cy="191262"/>
          </a:xfrm>
          <a:prstGeom prst="rect">
            <a:avLst/>
          </a:prstGeom>
        </p:spPr>
      </p:pic>
      <p:sp>
        <p:nvSpPr>
          <p:cNvPr id="53" name="TextBox 52"/>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pic>
        <p:nvPicPr>
          <p:cNvPr id="52" name="Рисунок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4415" y="2607655"/>
            <a:ext cx="1089225" cy="1004178"/>
          </a:xfrm>
          <a:prstGeom prst="rect">
            <a:avLst/>
          </a:prstGeom>
        </p:spPr>
      </p:pic>
      <p:sp>
        <p:nvSpPr>
          <p:cNvPr id="2" name="Прямоугольник 1"/>
          <p:cNvSpPr/>
          <p:nvPr/>
        </p:nvSpPr>
        <p:spPr>
          <a:xfrm>
            <a:off x="6377323" y="2733030"/>
            <a:ext cx="1036318" cy="369332"/>
          </a:xfrm>
          <a:prstGeom prst="rect">
            <a:avLst/>
          </a:prstGeom>
        </p:spPr>
        <p:txBody>
          <a:bodyPr wrap="square">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151,5 </a:t>
            </a:r>
            <a:r>
              <a:rPr lang="ru-RU" dirty="0">
                <a:latin typeface="Open Sans" panose="020B0606030504020204" pitchFamily="34" charset="0"/>
                <a:ea typeface="Open Sans" panose="020B0606030504020204" pitchFamily="34" charset="0"/>
                <a:cs typeface="Open Sans" panose="020B0606030504020204" pitchFamily="34" charset="0"/>
              </a:rPr>
              <a:t>%</a:t>
            </a:r>
          </a:p>
        </p:txBody>
      </p:sp>
      <p:pic>
        <p:nvPicPr>
          <p:cNvPr id="55" name="Рисунок 54"/>
          <p:cNvPicPr>
            <a:picLocks noChangeAspect="1"/>
          </p:cNvPicPr>
          <p:nvPr/>
        </p:nvPicPr>
        <p:blipFill>
          <a:blip r:embed="rId18" cstate="print">
            <a:lum bright="70000" contrast="-70000"/>
            <a:extLst>
              <a:ext uri="{28A0092B-C50C-407E-A947-70E740481C1C}">
                <a14:useLocalDpi xmlns:a14="http://schemas.microsoft.com/office/drawing/2010/main" val="0"/>
              </a:ext>
            </a:extLst>
          </a:blip>
          <a:stretch>
            <a:fillRect/>
          </a:stretch>
        </p:blipFill>
        <p:spPr>
          <a:xfrm rot="5400000">
            <a:off x="5991362" y="2911643"/>
            <a:ext cx="393615" cy="272489"/>
          </a:xfrm>
          <a:prstGeom prst="rect">
            <a:avLst/>
          </a:prstGeom>
        </p:spPr>
      </p:pic>
      <p:sp>
        <p:nvSpPr>
          <p:cNvPr id="57" name="TextBox 56"/>
          <p:cNvSpPr txBox="1"/>
          <p:nvPr/>
        </p:nvSpPr>
        <p:spPr>
          <a:xfrm>
            <a:off x="6377323" y="3077354"/>
            <a:ext cx="880666" cy="415498"/>
          </a:xfrm>
          <a:prstGeom prst="rect">
            <a:avLst/>
          </a:prstGeom>
          <a:noFill/>
        </p:spPr>
        <p:txBody>
          <a:bodyPr wrap="square" rtlCol="0">
            <a:spAutoFit/>
          </a:bodyPr>
          <a:lstStyle/>
          <a:p>
            <a:pPr algn="ct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r>
              <a:rPr lang="ru-RU" sz="1050" dirty="0" smtClean="0">
                <a:latin typeface="Open Sans" panose="020B0606030504020204" pitchFamily="34" charset="0"/>
                <a:ea typeface="Open Sans" panose="020B0606030504020204" pitchFamily="34" charset="0"/>
                <a:cs typeface="Open Sans" panose="020B0606030504020204" pitchFamily="34" charset="0"/>
              </a:rPr>
              <a:t>2022 </a:t>
            </a:r>
            <a:r>
              <a:rPr lang="ru-RU" sz="1050" dirty="0">
                <a:latin typeface="Open Sans" panose="020B0606030504020204" pitchFamily="34" charset="0"/>
                <a:ea typeface="Open Sans" panose="020B0606030504020204" pitchFamily="34" charset="0"/>
                <a:cs typeface="Open Sans" panose="020B0606030504020204" pitchFamily="34" charset="0"/>
              </a:rPr>
              <a:t>года</a:t>
            </a:r>
          </a:p>
        </p:txBody>
      </p:sp>
    </p:spTree>
    <p:extLst>
      <p:ext uri="{BB962C8B-B14F-4D97-AF65-F5344CB8AC3E}">
        <p14:creationId xmlns:p14="http://schemas.microsoft.com/office/powerpoint/2010/main" val="198487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3"/>
            <a:ext cx="4552052" cy="446408"/>
          </a:xfrm>
          <a:prstGeom prst="rect">
            <a:avLst/>
          </a:prstGeom>
        </p:spPr>
      </p:pic>
      <p:pic>
        <p:nvPicPr>
          <p:cNvPr id="30" name="Рисунок 29"/>
          <p:cNvPicPr>
            <a:picLocks noChangeAspect="1"/>
          </p:cNvPicPr>
          <p:nvPr/>
        </p:nvPicPr>
        <p:blipFill>
          <a:blip r:embed="rId5"/>
          <a:stretch>
            <a:fillRect/>
          </a:stretch>
        </p:blipFill>
        <p:spPr>
          <a:xfrm>
            <a:off x="2061031" y="156237"/>
            <a:ext cx="5498644" cy="768091"/>
          </a:xfrm>
          <a:prstGeom prst="rect">
            <a:avLst/>
          </a:prstGeom>
        </p:spPr>
      </p:pic>
      <p:sp>
        <p:nvSpPr>
          <p:cNvPr id="36" name="TextBox 35"/>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2868399" y="1169275"/>
            <a:ext cx="4389590" cy="307777"/>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p>
        </p:txBody>
      </p:sp>
      <p:pic>
        <p:nvPicPr>
          <p:cNvPr id="56" name="Рисунок 55"/>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1399" y="1028815"/>
            <a:ext cx="2319174" cy="695335"/>
          </a:xfrm>
          <a:prstGeom prst="rect">
            <a:avLst/>
          </a:prstGeom>
        </p:spPr>
      </p:pic>
      <p:sp>
        <p:nvSpPr>
          <p:cNvPr id="57" name="TextBox 56"/>
          <p:cNvSpPr txBox="1"/>
          <p:nvPr/>
        </p:nvSpPr>
        <p:spPr>
          <a:xfrm>
            <a:off x="270234" y="1118767"/>
            <a:ext cx="2320339" cy="523220"/>
          </a:xfrm>
          <a:prstGeom prst="rect">
            <a:avLst/>
          </a:prstGeom>
          <a:noFill/>
        </p:spPr>
        <p:txBody>
          <a:bodyPr wrap="square" rtlCol="0">
            <a:spAutoFit/>
          </a:bodyPr>
          <a:lstStyle/>
          <a:p>
            <a:pPr algn="ct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p>
        </p:txBody>
      </p:sp>
      <p:sp>
        <p:nvSpPr>
          <p:cNvPr id="58" name="TextBox 57"/>
          <p:cNvSpPr txBox="1"/>
          <p:nvPr/>
        </p:nvSpPr>
        <p:spPr>
          <a:xfrm>
            <a:off x="467779" y="1837487"/>
            <a:ext cx="1529059" cy="400110"/>
          </a:xfrm>
          <a:prstGeom prst="rect">
            <a:avLst/>
          </a:prstGeom>
          <a:noFill/>
        </p:spPr>
        <p:txBody>
          <a:bodyPr wrap="square" rtlCol="0">
            <a:spAutoFit/>
          </a:bodyPr>
          <a:lstStyle/>
          <a:p>
            <a:pPr algn="ctr"/>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117,5</a:t>
            </a:r>
            <a:endParaRPr lang="ru-RU" sz="2000"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TextBox 58"/>
          <p:cNvSpPr txBox="1"/>
          <p:nvPr/>
        </p:nvSpPr>
        <p:spPr>
          <a:xfrm>
            <a:off x="657072" y="2106161"/>
            <a:ext cx="1339766" cy="338554"/>
          </a:xfrm>
          <a:prstGeom prst="rect">
            <a:avLst/>
          </a:prstGeom>
          <a:noFill/>
        </p:spPr>
        <p:txBody>
          <a:bodyPr wrap="square" rtlCol="0">
            <a:spAutoFit/>
          </a:bodyPr>
          <a:lstStyle/>
          <a:p>
            <a:pPr algn="ctr"/>
            <a:r>
              <a:rPr lang="ru-RU" sz="1600" dirty="0"/>
              <a:t>млн. руб.</a:t>
            </a:r>
          </a:p>
        </p:txBody>
      </p:sp>
      <p:pic>
        <p:nvPicPr>
          <p:cNvPr id="63" name="Рисунок 62"/>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7581" y="2684219"/>
            <a:ext cx="2334402" cy="64767"/>
          </a:xfrm>
          <a:prstGeom prst="rect">
            <a:avLst/>
          </a:prstGeom>
        </p:spPr>
      </p:pic>
      <p:pic>
        <p:nvPicPr>
          <p:cNvPr id="65" name="Рисунок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388116" y="2926979"/>
            <a:ext cx="745914" cy="830997"/>
          </a:xfrm>
          <a:prstGeom prst="rect">
            <a:avLst/>
          </a:prstGeom>
          <a:noFill/>
        </p:spPr>
        <p:txBody>
          <a:bodyPr wrap="square" rtlCol="0">
            <a:spAutoFit/>
          </a:bodyPr>
          <a:lstStyle/>
          <a:p>
            <a:r>
              <a:rPr lang="ru-RU" sz="4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7" name="TextBox 66"/>
          <p:cNvSpPr txBox="1"/>
          <p:nvPr/>
        </p:nvSpPr>
        <p:spPr>
          <a:xfrm>
            <a:off x="1027519" y="2974937"/>
            <a:ext cx="1861574" cy="954107"/>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Планирующийся  к реализации инвестиционный </a:t>
            </a:r>
            <a:r>
              <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rPr>
              <a:t>проект</a:t>
            </a:r>
          </a:p>
        </p:txBody>
      </p:sp>
      <p:sp>
        <p:nvSpPr>
          <p:cNvPr id="68" name="TextBox 67"/>
          <p:cNvSpPr txBox="1"/>
          <p:nvPr/>
        </p:nvSpPr>
        <p:spPr>
          <a:xfrm>
            <a:off x="257339" y="4158816"/>
            <a:ext cx="3030270" cy="892552"/>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молочно-товарного комплекса со шлейфом на 1238 голов</a:t>
            </a:r>
          </a:p>
          <a:p>
            <a:pPr algn="ct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1000 млн. руб.</a:t>
            </a:r>
          </a:p>
          <a:p>
            <a:pPr algn="ctr"/>
            <a:r>
              <a:rPr lang="ru-RU" sz="1400" dirty="0">
                <a:latin typeface="Open Sans" panose="020B0606030504020204" pitchFamily="34" charset="0"/>
                <a:ea typeface="Open Sans" panose="020B0606030504020204" pitchFamily="34" charset="0"/>
                <a:cs typeface="Open Sans" panose="020B0606030504020204" pitchFamily="34" charset="0"/>
              </a:rPr>
              <a:t>ООО «Балтутино»</a:t>
            </a:r>
          </a:p>
        </p:txBody>
      </p:sp>
      <p:sp>
        <p:nvSpPr>
          <p:cNvPr id="28" name="TextBox 27"/>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31" name="TextBox 30"/>
          <p:cNvSpPr txBox="1"/>
          <p:nvPr/>
        </p:nvSpPr>
        <p:spPr>
          <a:xfrm>
            <a:off x="4619405" y="274898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74" name="Picture 2" descr="C:\Documents and Settings\111\Мои документы\Downloads\1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755" y="5114725"/>
            <a:ext cx="1377035" cy="13238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1" name="Диаграмма 40"/>
          <p:cNvGraphicFramePr/>
          <p:nvPr>
            <p:extLst>
              <p:ext uri="{D42A27DB-BD31-4B8C-83A1-F6EECF244321}">
                <p14:modId xmlns:p14="http://schemas.microsoft.com/office/powerpoint/2010/main" val="625636490"/>
              </p:ext>
            </p:extLst>
          </p:nvPr>
        </p:nvGraphicFramePr>
        <p:xfrm>
          <a:off x="2805889" y="-678855"/>
          <a:ext cx="4691276" cy="7869198"/>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31330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 y="4920695"/>
            <a:ext cx="5869622" cy="533500"/>
          </a:xfrm>
          <a:prstGeom prst="rect">
            <a:avLst/>
          </a:prstGeom>
          <a:ln w="12700">
            <a:solidFill>
              <a:srgbClr val="78A45A"/>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88655" y="3551244"/>
            <a:ext cx="5832358" cy="737494"/>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1835009"/>
            <a:ext cx="5869621" cy="1239598"/>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061031" y="156237"/>
            <a:ext cx="5498644" cy="768091"/>
          </a:xfrm>
          <a:prstGeom prst="rect">
            <a:avLst/>
          </a:prstGeom>
        </p:spPr>
      </p:pic>
      <p:sp>
        <p:nvSpPr>
          <p:cNvPr id="3" name="TextBox 2"/>
          <p:cNvSpPr txBox="1"/>
          <p:nvPr/>
        </p:nvSpPr>
        <p:spPr>
          <a:xfrm>
            <a:off x="2061031" y="319424"/>
            <a:ext cx="5498644" cy="461665"/>
          </a:xfrm>
          <a:prstGeom prst="rect">
            <a:avLst/>
          </a:prstGeom>
          <a:noFill/>
        </p:spPr>
        <p:txBody>
          <a:bodyPr wrap="square" rtlCol="0">
            <a:spAutoFit/>
          </a:bodyPr>
          <a:lstStyle/>
          <a:p>
            <a:pPr algn="ct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1" y="1845601"/>
            <a:ext cx="5869623" cy="1631216"/>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и переработка сельскохозяйственной продукции.</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Разведение крупного рогатого скота, птицы (строительство животноводческих комплексов).</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Расширение существующих сельскохозяйственных предприятий за счет оформления дополнительных земельных участков для увеличения посевных площадей под сельскохозяйственными культурами.</a:t>
            </a:r>
          </a:p>
          <a:p>
            <a:pPr lvl="0" algn="just"/>
            <a:endParaRPr lang="ru-RU" sz="1200" dirty="0"/>
          </a:p>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378045" y="1420751"/>
            <a:ext cx="2774542" cy="400110"/>
          </a:xfrm>
          <a:prstGeom prst="rect">
            <a:avLst/>
          </a:prstGeom>
          <a:noFill/>
        </p:spPr>
        <p:txBody>
          <a:bodyPr wrap="none" rtlCol="0">
            <a:spAutoFit/>
          </a:bodyPr>
          <a:lstStyle/>
          <a:p>
            <a:r>
              <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sp>
        <p:nvSpPr>
          <p:cNvPr id="16" name="TextBox 15"/>
          <p:cNvSpPr txBox="1"/>
          <p:nvPr/>
        </p:nvSpPr>
        <p:spPr>
          <a:xfrm>
            <a:off x="1764829" y="3600725"/>
            <a:ext cx="5707831" cy="646331"/>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цементного завода  (</a:t>
            </a:r>
            <a:r>
              <a:rPr lang="ru-RU" sz="1200" dirty="0" err="1">
                <a:latin typeface="Open Sans" panose="020B0606030504020204" pitchFamily="34" charset="0"/>
                <a:ea typeface="Open Sans" panose="020B0606030504020204" pitchFamily="34" charset="0"/>
                <a:cs typeface="Open Sans" panose="020B0606030504020204" pitchFamily="34" charset="0"/>
              </a:rPr>
              <a:t>Доброминское</a:t>
            </a:r>
            <a:r>
              <a:rPr lang="ru-RU" sz="1200" dirty="0">
                <a:latin typeface="Open Sans" panose="020B0606030504020204" pitchFamily="34" charset="0"/>
                <a:ea typeface="Open Sans" panose="020B0606030504020204" pitchFamily="34" charset="0"/>
                <a:cs typeface="Open Sans" panose="020B0606030504020204" pitchFamily="34" charset="0"/>
              </a:rPr>
              <a:t> месторождение мергеля).</a:t>
            </a:r>
          </a:p>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Строительство завода по переработке древесных отходов.</a:t>
            </a:r>
          </a:p>
        </p:txBody>
      </p:sp>
      <p:sp>
        <p:nvSpPr>
          <p:cNvPr id="17" name="TextBox 16"/>
          <p:cNvSpPr txBox="1"/>
          <p:nvPr/>
        </p:nvSpPr>
        <p:spPr>
          <a:xfrm>
            <a:off x="2414441" y="3156881"/>
            <a:ext cx="2133726" cy="400110"/>
          </a:xfrm>
          <a:prstGeom prst="rect">
            <a:avLst/>
          </a:prstGeom>
          <a:noFill/>
        </p:spPr>
        <p:txBody>
          <a:bodyPr wrap="none" rtlCol="0">
            <a:spAutoFit/>
          </a:bodyPr>
          <a:lstStyle/>
          <a:p>
            <a:r>
              <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18" name="TextBox 17"/>
          <p:cNvSpPr txBox="1"/>
          <p:nvPr/>
        </p:nvSpPr>
        <p:spPr>
          <a:xfrm>
            <a:off x="52740" y="5050377"/>
            <a:ext cx="5764139" cy="276999"/>
          </a:xfrm>
          <a:prstGeom prst="rect">
            <a:avLst/>
          </a:prstGeom>
          <a:noFill/>
        </p:spPr>
        <p:txBody>
          <a:bodyPr wrap="square" rtlCol="0">
            <a:spAutoFit/>
          </a:bodyPr>
          <a:lstStyle/>
          <a:p>
            <a:pPr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Обработка древесины и производство изделий из дерева</a:t>
            </a:r>
          </a:p>
        </p:txBody>
      </p:sp>
      <p:sp>
        <p:nvSpPr>
          <p:cNvPr id="19" name="TextBox 18"/>
          <p:cNvSpPr txBox="1"/>
          <p:nvPr/>
        </p:nvSpPr>
        <p:spPr>
          <a:xfrm>
            <a:off x="2429669" y="4401130"/>
            <a:ext cx="2494016" cy="400110"/>
          </a:xfrm>
          <a:prstGeom prst="rect">
            <a:avLst/>
          </a:prstGeom>
          <a:noFill/>
        </p:spPr>
        <p:txBody>
          <a:bodyPr wrap="none" rtlCol="0">
            <a:spAutoFit/>
          </a:bodyPr>
          <a:lstStyle/>
          <a:p>
            <a:r>
              <a:rPr lang="ru-RU" sz="2000" b="1" dirty="0">
                <a:solidFill>
                  <a:srgbClr val="00B050"/>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20" name="TextBox 19"/>
          <p:cNvSpPr txBox="1"/>
          <p:nvPr/>
        </p:nvSpPr>
        <p:spPr>
          <a:xfrm>
            <a:off x="7248370" y="7190343"/>
            <a:ext cx="311304"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05"/>
            <a:ext cx="7559675" cy="439931"/>
          </a:xfrm>
          <a:prstGeom prst="rect">
            <a:avLst/>
          </a:prstGeom>
        </p:spPr>
      </p:pic>
      <p:sp>
        <p:nvSpPr>
          <p:cNvPr id="6" name="TextBox 5"/>
          <p:cNvSpPr txBox="1"/>
          <p:nvPr/>
        </p:nvSpPr>
        <p:spPr>
          <a:xfrm>
            <a:off x="9619" y="1044004"/>
            <a:ext cx="7511394" cy="369332"/>
          </a:xfrm>
          <a:prstGeom prst="rect">
            <a:avLst/>
          </a:prstGeom>
          <a:noFill/>
        </p:spPr>
        <p:txBody>
          <a:bodyPr wrap="square" rtlCol="0">
            <a:spAutoFit/>
          </a:bodyPr>
          <a:lstStyle/>
          <a:p>
            <a:pPr algn="ctr"/>
            <a:r>
              <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 Приоритетные направления инвестирования</a:t>
            </a:r>
          </a:p>
        </p:txBody>
      </p:sp>
      <p:sp>
        <p:nvSpPr>
          <p:cNvPr id="25" name="TextBox 24"/>
          <p:cNvSpPr txBox="1"/>
          <p:nvPr/>
        </p:nvSpPr>
        <p:spPr>
          <a:xfrm>
            <a:off x="833915" y="154887"/>
            <a:ext cx="1027845"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79"/>
            <a:ext cx="412292" cy="200055"/>
          </a:xfrm>
          <a:prstGeom prst="rect">
            <a:avLst/>
          </a:prstGeom>
          <a:noFill/>
        </p:spPr>
        <p:txBody>
          <a:bodyPr wrap="none" rtlCol="0">
            <a:spAutoFit/>
          </a:bodyPr>
          <a:lstStyle/>
          <a:p>
            <a:r>
              <a:rPr lang="ru-RU" sz="7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22620"/>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5880639" y="4849756"/>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Documents and Settings\111\Рабочий стол\Сельское хозйство.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7719" y="1889606"/>
            <a:ext cx="1126386" cy="113040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111\Мои документы\Downloads\Строительство.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962" y="3414895"/>
            <a:ext cx="917675" cy="9305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111\Мои документы\Downloads\промышленност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6217719" y="4567394"/>
            <a:ext cx="749986" cy="887839"/>
          </a:xfrm>
          <a:prstGeom prst="rect">
            <a:avLst/>
          </a:prstGeom>
          <a:noFill/>
          <a:extLst>
            <a:ext uri="{909E8E84-426E-40DD-AFC4-6F175D3DCCD1}">
              <a14:hiddenFill xmlns:a14="http://schemas.microsoft.com/office/drawing/2010/main">
                <a:solidFill>
                  <a:srgbClr val="FFFFFF"/>
                </a:solidFill>
              </a14:hiddenFill>
            </a:ext>
          </a:extLst>
        </p:spPr>
      </p:pic>
      <p:pic>
        <p:nvPicPr>
          <p:cNvPr id="27" name="Рисунок 26"/>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47800" y="5930833"/>
            <a:ext cx="4674184" cy="460514"/>
          </a:xfrm>
          <a:prstGeom prst="rect">
            <a:avLst/>
          </a:prstGeom>
          <a:ln w="12700">
            <a:solidFill>
              <a:srgbClr val="78A45A"/>
            </a:solidFill>
            <a:prstDash val="lgDash"/>
          </a:ln>
        </p:spPr>
      </p:pic>
      <p:sp>
        <p:nvSpPr>
          <p:cNvPr id="4" name="TextBox 3"/>
          <p:cNvSpPr txBox="1"/>
          <p:nvPr/>
        </p:nvSpPr>
        <p:spPr>
          <a:xfrm>
            <a:off x="1566334" y="6034666"/>
            <a:ext cx="3475885" cy="276999"/>
          </a:xfrm>
          <a:prstGeom prst="rect">
            <a:avLst/>
          </a:prstGeom>
          <a:noFill/>
        </p:spPr>
        <p:txBody>
          <a:bodyPr wrap="square" rtlCol="0">
            <a:spAutoFit/>
          </a:bodyPr>
          <a:lstStyle/>
          <a:p>
            <a:pPr marL="171450" indent="-171450">
              <a:buFont typeface="Arial" panose="020B0604020202020204" pitchFamily="34" charset="0"/>
              <a:buChar char="•"/>
            </a:pPr>
            <a:r>
              <a:rPr lang="ru-RU" sz="1200" dirty="0">
                <a:latin typeface="Open Sans" pitchFamily="34" charset="0"/>
                <a:ea typeface="Open Sans" pitchFamily="34" charset="0"/>
                <a:cs typeface="Open Sans" pitchFamily="34" charset="0"/>
              </a:rPr>
              <a:t>Создание объектов </a:t>
            </a:r>
            <a:r>
              <a:rPr lang="ru-RU" sz="1200" dirty="0" err="1">
                <a:latin typeface="Open Sans" pitchFamily="34" charset="0"/>
                <a:ea typeface="Open Sans" pitchFamily="34" charset="0"/>
                <a:cs typeface="Open Sans" pitchFamily="34" charset="0"/>
              </a:rPr>
              <a:t>агротуризма</a:t>
            </a:r>
            <a:endParaRPr lang="ru-RU" sz="1200" dirty="0">
              <a:latin typeface="Open Sans" pitchFamily="34" charset="0"/>
              <a:ea typeface="Open Sans" pitchFamily="34" charset="0"/>
              <a:cs typeface="Open Sans" pitchFamily="34" charset="0"/>
            </a:endParaRPr>
          </a:p>
        </p:txBody>
      </p:sp>
      <p:sp>
        <p:nvSpPr>
          <p:cNvPr id="7" name="TextBox 6"/>
          <p:cNvSpPr txBox="1"/>
          <p:nvPr/>
        </p:nvSpPr>
        <p:spPr>
          <a:xfrm>
            <a:off x="2882068" y="5518666"/>
            <a:ext cx="2322143" cy="369332"/>
          </a:xfrm>
          <a:prstGeom prst="rect">
            <a:avLst/>
          </a:prstGeom>
          <a:noFill/>
        </p:spPr>
        <p:txBody>
          <a:bodyPr wrap="square" rtlCol="0">
            <a:spAutoFit/>
          </a:bodyPr>
          <a:lstStyle/>
          <a:p>
            <a:r>
              <a:rPr lang="ru-RU"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pic>
        <p:nvPicPr>
          <p:cNvPr id="3075" name="Picture 3" descr="C:\Documents and Settings\111\Мои документы\Downloads\туризм.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8035" y="5703332"/>
            <a:ext cx="792465" cy="8067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833915" y="154887"/>
            <a:ext cx="1007007"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Глинковский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район</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pic>
        <p:nvPicPr>
          <p:cNvPr id="34" name="Рисунок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9006" y="149926"/>
            <a:ext cx="597547" cy="741164"/>
          </a:xfrm>
          <a:prstGeom prst="rect">
            <a:avLst/>
          </a:prstGeom>
        </p:spPr>
      </p:pic>
    </p:spTree>
    <p:extLst>
      <p:ext uri="{BB962C8B-B14F-4D97-AF65-F5344CB8AC3E}">
        <p14:creationId xmlns:p14="http://schemas.microsoft.com/office/powerpoint/2010/main" val="2977255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rcRect/>
          <a:stretch/>
        </p:blipFill>
        <p:spPr>
          <a:xfrm>
            <a:off x="1011382" y="924328"/>
            <a:ext cx="5846618" cy="5121086"/>
          </a:xfrm>
          <a:prstGeom prst="rect">
            <a:avLst/>
          </a:prstGeom>
        </p:spPr>
      </p:pic>
      <p:pic>
        <p:nvPicPr>
          <p:cNvPr id="2" name="Рисунок 1"/>
          <p:cNvPicPr>
            <a:picLocks noChangeAspect="1"/>
          </p:cNvPicPr>
          <p:nvPr/>
        </p:nvPicPr>
        <p:blipFill>
          <a:blip r:embed="rId3" cstate="print"/>
          <a:stretch>
            <a:fillRect/>
          </a:stretch>
        </p:blipFill>
        <p:spPr>
          <a:xfrm>
            <a:off x="0" y="156237"/>
            <a:ext cx="7559675" cy="768091"/>
          </a:xfrm>
          <a:prstGeom prst="rect">
            <a:avLst/>
          </a:prstGeom>
        </p:spPr>
      </p:pic>
      <p:sp>
        <p:nvSpPr>
          <p:cNvPr id="3" name="TextBox 2"/>
          <p:cNvSpPr txBox="1"/>
          <p:nvPr/>
        </p:nvSpPr>
        <p:spPr>
          <a:xfrm>
            <a:off x="0" y="298069"/>
            <a:ext cx="7559675" cy="461665"/>
          </a:xfrm>
          <a:prstGeom prst="rect">
            <a:avLst/>
          </a:prstGeom>
          <a:noFill/>
        </p:spPr>
        <p:txBody>
          <a:bodyPr wrap="square" rtlCol="0">
            <a:spAutoFit/>
          </a:bodyPr>
          <a:lstStyle/>
          <a:p>
            <a:pPr algn="ctr"/>
            <a:r>
              <a:rPr lang="ru-RU" sz="2400" dirty="0" smtClean="0">
                <a:solidFill>
                  <a:schemeClr val="bg1"/>
                </a:solidFill>
                <a:latin typeface="Verdana" panose="020B0604030504040204" pitchFamily="34" charset="0"/>
                <a:ea typeface="Verdana" panose="020B0604030504040204" pitchFamily="34" charset="0"/>
                <a:cs typeface="Open Sans Semibold" panose="020B0706030804020204" pitchFamily="34" charset="0"/>
              </a:rPr>
              <a:t>ИНВЕСТИЦИОННАЯ КАРТА</a:t>
            </a:r>
          </a:p>
        </p:txBody>
      </p:sp>
      <p:pic>
        <p:nvPicPr>
          <p:cNvPr id="5" name="Рисунок 4">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1236508" y="6045414"/>
            <a:ext cx="494166" cy="511444"/>
          </a:xfrm>
          <a:prstGeom prst="rect">
            <a:avLst/>
          </a:prstGeom>
          <a:ln>
            <a:solidFill>
              <a:srgbClr val="5D7186"/>
            </a:solidFill>
          </a:ln>
        </p:spPr>
      </p:pic>
      <p:sp>
        <p:nvSpPr>
          <p:cNvPr id="6" name="TextBox 5"/>
          <p:cNvSpPr txBox="1"/>
          <p:nvPr/>
        </p:nvSpPr>
        <p:spPr>
          <a:xfrm>
            <a:off x="1731818" y="6128479"/>
            <a:ext cx="1851631" cy="400110"/>
          </a:xfrm>
          <a:prstGeom prst="rect">
            <a:avLst/>
          </a:prstGeom>
          <a:noFill/>
        </p:spPr>
        <p:txBody>
          <a:bodyPr wrap="square" rtlCol="0">
            <a:spAutoFit/>
          </a:bodyPr>
          <a:lstStyle/>
          <a:p>
            <a:r>
              <a:rPr lang="ru-RU" sz="1000" dirty="0" smtClean="0">
                <a:latin typeface="Verdana" panose="020B0604030504040204" pitchFamily="34" charset="0"/>
                <a:ea typeface="Verdana" panose="020B0604030504040204" pitchFamily="34" charset="0"/>
              </a:rPr>
              <a:t>Площадки с/х</a:t>
            </a:r>
          </a:p>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назначения</a:t>
            </a:r>
            <a:endParaRPr lang="ru-RU" sz="1000" dirty="0">
              <a:latin typeface="Verdana" panose="020B0604030504040204" pitchFamily="34" charset="0"/>
              <a:ea typeface="Verdana" panose="020B0604030504040204" pitchFamily="34" charset="0"/>
            </a:endParaRPr>
          </a:p>
        </p:txBody>
      </p:sp>
      <p:pic>
        <p:nvPicPr>
          <p:cNvPr id="7" name="Рисунок 6"/>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222452" y="6064880"/>
            <a:ext cx="481127" cy="481127"/>
          </a:xfrm>
          <a:prstGeom prst="rect">
            <a:avLst/>
          </a:prstGeom>
          <a:ln w="12700">
            <a:solidFill>
              <a:schemeClr val="accent6">
                <a:lumMod val="75000"/>
              </a:schemeClr>
            </a:solidFill>
          </a:ln>
        </p:spPr>
      </p:pic>
      <p:sp>
        <p:nvSpPr>
          <p:cNvPr id="8" name="TextBox 7"/>
          <p:cNvSpPr txBox="1"/>
          <p:nvPr/>
        </p:nvSpPr>
        <p:spPr>
          <a:xfrm>
            <a:off x="4703579" y="6011026"/>
            <a:ext cx="1313180" cy="553998"/>
          </a:xfrm>
          <a:prstGeom prst="rect">
            <a:avLst/>
          </a:prstGeom>
          <a:noFill/>
        </p:spPr>
        <p:txBody>
          <a:bodyPr wrap="none" rtlCol="0">
            <a:spAutoFit/>
          </a:bodyPr>
          <a:lstStyle/>
          <a:p>
            <a:r>
              <a:rPr lang="ru-RU" sz="1000" dirty="0">
                <a:latin typeface="Verdana" panose="020B0604030504040204" pitchFamily="34" charset="0"/>
                <a:ea typeface="Verdana" panose="020B0604030504040204" pitchFamily="34" charset="0"/>
              </a:rPr>
              <a:t> </a:t>
            </a:r>
            <a:r>
              <a:rPr lang="ru-RU" sz="1000" dirty="0" smtClean="0">
                <a:latin typeface="Verdana" panose="020B0604030504040204" pitchFamily="34" charset="0"/>
                <a:ea typeface="Verdana" panose="020B0604030504040204" pitchFamily="34" charset="0"/>
              </a:rPr>
              <a:t>Площадки</a:t>
            </a:r>
            <a:br>
              <a:rPr lang="ru-RU" sz="1000" dirty="0" smtClean="0">
                <a:latin typeface="Verdana" panose="020B0604030504040204" pitchFamily="34" charset="0"/>
                <a:ea typeface="Verdana" panose="020B0604030504040204" pitchFamily="34" charset="0"/>
              </a:rPr>
            </a:br>
            <a:r>
              <a:rPr lang="ru-RU" sz="1000" dirty="0" smtClean="0">
                <a:latin typeface="Verdana" panose="020B0604030504040204" pitchFamily="34" charset="0"/>
                <a:ea typeface="Verdana" panose="020B0604030504040204" pitchFamily="34" charset="0"/>
              </a:rPr>
              <a:t> промышленного</a:t>
            </a:r>
          </a:p>
          <a:p>
            <a:r>
              <a:rPr lang="ru-RU" sz="1000" dirty="0" smtClean="0">
                <a:latin typeface="Verdana" panose="020B0604030504040204" pitchFamily="34" charset="0"/>
                <a:ea typeface="Verdana" panose="020B0604030504040204" pitchFamily="34" charset="0"/>
              </a:rPr>
              <a:t> назначения</a:t>
            </a:r>
            <a:endParaRPr lang="ru-RU" sz="1000" dirty="0">
              <a:latin typeface="Verdana" panose="020B0604030504040204" pitchFamily="34" charset="0"/>
              <a:ea typeface="Verdana" panose="020B0604030504040204" pitchFamily="34" charset="0"/>
            </a:endParaRPr>
          </a:p>
        </p:txBody>
      </p:sp>
      <p:pic>
        <p:nvPicPr>
          <p:cNvPr id="12" name="Рисунок 11">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166880" y="4936292"/>
            <a:ext cx="371412" cy="384398"/>
          </a:xfrm>
          <a:prstGeom prst="rect">
            <a:avLst/>
          </a:prstGeom>
          <a:ln>
            <a:noFill/>
          </a:ln>
        </p:spPr>
      </p:pic>
      <p:pic>
        <p:nvPicPr>
          <p:cNvPr id="13" name="Рисунок 12">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851040" y="3868336"/>
            <a:ext cx="371412" cy="440427"/>
          </a:xfrm>
          <a:prstGeom prst="rect">
            <a:avLst/>
          </a:prstGeom>
          <a:ln>
            <a:noFill/>
          </a:ln>
        </p:spPr>
      </p:pic>
      <p:pic>
        <p:nvPicPr>
          <p:cNvPr id="16" name="Рисунок 15">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691984" y="2972903"/>
            <a:ext cx="426270" cy="441174"/>
          </a:xfrm>
          <a:prstGeom prst="rect">
            <a:avLst/>
          </a:prstGeom>
          <a:ln>
            <a:noFill/>
          </a:ln>
        </p:spPr>
      </p:pic>
      <p:pic>
        <p:nvPicPr>
          <p:cNvPr id="17" name="Рисунок 16"/>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41596" y="2943338"/>
            <a:ext cx="250152" cy="250152"/>
          </a:xfrm>
          <a:prstGeom prst="rect">
            <a:avLst/>
          </a:prstGeom>
        </p:spPr>
      </p:pic>
      <p:pic>
        <p:nvPicPr>
          <p:cNvPr id="18" name="Рисунок 17"/>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458374" y="2975480"/>
            <a:ext cx="250152" cy="250152"/>
          </a:xfrm>
          <a:prstGeom prst="rect">
            <a:avLst/>
          </a:prstGeom>
        </p:spPr>
      </p:pic>
      <p:pic>
        <p:nvPicPr>
          <p:cNvPr id="19" name="Рисунок 1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8150" y="2786120"/>
            <a:ext cx="314436" cy="314436"/>
          </a:xfrm>
          <a:prstGeom prst="rect">
            <a:avLst/>
          </a:prstGeom>
          <a:ln>
            <a:noFill/>
          </a:ln>
        </p:spPr>
      </p:pic>
      <p:pic>
        <p:nvPicPr>
          <p:cNvPr id="21" name="Рисунок 20">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5357039" y="2809186"/>
            <a:ext cx="357039" cy="361337"/>
          </a:xfrm>
          <a:prstGeom prst="rect">
            <a:avLst/>
          </a:prstGeom>
          <a:ln>
            <a:solidFill>
              <a:srgbClr val="5D7186"/>
            </a:solidFill>
          </a:ln>
        </p:spPr>
      </p:pic>
      <p:pic>
        <p:nvPicPr>
          <p:cNvPr id="22" name="Рисунок 21"/>
          <p:cNvPicPr>
            <a:picLocks noChangeAspect="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V="1">
            <a:off x="4292678" y="2999626"/>
            <a:ext cx="340673" cy="340673"/>
          </a:xfrm>
          <a:prstGeom prst="rect">
            <a:avLst/>
          </a:prstGeom>
          <a:ln w="12700">
            <a:solidFill>
              <a:schemeClr val="accent6">
                <a:lumMod val="75000"/>
              </a:schemeClr>
            </a:solidFill>
          </a:ln>
        </p:spPr>
      </p:pic>
      <p:pic>
        <p:nvPicPr>
          <p:cNvPr id="23" name="Рисунок 22">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4538292" y="4424848"/>
            <a:ext cx="422516" cy="437289"/>
          </a:xfrm>
          <a:prstGeom prst="rect">
            <a:avLst/>
          </a:prstGeom>
          <a:ln>
            <a:solidFill>
              <a:srgbClr val="5D7186"/>
            </a:solidFill>
          </a:ln>
        </p:spPr>
      </p:pic>
      <p:pic>
        <p:nvPicPr>
          <p:cNvPr id="24" name="Рисунок 23">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440525" y="4430096"/>
            <a:ext cx="494166" cy="391286"/>
          </a:xfrm>
          <a:prstGeom prst="rect">
            <a:avLst/>
          </a:prstGeom>
          <a:ln>
            <a:solidFill>
              <a:srgbClr val="5D7186"/>
            </a:solidFill>
          </a:ln>
        </p:spPr>
      </p:pic>
      <p:pic>
        <p:nvPicPr>
          <p:cNvPr id="25" name="Рисунок 24">
            <a:extLst>
              <a:ext uri="{FF2B5EF4-FFF2-40B4-BE49-F238E27FC236}">
                <a16:creationId xmlns="" xmlns:a16="http://schemas.microsoft.com/office/drawing/2014/main" id="{B2D7B279-F1A2-0DA6-031F-9CB87191622A}"/>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Effect>
                      <a14:colorTemperature colorTemp="8800"/>
                    </a14:imgEffect>
                  </a14:imgLayer>
                </a14:imgProps>
              </a:ext>
            </a:extLst>
          </a:blip>
          <a:stretch>
            <a:fillRect/>
          </a:stretch>
        </p:blipFill>
        <p:spPr>
          <a:xfrm>
            <a:off x="3583449" y="4936293"/>
            <a:ext cx="453297" cy="397366"/>
          </a:xfrm>
          <a:prstGeom prst="rect">
            <a:avLst/>
          </a:prstGeom>
          <a:ln>
            <a:solidFill>
              <a:srgbClr val="5D7186"/>
            </a:solidFill>
          </a:ln>
        </p:spPr>
      </p:pic>
      <p:sp>
        <p:nvSpPr>
          <p:cNvPr id="26" name="TextBox 25"/>
          <p:cNvSpPr txBox="1"/>
          <p:nvPr/>
        </p:nvSpPr>
        <p:spPr>
          <a:xfrm>
            <a:off x="7259782" y="7176655"/>
            <a:ext cx="301686" cy="369332"/>
          </a:xfrm>
          <a:prstGeom prst="rect">
            <a:avLst/>
          </a:prstGeom>
          <a:noFill/>
        </p:spPr>
        <p:txBody>
          <a:bodyPr wrap="none" rtlCol="0">
            <a:spAutoFit/>
          </a:bodyPr>
          <a:lstStyle/>
          <a:p>
            <a:r>
              <a:rPr lang="ru-RU" b="1" i="1" dirty="0" smtClean="0">
                <a:solidFill>
                  <a:srgbClr val="339533"/>
                </a:solidFill>
              </a:rPr>
              <a:t>9</a:t>
            </a:r>
            <a:endParaRPr lang="ru-RU" dirty="0"/>
          </a:p>
        </p:txBody>
      </p:sp>
    </p:spTree>
    <p:extLst>
      <p:ext uri="{BB962C8B-B14F-4D97-AF65-F5344CB8AC3E}">
        <p14:creationId xmlns:p14="http://schemas.microsoft.com/office/powerpoint/2010/main" val="3763997196"/>
      </p:ext>
    </p:extLst>
  </p:cSld>
  <p:clrMapOvr>
    <a:masterClrMapping/>
  </p:clrMapOvr>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10156</TotalTime>
  <Words>3106</Words>
  <Application>Microsoft Office PowerPoint</Application>
  <PresentationFormat>Произвольный</PresentationFormat>
  <Paragraphs>788</Paragraphs>
  <Slides>30</Slides>
  <Notes>18</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32" baseType="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Home</dc:creator>
  <cp:lastModifiedBy>777</cp:lastModifiedBy>
  <cp:revision>1256</cp:revision>
  <cp:lastPrinted>2024-07-18T05:25:13Z</cp:lastPrinted>
  <dcterms:created xsi:type="dcterms:W3CDTF">2017-05-10T15:02:08Z</dcterms:created>
  <dcterms:modified xsi:type="dcterms:W3CDTF">2024-07-19T12:27:16Z</dcterms:modified>
</cp:coreProperties>
</file>