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60" r:id="rId2"/>
    <p:sldId id="261" r:id="rId3"/>
    <p:sldId id="262" r:id="rId4"/>
    <p:sldId id="263" r:id="rId5"/>
    <p:sldId id="264" r:id="rId6"/>
    <p:sldId id="296" r:id="rId7"/>
    <p:sldId id="266" r:id="rId8"/>
    <p:sldId id="267" r:id="rId9"/>
    <p:sldId id="308" r:id="rId10"/>
    <p:sldId id="303" r:id="rId11"/>
    <p:sldId id="302" r:id="rId12"/>
    <p:sldId id="271" r:id="rId13"/>
    <p:sldId id="304" r:id="rId14"/>
    <p:sldId id="272" r:id="rId15"/>
    <p:sldId id="306" r:id="rId16"/>
    <p:sldId id="274" r:id="rId17"/>
    <p:sldId id="307" r:id="rId18"/>
    <p:sldId id="276" r:id="rId19"/>
    <p:sldId id="277" r:id="rId20"/>
    <p:sldId id="278" r:id="rId21"/>
    <p:sldId id="297" r:id="rId22"/>
    <p:sldId id="280" r:id="rId23"/>
    <p:sldId id="281" r:id="rId24"/>
    <p:sldId id="282" r:id="rId25"/>
    <p:sldId id="291" r:id="rId26"/>
    <p:sldId id="295" r:id="rId27"/>
    <p:sldId id="285" r:id="rId28"/>
    <p:sldId id="286" r:id="rId29"/>
    <p:sldId id="287" r:id="rId30"/>
  </p:sldIdLst>
  <p:sldSz cx="7559675" cy="7559675"/>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381" userDrawn="1">
          <p15:clr>
            <a:srgbClr val="A4A3A4"/>
          </p15:clr>
        </p15:guide>
        <p15:guide id="2" pos="238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C"/>
    <a:srgbClr val="E8E8A8"/>
    <a:srgbClr val="D2EECC"/>
    <a:srgbClr val="6DC781"/>
    <a:srgbClr val="81D78C"/>
    <a:srgbClr val="73B82A"/>
    <a:srgbClr val="CAD440"/>
    <a:srgbClr val="DEDC49"/>
    <a:srgbClr val="7CD9E0"/>
    <a:srgbClr val="EBEB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69012ECD-51FC-41F1-AA8D-1B2483CD663E}" styleName="Светлый стиль 2 — акцент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Светлый стиль 2 — акцент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Средний стиль 1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Светлый стиль 3 — акцент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45" autoAdjust="0"/>
    <p:restoredTop sz="93449" autoAdjust="0"/>
  </p:normalViewPr>
  <p:slideViewPr>
    <p:cSldViewPr snapToGrid="0">
      <p:cViewPr>
        <p:scale>
          <a:sx n="69" d="100"/>
          <a:sy n="69" d="100"/>
        </p:scale>
        <p:origin x="-1650" y="216"/>
      </p:cViewPr>
      <p:guideLst>
        <p:guide orient="horz" pos="2381"/>
        <p:guide pos="238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Excel1.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Excel2.xlsx"/></Relationships>
</file>

<file path=ppt/charts/_rels/chart3.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_____Microsoft_Excel3.xlsx"/></Relationships>
</file>

<file path=ppt/charts/_rels/chart4.xml.rels><?xml version="1.0" encoding="UTF-8" standalone="yes"?>
<Relationships xmlns="http://schemas.openxmlformats.org/package/2006/relationships"><Relationship Id="rId1" Type="http://schemas.openxmlformats.org/officeDocument/2006/relationships/package" Target="../embeddings/_____Microsoft_Excel4.xlsx"/></Relationships>
</file>

<file path=ppt/charts/_rels/chart5.xml.rels><?xml version="1.0" encoding="UTF-8" standalone="yes"?>
<Relationships xmlns="http://schemas.openxmlformats.org/package/2006/relationships"><Relationship Id="rId1" Type="http://schemas.openxmlformats.org/officeDocument/2006/relationships/package" Target="../embeddings/_____Microsoft_Excel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70"/>
      <c:rotY val="0"/>
      <c:depthPercent val="100"/>
      <c:rAngAx val="0"/>
      <c:perspective val="3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7045648134963707"/>
          <c:y val="8.3922148102004809E-2"/>
          <c:w val="0.54111717153286232"/>
          <c:h val="0.85600705434022628"/>
        </c:manualLayout>
      </c:layout>
      <c:pie3DChart>
        <c:varyColors val="1"/>
        <c:ser>
          <c:idx val="0"/>
          <c:order val="0"/>
          <c:tx>
            <c:strRef>
              <c:f>Лист1!$B$1</c:f>
              <c:strCache>
                <c:ptCount val="1"/>
                <c:pt idx="0">
                  <c:v>Столбец1</c:v>
                </c:pt>
              </c:strCache>
            </c:strRef>
          </c:tx>
          <c:explosion val="1"/>
          <c:dPt>
            <c:idx val="0"/>
            <c:bubble3D val="0"/>
            <c:spPr>
              <a:solidFill>
                <a:srgbClr val="C0D03C"/>
              </a:solidFill>
              <a:ln w="19050">
                <a:noFill/>
              </a:ln>
              <a:effectLst>
                <a:innerShdw blurRad="114300">
                  <a:schemeClr val="accent6">
                    <a:lumMod val="75000"/>
                  </a:schemeClr>
                </a:innerShdw>
              </a:effectLst>
              <a:scene3d>
                <a:camera prst="orthographicFront"/>
                <a:lightRig rig="threePt" dir="t"/>
              </a:scene3d>
              <a:sp3d contourW="19050" prstMaterial="flat">
                <a:contourClr>
                  <a:schemeClr val="accent6">
                    <a:lumMod val="75000"/>
                  </a:schemeClr>
                </a:contourClr>
              </a:sp3d>
            </c:spPr>
            <c:extLst xmlns:c16r2="http://schemas.microsoft.com/office/drawing/2015/06/chart">
              <c:ext xmlns:c16="http://schemas.microsoft.com/office/drawing/2014/chart" uri="{C3380CC4-5D6E-409C-BE32-E72D297353CC}">
                <c16:uniqueId val="{00000001-1959-4126-A4D1-A99845705119}"/>
              </c:ext>
            </c:extLst>
          </c:dPt>
          <c:dPt>
            <c:idx val="1"/>
            <c:bubble3D val="0"/>
            <c:spPr>
              <a:solidFill>
                <a:srgbClr val="6C8EBE"/>
              </a:solidFill>
              <a:ln w="19050">
                <a:noFill/>
              </a:ln>
              <a:effectLst>
                <a:innerShdw blurRad="114300">
                  <a:schemeClr val="accent5">
                    <a:lumMod val="75000"/>
                  </a:schemeClr>
                </a:innerShdw>
              </a:effectLst>
              <a:scene3d>
                <a:camera prst="orthographicFront"/>
                <a:lightRig rig="threePt" dir="t"/>
              </a:scene3d>
              <a:sp3d contourW="19050" prstMaterial="flat">
                <a:contourClr>
                  <a:schemeClr val="accent5">
                    <a:lumMod val="75000"/>
                  </a:schemeClr>
                </a:contourClr>
              </a:sp3d>
            </c:spPr>
            <c:extLst xmlns:c16r2="http://schemas.microsoft.com/office/drawing/2015/06/chart">
              <c:ext xmlns:c16="http://schemas.microsoft.com/office/drawing/2014/chart" uri="{C3380CC4-5D6E-409C-BE32-E72D297353CC}">
                <c16:uniqueId val="{00000003-1959-4126-A4D1-A99845705119}"/>
              </c:ext>
            </c:extLst>
          </c:dPt>
          <c:dPt>
            <c:idx val="2"/>
            <c:bubble3D val="0"/>
            <c:spPr>
              <a:solidFill>
                <a:srgbClr val="25B8CA"/>
              </a:solidFill>
              <a:ln w="19050">
                <a:noFill/>
              </a:ln>
              <a:effectLst>
                <a:innerShdw blurRad="114300">
                  <a:schemeClr val="accent4">
                    <a:lumMod val="75000"/>
                  </a:schemeClr>
                </a:innerShdw>
              </a:effectLst>
              <a:scene3d>
                <a:camera prst="orthographicFront"/>
                <a:lightRig rig="threePt" dir="t"/>
              </a:scene3d>
              <a:sp3d contourW="19050" prstMaterial="flat">
                <a:contourClr>
                  <a:schemeClr val="accent4">
                    <a:lumMod val="75000"/>
                  </a:schemeClr>
                </a:contourClr>
              </a:sp3d>
            </c:spPr>
            <c:extLst xmlns:c16r2="http://schemas.microsoft.com/office/drawing/2015/06/chart">
              <c:ext xmlns:c16="http://schemas.microsoft.com/office/drawing/2014/chart" uri="{C3380CC4-5D6E-409C-BE32-E72D297353CC}">
                <c16:uniqueId val="{00000005-1959-4126-A4D1-A99845705119}"/>
              </c:ext>
            </c:extLst>
          </c:dPt>
          <c:dPt>
            <c:idx val="3"/>
            <c:bubble3D val="0"/>
            <c:spPr>
              <a:solidFill>
                <a:srgbClr val="EBE352"/>
              </a:solidFill>
              <a:ln w="19050">
                <a:noFill/>
              </a:ln>
              <a:effectLst>
                <a:innerShdw blurRad="114300">
                  <a:schemeClr val="accent6">
                    <a:lumMod val="60000"/>
                    <a:lumMod val="75000"/>
                  </a:schemeClr>
                </a:innerShdw>
              </a:effectLst>
              <a:scene3d>
                <a:camera prst="orthographicFront"/>
                <a:lightRig rig="threePt" dir="t"/>
              </a:scene3d>
              <a:sp3d contourW="19050" prstMaterial="flat">
                <a:contourClr>
                  <a:schemeClr val="accent6">
                    <a:lumMod val="60000"/>
                    <a:lumMod val="75000"/>
                  </a:schemeClr>
                </a:contourClr>
              </a:sp3d>
            </c:spPr>
            <c:extLst xmlns:c16r2="http://schemas.microsoft.com/office/drawing/2015/06/chart">
              <c:ext xmlns:c16="http://schemas.microsoft.com/office/drawing/2014/chart" uri="{C3380CC4-5D6E-409C-BE32-E72D297353CC}">
                <c16:uniqueId val="{00000007-1959-4126-A4D1-A99845705119}"/>
              </c:ext>
            </c:extLst>
          </c:dPt>
          <c:dPt>
            <c:idx val="4"/>
            <c:bubble3D val="0"/>
            <c:spPr>
              <a:solidFill>
                <a:srgbClr val="77CA82"/>
              </a:solidFill>
              <a:ln w="19050">
                <a:noFill/>
              </a:ln>
              <a:effectLst>
                <a:innerShdw blurRad="114300">
                  <a:schemeClr val="accent5">
                    <a:lumMod val="60000"/>
                    <a:lumMod val="75000"/>
                  </a:schemeClr>
                </a:innerShdw>
              </a:effectLst>
              <a:scene3d>
                <a:camera prst="orthographicFront"/>
                <a:lightRig rig="threePt" dir="t"/>
              </a:scene3d>
              <a:sp3d contourW="19050" prstMaterial="flat">
                <a:contourClr>
                  <a:schemeClr val="accent5">
                    <a:lumMod val="60000"/>
                    <a:lumMod val="75000"/>
                  </a:schemeClr>
                </a:contourClr>
              </a:sp3d>
            </c:spPr>
            <c:extLst xmlns:c16r2="http://schemas.microsoft.com/office/drawing/2015/06/chart">
              <c:ext xmlns:c16="http://schemas.microsoft.com/office/drawing/2014/chart" uri="{C3380CC4-5D6E-409C-BE32-E72D297353CC}">
                <c16:uniqueId val="{00000009-1959-4126-A4D1-A99845705119}"/>
              </c:ext>
            </c:extLst>
          </c:dPt>
          <c:dPt>
            <c:idx val="5"/>
            <c:bubble3D val="0"/>
            <c:spPr>
              <a:solidFill>
                <a:srgbClr val="8BDCDE"/>
              </a:solidFill>
              <a:ln w="19050">
                <a:noFill/>
              </a:ln>
              <a:effectLst>
                <a:innerShdw blurRad="114300">
                  <a:schemeClr val="accent4">
                    <a:lumMod val="60000"/>
                    <a:lumMod val="75000"/>
                  </a:schemeClr>
                </a:innerShdw>
              </a:effectLst>
              <a:scene3d>
                <a:camera prst="orthographicFront"/>
                <a:lightRig rig="threePt" dir="t"/>
              </a:scene3d>
              <a:sp3d contourW="19050" prstMaterial="flat">
                <a:contourClr>
                  <a:schemeClr val="accent4">
                    <a:lumMod val="60000"/>
                    <a:lumMod val="75000"/>
                  </a:schemeClr>
                </a:contourClr>
              </a:sp3d>
            </c:spPr>
            <c:extLst xmlns:c16r2="http://schemas.microsoft.com/office/drawing/2015/06/chart">
              <c:ext xmlns:c16="http://schemas.microsoft.com/office/drawing/2014/chart" uri="{C3380CC4-5D6E-409C-BE32-E72D297353CC}">
                <c16:uniqueId val="{0000000B-1959-4126-A4D1-A99845705119}"/>
              </c:ext>
            </c:extLst>
          </c:dPt>
          <c:dLbls>
            <c:dLbl>
              <c:idx val="1"/>
              <c:layout>
                <c:manualLayout>
                  <c:x val="-4.060728893375707E-2"/>
                  <c:y val="2.9049974343001602E-2"/>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1959-4126-A4D1-A99845705119}"/>
                </c:ext>
              </c:extLst>
            </c:dLbl>
            <c:dLbl>
              <c:idx val="2"/>
              <c:layout>
                <c:manualLayout>
                  <c:x val="-4.3685342751098047E-2"/>
                  <c:y val="6.148021691664131E-4"/>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1959-4126-A4D1-A99845705119}"/>
                </c:ext>
              </c:extLst>
            </c:dLbl>
            <c:dLbl>
              <c:idx val="3"/>
              <c:layout>
                <c:manualLayout>
                  <c:x val="-3.2238776827455899E-2"/>
                  <c:y val="-2.1187165451930483E-2"/>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1959-4126-A4D1-A99845705119}"/>
                </c:ext>
              </c:extLst>
            </c:dLbl>
            <c:dLbl>
              <c:idx val="4"/>
              <c:layout>
                <c:manualLayout>
                  <c:x val="-4.5072385423496723E-2"/>
                  <c:y val="-5.1343732868330418E-2"/>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1959-4126-A4D1-A99845705119}"/>
                </c:ext>
              </c:extLst>
            </c:dLbl>
            <c:dLbl>
              <c:idx val="5"/>
              <c:layout>
                <c:manualLayout>
                  <c:x val="7.1759580975410533E-2"/>
                  <c:y val="-2.3603421848071428E-2"/>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1959-4126-A4D1-A99845705119}"/>
                </c:ext>
              </c:extLst>
            </c:dLbl>
            <c:dLbl>
              <c:idx val="6"/>
              <c:layout>
                <c:manualLayout>
                  <c:x val="8.9336035654265386E-2"/>
                  <c:y val="-1.7752762098501015E-2"/>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39F3-4C72-BEE6-227F16D424A7}"/>
                </c:ext>
              </c:extLst>
            </c:dLbl>
            <c:dLbl>
              <c:idx val="7"/>
              <c:layout>
                <c:manualLayout>
                  <c:x val="7.8507425271930276E-2"/>
                  <c:y val="1.1297212244500646E-2"/>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39F3-4C72-BEE6-227F16D424A7}"/>
                </c:ext>
              </c:extLst>
            </c:dLbl>
            <c:spPr>
              <a:solidFill>
                <a:prstClr val="white">
                  <a:alpha val="90000"/>
                </a:prstClr>
              </a:solidFill>
              <a:ln w="12700" cap="flat" cmpd="sng" algn="ctr">
                <a:solidFill>
                  <a:srgbClr val="70AD47"/>
                </a:solidFill>
                <a:round/>
              </a:ln>
              <a:effectLst>
                <a:outerShdw blurRad="50800" dist="38100" dir="2700000" algn="tl" rotWithShape="0">
                  <a:srgbClr val="70AD47">
                    <a:lumMod val="75000"/>
                    <a:alpha val="40000"/>
                  </a:srgbClr>
                </a:outerShdw>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defRPr>
                </a:pPr>
                <a:endParaRPr lang="ru-RU"/>
              </a:p>
            </c:txPr>
            <c:dLblPos val="outEnd"/>
            <c:showLegendKey val="0"/>
            <c:showVal val="1"/>
            <c:showCatName val="0"/>
            <c:showSerName val="0"/>
            <c:showPercent val="0"/>
            <c:showBubbleSize val="0"/>
            <c:showLeaderLines val="1"/>
            <c:leaderLines>
              <c:spPr>
                <a:ln w="9525">
                  <a:solidFill>
                    <a:schemeClr val="tx1">
                      <a:lumMod val="35000"/>
                      <a:lumOff val="65000"/>
                    </a:schemeClr>
                  </a:solidFill>
                </a:ln>
                <a:effectLst/>
              </c:spPr>
            </c:leaderLines>
            <c:extLst xmlns:c16r2="http://schemas.microsoft.com/office/drawing/2015/06/chart">
              <c:ext xmlns:c15="http://schemas.microsoft.com/office/drawing/2012/chart" uri="{CE6537A1-D6FC-4f65-9D91-7224C49458BB}"/>
            </c:extLst>
          </c:dLbls>
          <c:cat>
            <c:strRef>
              <c:f>Лист1!$A$2:$A$8</c:f>
              <c:strCache>
                <c:ptCount val="7"/>
                <c:pt idx="0">
                  <c:v>Сельское хозяйство</c:v>
                </c:pt>
                <c:pt idx="1">
                  <c:v>Обеспечение электрической энергией, газом,паром</c:v>
                </c:pt>
                <c:pt idx="2">
                  <c:v>Водоснабжение; водоотведение, организация сбора и утилизации отходов, деятельность по ликвидации загрязнений</c:v>
                </c:pt>
                <c:pt idx="3">
                  <c:v>Деятельность по операциям с недвижимом имуществом</c:v>
                </c:pt>
                <c:pt idx="4">
                  <c:v>Государственное управление  и обеспечение военной безопасносьти; социальное обеспечение</c:v>
                </c:pt>
                <c:pt idx="5">
                  <c:v>Образование</c:v>
                </c:pt>
                <c:pt idx="6">
                  <c:v>Прочее</c:v>
                </c:pt>
              </c:strCache>
            </c:strRef>
          </c:cat>
          <c:val>
            <c:numRef>
              <c:f>Лист1!$B$2:$B$8</c:f>
              <c:numCache>
                <c:formatCode>0.0%</c:formatCode>
                <c:ptCount val="7"/>
                <c:pt idx="0">
                  <c:v>0.29199999999999998</c:v>
                </c:pt>
                <c:pt idx="1">
                  <c:v>1.0999999999999999E-2</c:v>
                </c:pt>
                <c:pt idx="2">
                  <c:v>0.623</c:v>
                </c:pt>
                <c:pt idx="3">
                  <c:v>5.1999999999999998E-2</c:v>
                </c:pt>
                <c:pt idx="4">
                  <c:v>2E-3</c:v>
                </c:pt>
                <c:pt idx="5">
                  <c:v>1.6E-2</c:v>
                </c:pt>
                <c:pt idx="6">
                  <c:v>4.0000000000000001E-3</c:v>
                </c:pt>
              </c:numCache>
            </c:numRef>
          </c:val>
          <c:extLst xmlns:c16r2="http://schemas.microsoft.com/office/drawing/2015/06/chart">
            <c:ext xmlns:c16="http://schemas.microsoft.com/office/drawing/2014/chart" uri="{C3380CC4-5D6E-409C-BE32-E72D297353CC}">
              <c16:uniqueId val="{00000016-1959-4126-A4D1-A99845705119}"/>
            </c:ext>
          </c:extLst>
        </c:ser>
        <c:dLbls>
          <c:dLblPos val="outEnd"/>
          <c:showLegendKey val="0"/>
          <c:showVal val="1"/>
          <c:showCatName val="0"/>
          <c:showSerName val="0"/>
          <c:showPercent val="0"/>
          <c:showBubbleSize val="0"/>
          <c:showLeaderLines val="1"/>
        </c:dLbls>
      </c:pie3DChart>
      <c:spPr>
        <a:noFill/>
        <a:ln>
          <a:noFill/>
        </a:ln>
        <a:effectLst/>
      </c:spPr>
    </c:plotArea>
    <c:legend>
      <c:legendPos val="b"/>
      <c:layout>
        <c:manualLayout>
          <c:xMode val="edge"/>
          <c:yMode val="edge"/>
          <c:x val="8.6628883058681688E-2"/>
          <c:y val="0.67185131191259895"/>
          <c:w val="0.72365215774983171"/>
          <c:h val="0.28931576000502213"/>
        </c:manualLayout>
      </c:layout>
      <c:overlay val="0"/>
      <c:spPr>
        <a:noFill/>
        <a:ln>
          <a:noFill/>
        </a:ln>
        <a:effectLst/>
      </c:spPr>
      <c:txPr>
        <a:bodyPr rot="0" spcFirstLastPara="1" vertOverflow="ellipsis" vert="horz" wrap="square" anchor="b" anchorCtr="0"/>
        <a:lstStyle/>
        <a:p>
          <a:pPr>
            <a:defRPr sz="900" b="0" i="0" u="none" strike="noStrike" kern="1200" baseline="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legend>
    <c:plotVisOnly val="1"/>
    <c:dispBlanksAs val="zero"/>
    <c:showDLblsOverMax val="0"/>
  </c:chart>
  <c:spPr>
    <a:noFill/>
    <a:ln>
      <a:noFill/>
    </a:ln>
    <a:effectLst/>
  </c:spPr>
  <c:txPr>
    <a:bodyPr/>
    <a:lstStyle/>
    <a:p>
      <a:pPr>
        <a:defRPr sz="900">
          <a:latin typeface="Open Sans" panose="020B0606030504020204" pitchFamily="34" charset="0"/>
          <a:ea typeface="Open Sans" panose="020B0606030504020204" pitchFamily="34" charset="0"/>
          <a:cs typeface="Open Sans" panose="020B0606030504020204" pitchFamily="34" charset="0"/>
        </a:defRPr>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690821878228737"/>
          <c:y val="9.3493093729371493E-2"/>
          <c:w val="0.71680042048098314"/>
          <c:h val="0.87224052912874095"/>
        </c:manualLayout>
      </c:layout>
      <c:pieChart>
        <c:varyColors val="1"/>
        <c:ser>
          <c:idx val="0"/>
          <c:order val="0"/>
          <c:tx>
            <c:strRef>
              <c:f>Лист1!$B$1</c:f>
              <c:strCache>
                <c:ptCount val="1"/>
                <c:pt idx="0">
                  <c:v>Отраслевая структура малых предприятий, %</c:v>
                </c:pt>
              </c:strCache>
            </c:strRef>
          </c:tx>
          <c:spPr>
            <a:ln w="3175">
              <a:solidFill>
                <a:srgbClr val="0070C0"/>
              </a:solidFill>
            </a:ln>
          </c:spPr>
          <c:explosion val="4"/>
          <c:dPt>
            <c:idx val="0"/>
            <c:bubble3D val="0"/>
            <c:spPr>
              <a:solidFill>
                <a:srgbClr val="0070C0"/>
              </a:solidFill>
              <a:ln w="3175">
                <a:solidFill>
                  <a:srgbClr val="0070C0"/>
                </a:solidFill>
              </a:ln>
              <a:effectLst/>
            </c:spPr>
            <c:extLst xmlns:c16r2="http://schemas.microsoft.com/office/drawing/2015/06/chart">
              <c:ext xmlns:c16="http://schemas.microsoft.com/office/drawing/2014/chart" uri="{C3380CC4-5D6E-409C-BE32-E72D297353CC}">
                <c16:uniqueId val="{00000001-AB19-4056-BA0C-AD5E9B5B2677}"/>
              </c:ext>
            </c:extLst>
          </c:dPt>
          <c:dPt>
            <c:idx val="1"/>
            <c:bubble3D val="0"/>
            <c:spPr>
              <a:solidFill>
                <a:srgbClr val="C0D03C"/>
              </a:solidFill>
              <a:ln w="3175">
                <a:solidFill>
                  <a:srgbClr val="0070C0"/>
                </a:solidFill>
              </a:ln>
              <a:effectLst/>
            </c:spPr>
            <c:extLst xmlns:c16r2="http://schemas.microsoft.com/office/drawing/2015/06/chart">
              <c:ext xmlns:c16="http://schemas.microsoft.com/office/drawing/2014/chart" uri="{C3380CC4-5D6E-409C-BE32-E72D297353CC}">
                <c16:uniqueId val="{00000003-AB19-4056-BA0C-AD5E9B5B2677}"/>
              </c:ext>
            </c:extLst>
          </c:dPt>
          <c:dPt>
            <c:idx val="2"/>
            <c:bubble3D val="0"/>
            <c:spPr>
              <a:solidFill>
                <a:srgbClr val="EBE352"/>
              </a:solidFill>
              <a:ln w="3175">
                <a:solidFill>
                  <a:srgbClr val="0070C0"/>
                </a:solidFill>
              </a:ln>
              <a:effectLst/>
            </c:spPr>
            <c:extLst xmlns:c16r2="http://schemas.microsoft.com/office/drawing/2015/06/chart">
              <c:ext xmlns:c16="http://schemas.microsoft.com/office/drawing/2014/chart" uri="{C3380CC4-5D6E-409C-BE32-E72D297353CC}">
                <c16:uniqueId val="{00000005-AB19-4056-BA0C-AD5E9B5B2677}"/>
              </c:ext>
            </c:extLst>
          </c:dPt>
          <c:dPt>
            <c:idx val="3"/>
            <c:bubble3D val="0"/>
            <c:spPr>
              <a:solidFill>
                <a:srgbClr val="77CA82"/>
              </a:solidFill>
              <a:ln w="3175">
                <a:solidFill>
                  <a:srgbClr val="0070C0"/>
                </a:solidFill>
              </a:ln>
              <a:effectLst/>
            </c:spPr>
            <c:extLst xmlns:c16r2="http://schemas.microsoft.com/office/drawing/2015/06/chart">
              <c:ext xmlns:c16="http://schemas.microsoft.com/office/drawing/2014/chart" uri="{C3380CC4-5D6E-409C-BE32-E72D297353CC}">
                <c16:uniqueId val="{00000007-AB19-4056-BA0C-AD5E9B5B2677}"/>
              </c:ext>
            </c:extLst>
          </c:dPt>
          <c:dPt>
            <c:idx val="4"/>
            <c:bubble3D val="0"/>
            <c:spPr>
              <a:solidFill>
                <a:srgbClr val="00AEFF"/>
              </a:solidFill>
              <a:ln w="3175">
                <a:solidFill>
                  <a:srgbClr val="0070C0"/>
                </a:solidFill>
              </a:ln>
              <a:effectLst/>
            </c:spPr>
            <c:extLst xmlns:c16r2="http://schemas.microsoft.com/office/drawing/2015/06/chart">
              <c:ext xmlns:c16="http://schemas.microsoft.com/office/drawing/2014/chart" uri="{C3380CC4-5D6E-409C-BE32-E72D297353CC}">
                <c16:uniqueId val="{00000009-AB19-4056-BA0C-AD5E9B5B2677}"/>
              </c:ext>
            </c:extLst>
          </c:dPt>
          <c:dPt>
            <c:idx val="5"/>
            <c:bubble3D val="0"/>
            <c:explosion val="6"/>
            <c:spPr>
              <a:solidFill>
                <a:srgbClr val="8BDCDE"/>
              </a:solidFill>
              <a:ln w="3175">
                <a:solidFill>
                  <a:srgbClr val="0070C0"/>
                </a:solidFill>
              </a:ln>
              <a:effectLst/>
            </c:spPr>
            <c:extLst xmlns:c16r2="http://schemas.microsoft.com/office/drawing/2015/06/chart">
              <c:ext xmlns:c16="http://schemas.microsoft.com/office/drawing/2014/chart" uri="{C3380CC4-5D6E-409C-BE32-E72D297353CC}">
                <c16:uniqueId val="{0000000B-DEA9-4078-A26C-BA95FD8E8760}"/>
              </c:ext>
            </c:extLst>
          </c:dPt>
          <c:dLbls>
            <c:dLbl>
              <c:idx val="0"/>
              <c:layout>
                <c:manualLayout>
                  <c:x val="-1.2976296806729327E-2"/>
                  <c:y val="2.1778628301524538E-3"/>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AB19-4056-BA0C-AD5E9B5B2677}"/>
                </c:ext>
              </c:extLst>
            </c:dLbl>
            <c:dLbl>
              <c:idx val="1"/>
              <c:layout>
                <c:manualLayout>
                  <c:x val="-1.316864235185743E-2"/>
                  <c:y val="-0.16479618088197176"/>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AB19-4056-BA0C-AD5E9B5B2677}"/>
                </c:ext>
              </c:extLst>
            </c:dLbl>
            <c:dLbl>
              <c:idx val="2"/>
              <c:layout>
                <c:manualLayout>
                  <c:x val="-1.5609070015141766E-3"/>
                  <c:y val="-3.4028026571540144E-2"/>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AB19-4056-BA0C-AD5E9B5B2677}"/>
                </c:ext>
              </c:extLst>
            </c:dLbl>
            <c:dLbl>
              <c:idx val="3"/>
              <c:layout>
                <c:manualLayout>
                  <c:x val="2.9837743175804631E-2"/>
                  <c:y val="-3.8903956938104188E-2"/>
                </c:manualLayout>
              </c:layout>
              <c:spPr>
                <a:solidFill>
                  <a:prstClr val="white">
                    <a:alpha val="90000"/>
                  </a:prstClr>
                </a:solidFill>
                <a:ln>
                  <a:solidFill>
                    <a:srgbClr val="B2D499"/>
                  </a:solidFill>
                </a:ln>
                <a:effectLst>
                  <a:outerShdw blurRad="50800" dist="38100" dir="2700000" algn="ctr" rotWithShape="0">
                    <a:srgbClr val="000000">
                      <a:alpha val="40000"/>
                    </a:srgbClr>
                  </a:outerShdw>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manualLayout>
                      <c:w val="0.10920096670277674"/>
                      <c:h val="8.311443298038472E-2"/>
                    </c:manualLayout>
                  </c15:layout>
                </c:ext>
                <c:ext xmlns:c16="http://schemas.microsoft.com/office/drawing/2014/chart" uri="{C3380CC4-5D6E-409C-BE32-E72D297353CC}">
                  <c16:uniqueId val="{00000007-AB19-4056-BA0C-AD5E9B5B2677}"/>
                </c:ext>
              </c:extLst>
            </c:dLbl>
            <c:dLbl>
              <c:idx val="4"/>
              <c:layout>
                <c:manualLayout>
                  <c:x val="-1.1176496358274156E-2"/>
                  <c:y val="-4.1347020569540711E-2"/>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AB19-4056-BA0C-AD5E9B5B2677}"/>
                </c:ext>
              </c:extLst>
            </c:dLbl>
            <c:dLbl>
              <c:idx val="5"/>
              <c:layout>
                <c:manualLayout>
                  <c:x val="-3.5376468932244052E-3"/>
                  <c:y val="2.8280055759948512E-2"/>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DEA9-4078-A26C-BA95FD8E8760}"/>
                </c:ext>
              </c:extLst>
            </c:dLbl>
            <c:spPr>
              <a:solidFill>
                <a:prstClr val="white">
                  <a:alpha val="90000"/>
                </a:prstClr>
              </a:solidFill>
              <a:ln>
                <a:solidFill>
                  <a:srgbClr val="B2D499"/>
                </a:solidFill>
              </a:ln>
              <a:effectLst>
                <a:outerShdw blurRad="50800" dist="38100" dir="2700000" algn="ctr" rotWithShape="0">
                  <a:srgbClr val="000000">
                    <a:alpha val="40000"/>
                  </a:srgbClr>
                </a:outerShdw>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Лист1!$A$2:$A$7</c:f>
              <c:strCache>
                <c:ptCount val="6"/>
                <c:pt idx="1">
                  <c:v>Деятельность автомобильного транспорта</c:v>
                </c:pt>
                <c:pt idx="2">
                  <c:v>Оптовая и розничная торговля</c:v>
                </c:pt>
                <c:pt idx="3">
                  <c:v>Сельское хозяйство</c:v>
                </c:pt>
                <c:pt idx="4">
                  <c:v>Заготовка и переработка дреесины</c:v>
                </c:pt>
                <c:pt idx="5">
                  <c:v>Прочие виды</c:v>
                </c:pt>
              </c:strCache>
            </c:strRef>
          </c:cat>
          <c:val>
            <c:numRef>
              <c:f>Лист1!$B$2:$B$7</c:f>
              <c:numCache>
                <c:formatCode>0.0</c:formatCode>
                <c:ptCount val="6"/>
                <c:pt idx="1">
                  <c:v>19</c:v>
                </c:pt>
                <c:pt idx="2">
                  <c:v>28</c:v>
                </c:pt>
                <c:pt idx="3">
                  <c:v>9</c:v>
                </c:pt>
                <c:pt idx="4">
                  <c:v>20</c:v>
                </c:pt>
                <c:pt idx="5">
                  <c:v>28</c:v>
                </c:pt>
              </c:numCache>
            </c:numRef>
          </c:val>
          <c:extLst xmlns:c16r2="http://schemas.microsoft.com/office/drawing/2015/06/chart">
            <c:ext xmlns:c16="http://schemas.microsoft.com/office/drawing/2014/chart" uri="{C3380CC4-5D6E-409C-BE32-E72D297353CC}">
              <c16:uniqueId val="{0000000A-AB19-4056-BA0C-AD5E9B5B2677}"/>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448144955041122"/>
          <c:y val="7.3265387896492007E-2"/>
          <c:w val="0.72451321635511146"/>
          <c:h val="0.73978987757957815"/>
        </c:manualLayout>
      </c:layout>
      <c:pieChart>
        <c:varyColors val="1"/>
        <c:ser>
          <c:idx val="0"/>
          <c:order val="0"/>
          <c:tx>
            <c:strRef>
              <c:f>Лист1!$B$1</c:f>
              <c:strCache>
                <c:ptCount val="1"/>
                <c:pt idx="0">
                  <c:v>Столбец1</c:v>
                </c:pt>
              </c:strCache>
            </c:strRef>
          </c:tx>
          <c:spPr>
            <a:ln w="3175">
              <a:solidFill>
                <a:schemeClr val="accent5">
                  <a:lumMod val="50000"/>
                </a:schemeClr>
              </a:solidFill>
            </a:ln>
          </c:spPr>
          <c:explosion val="8"/>
          <c:dPt>
            <c:idx val="0"/>
            <c:bubble3D val="0"/>
            <c:explosion val="5"/>
            <c:spPr>
              <a:solidFill>
                <a:srgbClr val="0070C0"/>
              </a:solidFill>
              <a:ln w="3175">
                <a:solidFill>
                  <a:schemeClr val="accent5">
                    <a:lumMod val="50000"/>
                  </a:schemeClr>
                </a:solidFill>
              </a:ln>
              <a:effectLst/>
            </c:spPr>
            <c:extLst xmlns:c16r2="http://schemas.microsoft.com/office/drawing/2015/06/chart">
              <c:ext xmlns:c16="http://schemas.microsoft.com/office/drawing/2014/chart" uri="{C3380CC4-5D6E-409C-BE32-E72D297353CC}">
                <c16:uniqueId val="{00000001-09DD-4903-8301-36BE8AE14F30}"/>
              </c:ext>
            </c:extLst>
          </c:dPt>
          <c:dPt>
            <c:idx val="1"/>
            <c:bubble3D val="0"/>
            <c:spPr>
              <a:solidFill>
                <a:srgbClr val="E3DE4C"/>
              </a:solidFill>
              <a:ln w="3175">
                <a:solidFill>
                  <a:schemeClr val="accent5">
                    <a:lumMod val="50000"/>
                  </a:schemeClr>
                </a:solidFill>
              </a:ln>
              <a:effectLst/>
            </c:spPr>
            <c:extLst xmlns:c16r2="http://schemas.microsoft.com/office/drawing/2015/06/chart">
              <c:ext xmlns:c16="http://schemas.microsoft.com/office/drawing/2014/chart" uri="{C3380CC4-5D6E-409C-BE32-E72D297353CC}">
                <c16:uniqueId val="{00000003-09DD-4903-8301-36BE8AE14F30}"/>
              </c:ext>
            </c:extLst>
          </c:dPt>
          <c:dLbls>
            <c:dLbl>
              <c:idx val="0"/>
              <c:layout>
                <c:manualLayout>
                  <c:x val="-0.25054567543960587"/>
                  <c:y val="3.1544218390507459E-2"/>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09DD-4903-8301-36BE8AE14F30}"/>
                </c:ext>
              </c:extLst>
            </c:dLbl>
            <c:dLbl>
              <c:idx val="1"/>
              <c:layout>
                <c:manualLayout>
                  <c:x val="0.26828209235010508"/>
                  <c:y val="-7.0784647002559264E-2"/>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09DD-4903-8301-36BE8AE14F30}"/>
                </c:ext>
              </c:extLst>
            </c:dLbl>
            <c:spPr>
              <a:solidFill>
                <a:prstClr val="white">
                  <a:alpha val="90000"/>
                </a:prstClr>
              </a:solidFill>
              <a:ln>
                <a:solidFill>
                  <a:srgbClr val="70AD47"/>
                </a:solidFill>
              </a:ln>
              <a:effectLst>
                <a:outerShdw blurRad="50800" dist="38100" dir="2700000" algn="ctr" rotWithShape="0">
                  <a:schemeClr val="accent6">
                    <a:lumMod val="75000"/>
                    <a:alpha val="40000"/>
                  </a:schemeClr>
                </a:outerShdw>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extLst>
          </c:dLbls>
          <c:cat>
            <c:strRef>
              <c:f>Лист1!$A$2:$A$3</c:f>
              <c:strCache>
                <c:ptCount val="2"/>
                <c:pt idx="0">
                  <c:v>Растениеводство</c:v>
                </c:pt>
                <c:pt idx="1">
                  <c:v>Животноводство</c:v>
                </c:pt>
              </c:strCache>
            </c:strRef>
          </c:cat>
          <c:val>
            <c:numRef>
              <c:f>Лист1!$B$2:$B$3</c:f>
              <c:numCache>
                <c:formatCode>0.0%</c:formatCode>
                <c:ptCount val="2"/>
                <c:pt idx="0">
                  <c:v>0.35</c:v>
                </c:pt>
                <c:pt idx="1">
                  <c:v>0.65</c:v>
                </c:pt>
              </c:numCache>
            </c:numRef>
          </c:val>
          <c:extLst xmlns:c16r2="http://schemas.microsoft.com/office/drawing/2015/06/chart">
            <c:ext xmlns:c16="http://schemas.microsoft.com/office/drawing/2014/chart" uri="{C3380CC4-5D6E-409C-BE32-E72D297353CC}">
              <c16:uniqueId val="{00000004-09DD-4903-8301-36BE8AE14F30}"/>
            </c:ext>
          </c:extLst>
        </c:ser>
        <c:dLbls>
          <c:dLblPos val="ctr"/>
          <c:showLegendKey val="0"/>
          <c:showVal val="1"/>
          <c:showCatName val="0"/>
          <c:showSerName val="0"/>
          <c:showPercent val="0"/>
          <c:showBubbleSize val="0"/>
          <c:showLeaderLines val="0"/>
        </c:dLbls>
        <c:firstSliceAng val="0"/>
      </c:pieChart>
      <c:spPr>
        <a:noFill/>
        <a:ln>
          <a:noFill/>
        </a:ln>
        <a:effectLst/>
      </c:spPr>
    </c:plotArea>
    <c:legend>
      <c:legendPos val="b"/>
      <c:layout>
        <c:manualLayout>
          <c:xMode val="edge"/>
          <c:yMode val="edge"/>
          <c:x val="0.13999510478141008"/>
          <c:y val="0.84464055881081257"/>
          <c:w val="0.6438471267699043"/>
          <c:h val="0.1504743814309329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legend>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92301304408926"/>
          <c:y val="0.44112060535397468"/>
          <c:w val="0.29838187426627882"/>
          <c:h val="0.46833118808649404"/>
        </c:manualLayout>
      </c:layout>
      <c:pieChart>
        <c:varyColors val="1"/>
        <c:ser>
          <c:idx val="0"/>
          <c:order val="0"/>
          <c:tx>
            <c:strRef>
              <c:f>Лист1!$B$1</c:f>
              <c:strCache>
                <c:ptCount val="1"/>
                <c:pt idx="0">
                  <c:v>Столбец1</c:v>
                </c:pt>
              </c:strCache>
            </c:strRef>
          </c:tx>
          <c:spPr>
            <a:ln w="12700">
              <a:solidFill>
                <a:schemeClr val="accent5">
                  <a:lumMod val="50000"/>
                </a:schemeClr>
              </a:solidFill>
            </a:ln>
            <a:effectLst/>
            <a:scene3d>
              <a:camera prst="orthographicFront"/>
              <a:lightRig rig="threePt" dir="t"/>
            </a:scene3d>
            <a:sp3d>
              <a:contourClr>
                <a:srgbClr val="000000"/>
              </a:contourClr>
            </a:sp3d>
          </c:spPr>
          <c:dPt>
            <c:idx val="0"/>
            <c:bubble3D val="0"/>
            <c:spPr>
              <a:solidFill>
                <a:srgbClr val="B7C73E"/>
              </a:solidFill>
              <a:ln w="12700">
                <a:solidFill>
                  <a:schemeClr val="accent5">
                    <a:lumMod val="50000"/>
                  </a:schemeClr>
                </a:solidFill>
              </a:ln>
              <a:effectLst/>
              <a:scene3d>
                <a:camera prst="orthographicFront"/>
                <a:lightRig rig="threePt" dir="t"/>
              </a:scene3d>
              <a:sp3d>
                <a:contourClr>
                  <a:srgbClr val="000000"/>
                </a:contourClr>
              </a:sp3d>
            </c:spPr>
            <c:extLst xmlns:c16r2="http://schemas.microsoft.com/office/drawing/2015/06/chart">
              <c:ext xmlns:c16="http://schemas.microsoft.com/office/drawing/2014/chart" uri="{C3380CC4-5D6E-409C-BE32-E72D297353CC}">
                <c16:uniqueId val="{00000001-CD74-4828-AC9A-D7FF2275CF7B}"/>
              </c:ext>
            </c:extLst>
          </c:dPt>
          <c:dPt>
            <c:idx val="1"/>
            <c:bubble3D val="0"/>
            <c:spPr>
              <a:solidFill>
                <a:srgbClr val="8BDCDE"/>
              </a:solidFill>
              <a:ln w="12700">
                <a:solidFill>
                  <a:schemeClr val="accent5">
                    <a:lumMod val="50000"/>
                  </a:schemeClr>
                </a:solidFill>
              </a:ln>
              <a:effectLst/>
              <a:scene3d>
                <a:camera prst="orthographicFront"/>
                <a:lightRig rig="threePt" dir="t"/>
              </a:scene3d>
              <a:sp3d>
                <a:contourClr>
                  <a:srgbClr val="000000"/>
                </a:contourClr>
              </a:sp3d>
            </c:spPr>
            <c:extLst xmlns:c16r2="http://schemas.microsoft.com/office/drawing/2015/06/chart">
              <c:ext xmlns:c16="http://schemas.microsoft.com/office/drawing/2014/chart" uri="{C3380CC4-5D6E-409C-BE32-E72D297353CC}">
                <c16:uniqueId val="{00000003-CD74-4828-AC9A-D7FF2275CF7B}"/>
              </c:ext>
            </c:extLst>
          </c:dPt>
          <c:dPt>
            <c:idx val="2"/>
            <c:bubble3D val="0"/>
            <c:spPr>
              <a:solidFill>
                <a:srgbClr val="EBE352"/>
              </a:solidFill>
              <a:ln w="12700">
                <a:solidFill>
                  <a:schemeClr val="accent5">
                    <a:lumMod val="50000"/>
                  </a:schemeClr>
                </a:solidFill>
              </a:ln>
              <a:effectLst/>
              <a:scene3d>
                <a:camera prst="orthographicFront"/>
                <a:lightRig rig="threePt" dir="t"/>
              </a:scene3d>
              <a:sp3d>
                <a:contourClr>
                  <a:srgbClr val="000000"/>
                </a:contourClr>
              </a:sp3d>
            </c:spPr>
            <c:extLst xmlns:c16r2="http://schemas.microsoft.com/office/drawing/2015/06/chart">
              <c:ext xmlns:c16="http://schemas.microsoft.com/office/drawing/2014/chart" uri="{C3380CC4-5D6E-409C-BE32-E72D297353CC}">
                <c16:uniqueId val="{00000005-CD74-4828-AC9A-D7FF2275CF7B}"/>
              </c:ext>
            </c:extLst>
          </c:dPt>
          <c:dPt>
            <c:idx val="3"/>
            <c:bubble3D val="0"/>
            <c:spPr>
              <a:solidFill>
                <a:schemeClr val="accent5">
                  <a:lumMod val="50000"/>
                </a:schemeClr>
              </a:solidFill>
              <a:ln w="12700">
                <a:solidFill>
                  <a:schemeClr val="accent5">
                    <a:lumMod val="50000"/>
                  </a:schemeClr>
                </a:solidFill>
              </a:ln>
              <a:effectLst/>
              <a:scene3d>
                <a:camera prst="orthographicFront"/>
                <a:lightRig rig="threePt" dir="t"/>
              </a:scene3d>
              <a:sp3d>
                <a:contourClr>
                  <a:srgbClr val="000000"/>
                </a:contourClr>
              </a:sp3d>
            </c:spPr>
            <c:extLst xmlns:c16r2="http://schemas.microsoft.com/office/drawing/2015/06/chart">
              <c:ext xmlns:c16="http://schemas.microsoft.com/office/drawing/2014/chart" uri="{C3380CC4-5D6E-409C-BE32-E72D297353CC}">
                <c16:uniqueId val="{00000007-CD74-4828-AC9A-D7FF2275CF7B}"/>
              </c:ext>
            </c:extLst>
          </c:dPt>
          <c:dPt>
            <c:idx val="4"/>
            <c:bubble3D val="0"/>
            <c:spPr>
              <a:solidFill>
                <a:srgbClr val="00AEFF"/>
              </a:solidFill>
              <a:ln w="12700">
                <a:solidFill>
                  <a:schemeClr val="accent5">
                    <a:lumMod val="50000"/>
                  </a:schemeClr>
                </a:solidFill>
              </a:ln>
              <a:effectLst/>
              <a:scene3d>
                <a:camera prst="orthographicFront"/>
                <a:lightRig rig="threePt" dir="t"/>
              </a:scene3d>
              <a:sp3d>
                <a:contourClr>
                  <a:srgbClr val="000000"/>
                </a:contourClr>
              </a:sp3d>
            </c:spPr>
            <c:extLst xmlns:c16r2="http://schemas.microsoft.com/office/drawing/2015/06/chart">
              <c:ext xmlns:c16="http://schemas.microsoft.com/office/drawing/2014/chart" uri="{C3380CC4-5D6E-409C-BE32-E72D297353CC}">
                <c16:uniqueId val="{00000009-CD74-4828-AC9A-D7FF2275CF7B}"/>
              </c:ext>
            </c:extLst>
          </c:dPt>
          <c:dPt>
            <c:idx val="5"/>
            <c:bubble3D val="0"/>
            <c:spPr>
              <a:solidFill>
                <a:srgbClr val="6DC781"/>
              </a:solidFill>
              <a:ln w="12700">
                <a:solidFill>
                  <a:schemeClr val="accent5">
                    <a:lumMod val="50000"/>
                  </a:schemeClr>
                </a:solidFill>
              </a:ln>
              <a:effectLst/>
              <a:scene3d>
                <a:camera prst="orthographicFront"/>
                <a:lightRig rig="threePt" dir="t"/>
              </a:scene3d>
              <a:sp3d>
                <a:contourClr>
                  <a:srgbClr val="000000"/>
                </a:contourClr>
              </a:sp3d>
            </c:spPr>
            <c:extLst xmlns:c16r2="http://schemas.microsoft.com/office/drawing/2015/06/chart">
              <c:ext xmlns:c16="http://schemas.microsoft.com/office/drawing/2014/chart" uri="{C3380CC4-5D6E-409C-BE32-E72D297353CC}">
                <c16:uniqueId val="{0000000B-CD74-4828-AC9A-D7FF2275CF7B}"/>
              </c:ext>
            </c:extLst>
          </c:dPt>
          <c:dLbls>
            <c:dLbl>
              <c:idx val="0"/>
              <c:layout>
                <c:manualLayout>
                  <c:x val="3.605613969340859E-3"/>
                  <c:y val="-1.1318525819941416E-2"/>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CD74-4828-AC9A-D7FF2275CF7B}"/>
                </c:ext>
              </c:extLst>
            </c:dLbl>
            <c:dLbl>
              <c:idx val="1"/>
              <c:layout>
                <c:manualLayout>
                  <c:x val="2.8051392774860635E-3"/>
                  <c:y val="-3.423854060532278E-3"/>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CD74-4828-AC9A-D7FF2275CF7B}"/>
                </c:ext>
              </c:extLst>
            </c:dLbl>
            <c:dLbl>
              <c:idx val="2"/>
              <c:layout>
                <c:manualLayout>
                  <c:x val="-2.798183565497965E-3"/>
                  <c:y val="-2.323127424542986E-2"/>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CD74-4828-AC9A-D7FF2275CF7B}"/>
                </c:ext>
              </c:extLst>
            </c:dLbl>
            <c:dLbl>
              <c:idx val="3"/>
              <c:layout>
                <c:manualLayout>
                  <c:x val="-1.1631369977159713E-2"/>
                  <c:y val="-9.3355557451878994E-4"/>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CD74-4828-AC9A-D7FF2275CF7B}"/>
                </c:ext>
              </c:extLst>
            </c:dLbl>
            <c:dLbl>
              <c:idx val="6"/>
              <c:layout>
                <c:manualLayout>
                  <c:x val="9.0140349233523119E-3"/>
                  <c:y val="-8.4891171705824379E-3"/>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EB0A-4C4F-8CA1-E239132185CF}"/>
                </c:ext>
              </c:extLst>
            </c:dLbl>
            <c:spPr>
              <a:solidFill>
                <a:prstClr val="white">
                  <a:alpha val="90000"/>
                </a:prstClr>
              </a:solidFill>
              <a:ln>
                <a:solidFill>
                  <a:srgbClr val="70AD47">
                    <a:alpha val="90000"/>
                  </a:srgbClr>
                </a:solidFill>
              </a:ln>
              <a:effectLst>
                <a:outerShdw blurRad="50800" dist="38100" dir="2700000" algn="ctr" rotWithShape="0">
                  <a:schemeClr val="accent6">
                    <a:lumMod val="60000"/>
                    <a:lumOff val="40000"/>
                    <a:alpha val="40000"/>
                  </a:schemeClr>
                </a:outerShdw>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ru-RU"/>
              </a:p>
            </c:txPr>
            <c:dLblPos val="outEnd"/>
            <c:showLegendKey val="0"/>
            <c:showVal val="1"/>
            <c:showCatName val="0"/>
            <c:showSerName val="0"/>
            <c:showPercent val="0"/>
            <c:showBubbleSize val="0"/>
            <c:showLeaderLines val="1"/>
            <c:leaderLines>
              <c:spPr>
                <a:ln w="6350" cap="flat" cmpd="sng" algn="ctr">
                  <a:solidFill>
                    <a:schemeClr val="tx1"/>
                  </a:solidFill>
                  <a:prstDash val="solid"/>
                  <a:round/>
                </a:ln>
                <a:effectLst/>
              </c:spPr>
            </c:leaderLines>
            <c:extLst xmlns:c16r2="http://schemas.microsoft.com/office/drawing/2015/06/chart">
              <c:ext xmlns:c15="http://schemas.microsoft.com/office/drawing/2012/chart" uri="{CE6537A1-D6FC-4f65-9D91-7224C49458BB}"/>
            </c:extLst>
          </c:dLbls>
          <c:cat>
            <c:strRef>
              <c:f>Лист1!$A$2:$A$7</c:f>
              <c:strCache>
                <c:ptCount val="6"/>
                <c:pt idx="0">
                  <c:v>жильщно-коммунальное хозяйство</c:v>
                </c:pt>
                <c:pt idx="1">
                  <c:v>Образование</c:v>
                </c:pt>
                <c:pt idx="2">
                  <c:v>Национальная экономика</c:v>
                </c:pt>
                <c:pt idx="3">
                  <c:v>Общегосударственные вопросы</c:v>
                </c:pt>
                <c:pt idx="4">
                  <c:v>Культура</c:v>
                </c:pt>
                <c:pt idx="5">
                  <c:v>Другое</c:v>
                </c:pt>
              </c:strCache>
            </c:strRef>
          </c:cat>
          <c:val>
            <c:numRef>
              <c:f>Лист1!$B$2:$B$7</c:f>
              <c:numCache>
                <c:formatCode>General</c:formatCode>
                <c:ptCount val="6"/>
                <c:pt idx="0">
                  <c:v>31.6</c:v>
                </c:pt>
                <c:pt idx="1">
                  <c:v>28</c:v>
                </c:pt>
                <c:pt idx="2">
                  <c:v>19</c:v>
                </c:pt>
                <c:pt idx="3">
                  <c:v>9.6</c:v>
                </c:pt>
                <c:pt idx="4">
                  <c:v>8.6</c:v>
                </c:pt>
                <c:pt idx="5">
                  <c:v>3.2</c:v>
                </c:pt>
              </c:numCache>
            </c:numRef>
          </c:val>
          <c:extLst xmlns:c16r2="http://schemas.microsoft.com/office/drawing/2015/06/chart">
            <c:ext xmlns:c16="http://schemas.microsoft.com/office/drawing/2014/chart" uri="{C3380CC4-5D6E-409C-BE32-E72D297353CC}">
              <c16:uniqueId val="{0000000C-CD74-4828-AC9A-D7FF2275CF7B}"/>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48155132250797422"/>
          <c:y val="0.64035696135013076"/>
          <c:w val="0.46009522227758404"/>
          <c:h val="0.34867928815743293"/>
        </c:manualLayout>
      </c:layout>
      <c:overlay val="0"/>
      <c:spPr>
        <a:noFill/>
        <a:ln>
          <a:noFill/>
        </a:ln>
        <a:effectLst/>
      </c:spPr>
      <c:txPr>
        <a:bodyPr rot="0" spcFirstLastPara="1" vertOverflow="ellipsis" vert="horz" wrap="square" anchor="ctr" anchorCtr="0"/>
        <a:lstStyle/>
        <a:p>
          <a:pPr>
            <a:defRPr sz="10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ru-RU"/>
        </a:p>
      </c:txPr>
    </c:legend>
    <c:plotVisOnly val="1"/>
    <c:dispBlanksAs val="zero"/>
    <c:showDLblsOverMax val="0"/>
  </c:chart>
  <c:spPr>
    <a:noFill/>
    <a:ln w="6350" cap="flat" cmpd="sng" algn="ctr">
      <a:noFill/>
      <a:prstDash val="solid"/>
      <a:miter lim="800000"/>
    </a:ln>
    <a:effectLst/>
  </c:spPr>
  <c:txPr>
    <a:bodyPr/>
    <a:lstStyle/>
    <a:p>
      <a:pPr>
        <a:defRPr/>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579819882677953"/>
          <c:y val="0.10776321577389973"/>
          <c:w val="0.45118517016680837"/>
          <c:h val="0.55379680137647913"/>
        </c:manualLayout>
      </c:layout>
      <c:pieChart>
        <c:varyColors val="1"/>
        <c:ser>
          <c:idx val="0"/>
          <c:order val="0"/>
          <c:tx>
            <c:strRef>
              <c:f>Лист1!$B$1</c:f>
              <c:strCache>
                <c:ptCount val="1"/>
                <c:pt idx="0">
                  <c:v>2017</c:v>
                </c:pt>
              </c:strCache>
            </c:strRef>
          </c:tx>
          <c:spPr>
            <a:solidFill>
              <a:srgbClr val="05BAFF"/>
            </a:solidFill>
            <a:ln>
              <a:solidFill>
                <a:schemeClr val="accent5">
                  <a:lumMod val="50000"/>
                </a:schemeClr>
              </a:solidFill>
            </a:ln>
          </c:spPr>
          <c:dPt>
            <c:idx val="0"/>
            <c:bubble3D val="0"/>
            <c:spPr>
              <a:solidFill>
                <a:srgbClr val="81D78C"/>
              </a:solidFill>
              <a:ln>
                <a:solidFill>
                  <a:schemeClr val="accent5">
                    <a:lumMod val="50000"/>
                  </a:schemeClr>
                </a:solidFill>
              </a:ln>
              <a:effectLst/>
            </c:spPr>
            <c:extLst xmlns:c16r2="http://schemas.microsoft.com/office/drawing/2015/06/chart">
              <c:ext xmlns:c16="http://schemas.microsoft.com/office/drawing/2014/chart" uri="{C3380CC4-5D6E-409C-BE32-E72D297353CC}">
                <c16:uniqueId val="{00000001-838D-481D-951B-5FC4C45A4B8B}"/>
              </c:ext>
            </c:extLst>
          </c:dPt>
          <c:dPt>
            <c:idx val="1"/>
            <c:bubble3D val="0"/>
            <c:spPr>
              <a:solidFill>
                <a:srgbClr val="05BAFF"/>
              </a:solidFill>
              <a:ln>
                <a:solidFill>
                  <a:schemeClr val="accent5">
                    <a:lumMod val="50000"/>
                  </a:schemeClr>
                </a:solidFill>
              </a:ln>
              <a:effectLst/>
            </c:spPr>
            <c:extLst xmlns:c16r2="http://schemas.microsoft.com/office/drawing/2015/06/chart">
              <c:ext xmlns:c16="http://schemas.microsoft.com/office/drawing/2014/chart" uri="{C3380CC4-5D6E-409C-BE32-E72D297353CC}">
                <c16:uniqueId val="{00000003-838D-481D-951B-5FC4C45A4B8B}"/>
              </c:ext>
            </c:extLst>
          </c:dPt>
          <c:dPt>
            <c:idx val="2"/>
            <c:bubble3D val="0"/>
            <c:spPr>
              <a:solidFill>
                <a:srgbClr val="C3D445"/>
              </a:solidFill>
              <a:ln>
                <a:solidFill>
                  <a:schemeClr val="accent5">
                    <a:lumMod val="50000"/>
                  </a:schemeClr>
                </a:solidFill>
              </a:ln>
              <a:effectLst/>
            </c:spPr>
            <c:extLst xmlns:c16r2="http://schemas.microsoft.com/office/drawing/2015/06/chart">
              <c:ext xmlns:c16="http://schemas.microsoft.com/office/drawing/2014/chart" uri="{C3380CC4-5D6E-409C-BE32-E72D297353CC}">
                <c16:uniqueId val="{00000005-838D-481D-951B-5FC4C45A4B8B}"/>
              </c:ext>
            </c:extLst>
          </c:dPt>
          <c:dLbls>
            <c:dLbl>
              <c:idx val="0"/>
              <c:layout>
                <c:manualLayout>
                  <c:x val="1.4384920073079925E-2"/>
                  <c:y val="1.7656437425863817E-2"/>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838D-481D-951B-5FC4C45A4B8B}"/>
                </c:ext>
              </c:extLst>
            </c:dLbl>
            <c:dLbl>
              <c:idx val="1"/>
              <c:layout>
                <c:manualLayout>
                  <c:x val="6.845953363409521E-2"/>
                  <c:y val="-0.12712634946621953"/>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838D-481D-951B-5FC4C45A4B8B}"/>
                </c:ext>
              </c:extLst>
            </c:dLbl>
            <c:dLbl>
              <c:idx val="2"/>
              <c:layout>
                <c:manualLayout>
                  <c:x val="-4.0023604860970369E-2"/>
                  <c:y val="1.2613647675384027E-2"/>
                </c:manualLayout>
              </c:layout>
              <c:spPr>
                <a:solidFill>
                  <a:prstClr val="white">
                    <a:alpha val="90000"/>
                  </a:prstClr>
                </a:solidFill>
                <a:ln>
                  <a:solidFill>
                    <a:srgbClr val="70AD47">
                      <a:alpha val="90000"/>
                    </a:srgbClr>
                  </a:solidFill>
                </a:ln>
                <a:effectLst>
                  <a:outerShdw blurRad="50800" dist="38100" dir="2700000" algn="ctr" rotWithShape="0">
                    <a:schemeClr val="accent6">
                      <a:lumMod val="60000"/>
                      <a:lumOff val="40000"/>
                      <a:alpha val="40000"/>
                    </a:schemeClr>
                  </a:outerShdw>
                </a:effectLst>
              </c:spPr>
              <c:txPr>
                <a:bodyPr rot="0" spcFirstLastPara="1" vertOverflow="ellipsis" vert="horz" wrap="square" lIns="38100" tIns="19050" rIns="38100" bIns="19050" anchor="ctr" anchorCtr="0">
                  <a:spAutoFit/>
                </a:bodyPr>
                <a:lstStyle/>
                <a:p>
                  <a:pPr algn="ctr">
                    <a:defRPr lang="ru-RU" sz="10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838D-481D-951B-5FC4C45A4B8B}"/>
                </c:ext>
              </c:extLst>
            </c:dLbl>
            <c:spPr>
              <a:solidFill>
                <a:prstClr val="white">
                  <a:alpha val="90000"/>
                </a:prstClr>
              </a:solidFill>
              <a:ln>
                <a:solidFill>
                  <a:srgbClr val="70AD47">
                    <a:alpha val="90000"/>
                  </a:srgbClr>
                </a:solidFill>
              </a:ln>
              <a:effectLst>
                <a:outerShdw blurRad="50800" dist="50800" dir="2700000" algn="ctr" rotWithShape="0">
                  <a:schemeClr val="accent6">
                    <a:lumMod val="60000"/>
                    <a:lumOff val="40000"/>
                    <a:alpha val="40000"/>
                  </a:schemeClr>
                </a:outerShdw>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Лист1!$A$2:$A$4</c:f>
              <c:strCache>
                <c:ptCount val="3"/>
                <c:pt idx="0">
                  <c:v>Налоговые поступления</c:v>
                </c:pt>
                <c:pt idx="1">
                  <c:v>Безвозмездные поступления</c:v>
                </c:pt>
                <c:pt idx="2">
                  <c:v>Прочие доходы</c:v>
                </c:pt>
              </c:strCache>
            </c:strRef>
          </c:cat>
          <c:val>
            <c:numRef>
              <c:f>Лист1!$B$2:$B$4</c:f>
              <c:numCache>
                <c:formatCode>General</c:formatCode>
                <c:ptCount val="3"/>
                <c:pt idx="0">
                  <c:v>7.2</c:v>
                </c:pt>
                <c:pt idx="1">
                  <c:v>91.7</c:v>
                </c:pt>
                <c:pt idx="2">
                  <c:v>1.1000000000000001</c:v>
                </c:pt>
              </c:numCache>
            </c:numRef>
          </c:val>
          <c:extLst xmlns:c16r2="http://schemas.microsoft.com/office/drawing/2015/06/chart">
            <c:ext xmlns:c16="http://schemas.microsoft.com/office/drawing/2014/chart" uri="{C3380CC4-5D6E-409C-BE32-E72D297353CC}">
              <c16:uniqueId val="{00000006-838D-481D-951B-5FC4C45A4B8B}"/>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3169484940574423"/>
          <c:y val="0.72517101719431143"/>
          <c:w val="0.58452891306046972"/>
          <c:h val="0.20418515958360839"/>
        </c:manualLayout>
      </c:layout>
      <c:overlay val="0"/>
      <c:spPr>
        <a:noFill/>
        <a:ln>
          <a:noFill/>
        </a:ln>
        <a:effectLst/>
      </c:spPr>
      <c:txPr>
        <a:bodyPr rot="0" spcFirstLastPara="1" vertOverflow="ellipsis" vert="horz" wrap="square" anchor="ctr" anchorCtr="0"/>
        <a:lstStyle/>
        <a:p>
          <a:pPr rtl="0">
            <a:defRPr sz="10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legend>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7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351" cy="497759"/>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49728" y="0"/>
            <a:ext cx="2946351" cy="497759"/>
          </a:xfrm>
          <a:prstGeom prst="rect">
            <a:avLst/>
          </a:prstGeom>
        </p:spPr>
        <p:txBody>
          <a:bodyPr vert="horz" lIns="91440" tIns="45720" rIns="91440" bIns="45720" rtlCol="0"/>
          <a:lstStyle>
            <a:lvl1pPr algn="r">
              <a:defRPr sz="1200"/>
            </a:lvl1pPr>
          </a:lstStyle>
          <a:p>
            <a:fld id="{A371B3DC-399D-44FA-8619-304EA245A766}" type="datetimeFigureOut">
              <a:rPr lang="ru-RU" smtClean="0"/>
              <a:t>03.08.2023</a:t>
            </a:fld>
            <a:endParaRPr lang="ru-RU" dirty="0"/>
          </a:p>
        </p:txBody>
      </p:sp>
      <p:sp>
        <p:nvSpPr>
          <p:cNvPr id="4" name="Образ слайда 3"/>
          <p:cNvSpPr>
            <a:spLocks noGrp="1" noRot="1" noChangeAspect="1"/>
          </p:cNvSpPr>
          <p:nvPr>
            <p:ph type="sldImg" idx="2"/>
          </p:nvPr>
        </p:nvSpPr>
        <p:spPr>
          <a:xfrm>
            <a:off x="1722438" y="1241425"/>
            <a:ext cx="3352800" cy="3351213"/>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79928" y="4777850"/>
            <a:ext cx="5437821" cy="3909149"/>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430467"/>
            <a:ext cx="2946351" cy="497759"/>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49728" y="9430467"/>
            <a:ext cx="2946351" cy="497759"/>
          </a:xfrm>
          <a:prstGeom prst="rect">
            <a:avLst/>
          </a:prstGeom>
        </p:spPr>
        <p:txBody>
          <a:bodyPr vert="horz" lIns="91440" tIns="45720" rIns="91440" bIns="45720" rtlCol="0" anchor="b"/>
          <a:lstStyle>
            <a:lvl1pPr algn="r">
              <a:defRPr sz="1200"/>
            </a:lvl1pPr>
          </a:lstStyle>
          <a:p>
            <a:fld id="{2C823618-DF07-46CB-B655-B5123BD5FC91}" type="slidenum">
              <a:rPr lang="ru-RU" smtClean="0"/>
              <a:t>‹#›</a:t>
            </a:fld>
            <a:endParaRPr lang="ru-RU" dirty="0"/>
          </a:p>
        </p:txBody>
      </p:sp>
    </p:spTree>
    <p:extLst>
      <p:ext uri="{BB962C8B-B14F-4D97-AF65-F5344CB8AC3E}">
        <p14:creationId xmlns:p14="http://schemas.microsoft.com/office/powerpoint/2010/main" val="1040731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5</a:t>
            </a:fld>
            <a:endParaRPr lang="ru-RU" dirty="0"/>
          </a:p>
        </p:txBody>
      </p:sp>
    </p:spTree>
    <p:extLst>
      <p:ext uri="{BB962C8B-B14F-4D97-AF65-F5344CB8AC3E}">
        <p14:creationId xmlns:p14="http://schemas.microsoft.com/office/powerpoint/2010/main" val="2429792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17</a:t>
            </a:fld>
            <a:endParaRPr lang="ru-RU" dirty="0"/>
          </a:p>
        </p:txBody>
      </p:sp>
    </p:spTree>
    <p:extLst>
      <p:ext uri="{BB962C8B-B14F-4D97-AF65-F5344CB8AC3E}">
        <p14:creationId xmlns:p14="http://schemas.microsoft.com/office/powerpoint/2010/main" val="7227666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18</a:t>
            </a:fld>
            <a:endParaRPr lang="ru-RU" dirty="0"/>
          </a:p>
        </p:txBody>
      </p:sp>
    </p:spTree>
    <p:extLst>
      <p:ext uri="{BB962C8B-B14F-4D97-AF65-F5344CB8AC3E}">
        <p14:creationId xmlns:p14="http://schemas.microsoft.com/office/powerpoint/2010/main" val="4094696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22</a:t>
            </a:fld>
            <a:endParaRPr lang="ru-RU" dirty="0"/>
          </a:p>
        </p:txBody>
      </p:sp>
    </p:spTree>
    <p:extLst>
      <p:ext uri="{BB962C8B-B14F-4D97-AF65-F5344CB8AC3E}">
        <p14:creationId xmlns:p14="http://schemas.microsoft.com/office/powerpoint/2010/main" val="395186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23</a:t>
            </a:fld>
            <a:endParaRPr lang="ru-RU" dirty="0"/>
          </a:p>
        </p:txBody>
      </p:sp>
    </p:spTree>
    <p:extLst>
      <p:ext uri="{BB962C8B-B14F-4D97-AF65-F5344CB8AC3E}">
        <p14:creationId xmlns:p14="http://schemas.microsoft.com/office/powerpoint/2010/main" val="31691496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10</a:t>
            </a:r>
          </a:p>
        </p:txBody>
      </p:sp>
      <p:sp>
        <p:nvSpPr>
          <p:cNvPr id="4" name="Номер слайда 3"/>
          <p:cNvSpPr>
            <a:spLocks noGrp="1"/>
          </p:cNvSpPr>
          <p:nvPr>
            <p:ph type="sldNum" sz="quarter" idx="10"/>
          </p:nvPr>
        </p:nvSpPr>
        <p:spPr/>
        <p:txBody>
          <a:bodyPr/>
          <a:lstStyle/>
          <a:p>
            <a:fld id="{2C823618-DF07-46CB-B655-B5123BD5FC91}" type="slidenum">
              <a:rPr lang="ru-RU" smtClean="0"/>
              <a:t>24</a:t>
            </a:fld>
            <a:endParaRPr lang="ru-RU" dirty="0"/>
          </a:p>
        </p:txBody>
      </p:sp>
    </p:spTree>
    <p:extLst>
      <p:ext uri="{BB962C8B-B14F-4D97-AF65-F5344CB8AC3E}">
        <p14:creationId xmlns:p14="http://schemas.microsoft.com/office/powerpoint/2010/main" val="3215374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26</a:t>
            </a:fld>
            <a:endParaRPr lang="ru-RU" dirty="0"/>
          </a:p>
        </p:txBody>
      </p:sp>
    </p:spTree>
    <p:extLst>
      <p:ext uri="{BB962C8B-B14F-4D97-AF65-F5344CB8AC3E}">
        <p14:creationId xmlns:p14="http://schemas.microsoft.com/office/powerpoint/2010/main" val="31121372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27</a:t>
            </a:fld>
            <a:endParaRPr lang="ru-RU" dirty="0"/>
          </a:p>
        </p:txBody>
      </p:sp>
    </p:spTree>
    <p:extLst>
      <p:ext uri="{BB962C8B-B14F-4D97-AF65-F5344CB8AC3E}">
        <p14:creationId xmlns:p14="http://schemas.microsoft.com/office/powerpoint/2010/main" val="21522381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28</a:t>
            </a:fld>
            <a:endParaRPr lang="ru-RU" dirty="0"/>
          </a:p>
        </p:txBody>
      </p:sp>
    </p:spTree>
    <p:extLst>
      <p:ext uri="{BB962C8B-B14F-4D97-AF65-F5344CB8AC3E}">
        <p14:creationId xmlns:p14="http://schemas.microsoft.com/office/powerpoint/2010/main" val="355510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7</a:t>
            </a:fld>
            <a:endParaRPr lang="ru-RU" dirty="0"/>
          </a:p>
        </p:txBody>
      </p:sp>
    </p:spTree>
    <p:extLst>
      <p:ext uri="{BB962C8B-B14F-4D97-AF65-F5344CB8AC3E}">
        <p14:creationId xmlns:p14="http://schemas.microsoft.com/office/powerpoint/2010/main" val="4042861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10</a:t>
            </a:fld>
            <a:endParaRPr lang="ru-RU" dirty="0"/>
          </a:p>
        </p:txBody>
      </p:sp>
    </p:spTree>
    <p:extLst>
      <p:ext uri="{BB962C8B-B14F-4D97-AF65-F5344CB8AC3E}">
        <p14:creationId xmlns:p14="http://schemas.microsoft.com/office/powerpoint/2010/main" val="674379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11</a:t>
            </a:fld>
            <a:endParaRPr lang="ru-RU" dirty="0"/>
          </a:p>
        </p:txBody>
      </p:sp>
    </p:spTree>
    <p:extLst>
      <p:ext uri="{BB962C8B-B14F-4D97-AF65-F5344CB8AC3E}">
        <p14:creationId xmlns:p14="http://schemas.microsoft.com/office/powerpoint/2010/main" val="2564061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12</a:t>
            </a:fld>
            <a:endParaRPr lang="ru-RU" dirty="0"/>
          </a:p>
        </p:txBody>
      </p:sp>
    </p:spTree>
    <p:extLst>
      <p:ext uri="{BB962C8B-B14F-4D97-AF65-F5344CB8AC3E}">
        <p14:creationId xmlns:p14="http://schemas.microsoft.com/office/powerpoint/2010/main" val="2067951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13</a:t>
            </a:fld>
            <a:endParaRPr lang="ru-RU" dirty="0"/>
          </a:p>
        </p:txBody>
      </p:sp>
    </p:spTree>
    <p:extLst>
      <p:ext uri="{BB962C8B-B14F-4D97-AF65-F5344CB8AC3E}">
        <p14:creationId xmlns:p14="http://schemas.microsoft.com/office/powerpoint/2010/main" val="2067951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14</a:t>
            </a:fld>
            <a:endParaRPr lang="ru-RU" dirty="0"/>
          </a:p>
        </p:txBody>
      </p:sp>
    </p:spTree>
    <p:extLst>
      <p:ext uri="{BB962C8B-B14F-4D97-AF65-F5344CB8AC3E}">
        <p14:creationId xmlns:p14="http://schemas.microsoft.com/office/powerpoint/2010/main" val="755215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15</a:t>
            </a:fld>
            <a:endParaRPr lang="ru-RU" dirty="0"/>
          </a:p>
        </p:txBody>
      </p:sp>
    </p:spTree>
    <p:extLst>
      <p:ext uri="{BB962C8B-B14F-4D97-AF65-F5344CB8AC3E}">
        <p14:creationId xmlns:p14="http://schemas.microsoft.com/office/powerpoint/2010/main" val="2920476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16</a:t>
            </a:fld>
            <a:endParaRPr lang="ru-RU" dirty="0"/>
          </a:p>
        </p:txBody>
      </p:sp>
    </p:spTree>
    <p:extLst>
      <p:ext uri="{BB962C8B-B14F-4D97-AF65-F5344CB8AC3E}">
        <p14:creationId xmlns:p14="http://schemas.microsoft.com/office/powerpoint/2010/main" val="1749892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237197"/>
            <a:ext cx="6425724" cy="2631887"/>
          </a:xfrm>
        </p:spPr>
        <p:txBody>
          <a:bodyPr anchor="b"/>
          <a:lstStyle>
            <a:lvl1pPr algn="ctr">
              <a:defRPr sz="4960"/>
            </a:lvl1pPr>
          </a:lstStyle>
          <a:p>
            <a:r>
              <a:rPr lang="ru-RU"/>
              <a:t>Образец заголовка</a:t>
            </a:r>
            <a:endParaRPr lang="en-US" dirty="0"/>
          </a:p>
        </p:txBody>
      </p:sp>
      <p:sp>
        <p:nvSpPr>
          <p:cNvPr id="3" name="Subtitle 2"/>
          <p:cNvSpPr>
            <a:spLocks noGrp="1"/>
          </p:cNvSpPr>
          <p:nvPr>
            <p:ph type="subTitle" idx="1"/>
          </p:nvPr>
        </p:nvSpPr>
        <p:spPr>
          <a:xfrm>
            <a:off x="944960" y="3970580"/>
            <a:ext cx="5669756" cy="1825171"/>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CB54F4B1-7501-4FBD-9D17-2142E827AE0D}" type="datetimeFigureOut">
              <a:rPr lang="ru-RU" smtClean="0"/>
              <a:t>03.08.2023</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2174214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B54F4B1-7501-4FBD-9D17-2142E827AE0D}" type="datetimeFigureOut">
              <a:rPr lang="ru-RU" smtClean="0"/>
              <a:t>03.08.2023</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1275527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402483"/>
            <a:ext cx="1630055" cy="6406475"/>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519728" y="402483"/>
            <a:ext cx="4795669" cy="640647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B54F4B1-7501-4FBD-9D17-2142E827AE0D}" type="datetimeFigureOut">
              <a:rPr lang="ru-RU" smtClean="0"/>
              <a:t>03.08.2023</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3991032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B54F4B1-7501-4FBD-9D17-2142E827AE0D}" type="datetimeFigureOut">
              <a:rPr lang="ru-RU" smtClean="0"/>
              <a:t>03.08.2023</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2245908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515791" y="1884671"/>
            <a:ext cx="6520220" cy="3144614"/>
          </a:xfrm>
        </p:spPr>
        <p:txBody>
          <a:bodyPr anchor="b"/>
          <a:lstStyle>
            <a:lvl1pPr>
              <a:defRPr sz="4960"/>
            </a:lvl1pPr>
          </a:lstStyle>
          <a:p>
            <a:r>
              <a:rPr lang="ru-RU"/>
              <a:t>Образец заголовка</a:t>
            </a:r>
            <a:endParaRPr lang="en-US" dirty="0"/>
          </a:p>
        </p:txBody>
      </p:sp>
      <p:sp>
        <p:nvSpPr>
          <p:cNvPr id="3" name="Text Placeholder 2"/>
          <p:cNvSpPr>
            <a:spLocks noGrp="1"/>
          </p:cNvSpPr>
          <p:nvPr>
            <p:ph type="body" idx="1"/>
          </p:nvPr>
        </p:nvSpPr>
        <p:spPr>
          <a:xfrm>
            <a:off x="515791" y="5059035"/>
            <a:ext cx="6520220" cy="1653678"/>
          </a:xfrm>
        </p:spPr>
        <p:txBody>
          <a:bodyPr/>
          <a:lstStyle>
            <a:lvl1pPr marL="0" indent="0">
              <a:buNone/>
              <a:defRPr sz="1984">
                <a:solidFill>
                  <a:schemeClr val="tx1"/>
                </a:solidFill>
              </a:defRPr>
            </a:lvl1pPr>
            <a:lvl2pPr marL="377967" indent="0">
              <a:buNone/>
              <a:defRPr sz="1653">
                <a:solidFill>
                  <a:schemeClr val="tx1">
                    <a:tint val="75000"/>
                  </a:schemeClr>
                </a:solidFill>
              </a:defRPr>
            </a:lvl2pPr>
            <a:lvl3pPr marL="755934" indent="0">
              <a:buNone/>
              <a:defRPr sz="1488">
                <a:solidFill>
                  <a:schemeClr val="tx1">
                    <a:tint val="75000"/>
                  </a:schemeClr>
                </a:solidFill>
              </a:defRPr>
            </a:lvl3pPr>
            <a:lvl4pPr marL="1133902" indent="0">
              <a:buNone/>
              <a:defRPr sz="1323">
                <a:solidFill>
                  <a:schemeClr val="tx1">
                    <a:tint val="75000"/>
                  </a:schemeClr>
                </a:solidFill>
              </a:defRPr>
            </a:lvl4pPr>
            <a:lvl5pPr marL="1511869" indent="0">
              <a:buNone/>
              <a:defRPr sz="1323">
                <a:solidFill>
                  <a:schemeClr val="tx1">
                    <a:tint val="75000"/>
                  </a:schemeClr>
                </a:solidFill>
              </a:defRPr>
            </a:lvl5pPr>
            <a:lvl6pPr marL="1889836" indent="0">
              <a:buNone/>
              <a:defRPr sz="1323">
                <a:solidFill>
                  <a:schemeClr val="tx1">
                    <a:tint val="75000"/>
                  </a:schemeClr>
                </a:solidFill>
              </a:defRPr>
            </a:lvl6pPr>
            <a:lvl7pPr marL="2267803" indent="0">
              <a:buNone/>
              <a:defRPr sz="1323">
                <a:solidFill>
                  <a:schemeClr val="tx1">
                    <a:tint val="75000"/>
                  </a:schemeClr>
                </a:solidFill>
              </a:defRPr>
            </a:lvl7pPr>
            <a:lvl8pPr marL="2645771" indent="0">
              <a:buNone/>
              <a:defRPr sz="1323">
                <a:solidFill>
                  <a:schemeClr val="tx1">
                    <a:tint val="75000"/>
                  </a:schemeClr>
                </a:solidFill>
              </a:defRPr>
            </a:lvl8pPr>
            <a:lvl9pPr marL="3023738" indent="0">
              <a:buNone/>
              <a:defRPr sz="1323">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CB54F4B1-7501-4FBD-9D17-2142E827AE0D}" type="datetimeFigureOut">
              <a:rPr lang="ru-RU" smtClean="0"/>
              <a:t>03.08.2023</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1264561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519728" y="2012414"/>
            <a:ext cx="3212862" cy="479654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3827085" y="2012414"/>
            <a:ext cx="3212862" cy="479654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CB54F4B1-7501-4FBD-9D17-2142E827AE0D}" type="datetimeFigureOut">
              <a:rPr lang="ru-RU" smtClean="0"/>
              <a:t>03.08.2023</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3939480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520712" y="402484"/>
            <a:ext cx="6520220" cy="1461188"/>
          </a:xfrm>
        </p:spPr>
        <p:txBody>
          <a:bodyPr/>
          <a:lstStyle/>
          <a:p>
            <a:r>
              <a:rPr lang="ru-RU"/>
              <a:t>Образец заголовка</a:t>
            </a:r>
            <a:endParaRPr lang="en-US" dirty="0"/>
          </a:p>
        </p:txBody>
      </p:sp>
      <p:sp>
        <p:nvSpPr>
          <p:cNvPr id="3" name="Text Placeholder 2"/>
          <p:cNvSpPr>
            <a:spLocks noGrp="1"/>
          </p:cNvSpPr>
          <p:nvPr>
            <p:ph type="body" idx="1"/>
          </p:nvPr>
        </p:nvSpPr>
        <p:spPr>
          <a:xfrm>
            <a:off x="520713" y="1853171"/>
            <a:ext cx="3198096" cy="908210"/>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ru-RU"/>
              <a:t>Образец текста</a:t>
            </a:r>
          </a:p>
        </p:txBody>
      </p:sp>
      <p:sp>
        <p:nvSpPr>
          <p:cNvPr id="4" name="Content Placeholder 3"/>
          <p:cNvSpPr>
            <a:spLocks noGrp="1"/>
          </p:cNvSpPr>
          <p:nvPr>
            <p:ph sz="half" idx="2"/>
          </p:nvPr>
        </p:nvSpPr>
        <p:spPr>
          <a:xfrm>
            <a:off x="520713" y="2761381"/>
            <a:ext cx="3198096" cy="4061576"/>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3827086" y="1853171"/>
            <a:ext cx="3213847" cy="908210"/>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ru-RU"/>
              <a:t>Образец текста</a:t>
            </a:r>
          </a:p>
        </p:txBody>
      </p:sp>
      <p:sp>
        <p:nvSpPr>
          <p:cNvPr id="6" name="Content Placeholder 5"/>
          <p:cNvSpPr>
            <a:spLocks noGrp="1"/>
          </p:cNvSpPr>
          <p:nvPr>
            <p:ph sz="quarter" idx="4"/>
          </p:nvPr>
        </p:nvSpPr>
        <p:spPr>
          <a:xfrm>
            <a:off x="3827086" y="2761381"/>
            <a:ext cx="3213847" cy="4061576"/>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CB54F4B1-7501-4FBD-9D17-2142E827AE0D}" type="datetimeFigureOut">
              <a:rPr lang="ru-RU" smtClean="0"/>
              <a:t>03.08.2023</a:t>
            </a:fld>
            <a:endParaRPr lang="ru-RU" dirty="0"/>
          </a:p>
        </p:txBody>
      </p:sp>
      <p:sp>
        <p:nvSpPr>
          <p:cNvPr id="8" name="Footer Placeholder 7"/>
          <p:cNvSpPr>
            <a:spLocks noGrp="1"/>
          </p:cNvSpPr>
          <p:nvPr>
            <p:ph type="ftr" sz="quarter" idx="11"/>
          </p:nvPr>
        </p:nvSpPr>
        <p:spPr/>
        <p:txBody>
          <a:bodyPr/>
          <a:lstStyle/>
          <a:p>
            <a:endParaRPr lang="ru-RU" dirty="0"/>
          </a:p>
        </p:txBody>
      </p:sp>
      <p:sp>
        <p:nvSpPr>
          <p:cNvPr id="9" name="Slide Number Placeholder 8"/>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731561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CB54F4B1-7501-4FBD-9D17-2142E827AE0D}" type="datetimeFigureOut">
              <a:rPr lang="ru-RU" smtClean="0"/>
              <a:t>03.08.2023</a:t>
            </a:fld>
            <a:endParaRPr lang="ru-RU" dirty="0"/>
          </a:p>
        </p:txBody>
      </p:sp>
      <p:sp>
        <p:nvSpPr>
          <p:cNvPr id="4" name="Footer Placeholder 3"/>
          <p:cNvSpPr>
            <a:spLocks noGrp="1"/>
          </p:cNvSpPr>
          <p:nvPr>
            <p:ph type="ftr" sz="quarter" idx="11"/>
          </p:nvPr>
        </p:nvSpPr>
        <p:spPr/>
        <p:txBody>
          <a:bodyPr/>
          <a:lstStyle/>
          <a:p>
            <a:endParaRPr lang="ru-RU" dirty="0"/>
          </a:p>
        </p:txBody>
      </p:sp>
      <p:sp>
        <p:nvSpPr>
          <p:cNvPr id="5" name="Slide Number Placeholder 4"/>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3116225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54F4B1-7501-4FBD-9D17-2142E827AE0D}" type="datetimeFigureOut">
              <a:rPr lang="ru-RU" smtClean="0"/>
              <a:t>03.08.2023</a:t>
            </a:fld>
            <a:endParaRPr lang="ru-RU" dirty="0"/>
          </a:p>
        </p:txBody>
      </p:sp>
      <p:sp>
        <p:nvSpPr>
          <p:cNvPr id="3" name="Footer Placeholder 2"/>
          <p:cNvSpPr>
            <a:spLocks noGrp="1"/>
          </p:cNvSpPr>
          <p:nvPr>
            <p:ph type="ftr" sz="quarter" idx="11"/>
          </p:nvPr>
        </p:nvSpPr>
        <p:spPr/>
        <p:txBody>
          <a:bodyPr/>
          <a:lstStyle/>
          <a:p>
            <a:endParaRPr lang="ru-RU" dirty="0"/>
          </a:p>
        </p:txBody>
      </p:sp>
      <p:sp>
        <p:nvSpPr>
          <p:cNvPr id="4" name="Slide Number Placeholder 3"/>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466862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20712" y="503978"/>
            <a:ext cx="2438192" cy="1763924"/>
          </a:xfrm>
        </p:spPr>
        <p:txBody>
          <a:bodyPr anchor="b"/>
          <a:lstStyle>
            <a:lvl1pPr>
              <a:defRPr sz="2645"/>
            </a:lvl1pPr>
          </a:lstStyle>
          <a:p>
            <a:r>
              <a:rPr lang="ru-RU"/>
              <a:t>Образец заголовка</a:t>
            </a:r>
            <a:endParaRPr lang="en-US" dirty="0"/>
          </a:p>
        </p:txBody>
      </p:sp>
      <p:sp>
        <p:nvSpPr>
          <p:cNvPr id="3" name="Content Placeholder 2"/>
          <p:cNvSpPr>
            <a:spLocks noGrp="1"/>
          </p:cNvSpPr>
          <p:nvPr>
            <p:ph idx="1"/>
          </p:nvPr>
        </p:nvSpPr>
        <p:spPr>
          <a:xfrm>
            <a:off x="3213847" y="1088455"/>
            <a:ext cx="3827085" cy="5372269"/>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520712" y="2267902"/>
            <a:ext cx="2438192" cy="4201570"/>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ru-RU"/>
              <a:t>Образец текста</a:t>
            </a:r>
          </a:p>
        </p:txBody>
      </p:sp>
      <p:sp>
        <p:nvSpPr>
          <p:cNvPr id="5" name="Date Placeholder 4"/>
          <p:cNvSpPr>
            <a:spLocks noGrp="1"/>
          </p:cNvSpPr>
          <p:nvPr>
            <p:ph type="dt" sz="half" idx="10"/>
          </p:nvPr>
        </p:nvSpPr>
        <p:spPr/>
        <p:txBody>
          <a:bodyPr/>
          <a:lstStyle/>
          <a:p>
            <a:fld id="{CB54F4B1-7501-4FBD-9D17-2142E827AE0D}" type="datetimeFigureOut">
              <a:rPr lang="ru-RU" smtClean="0"/>
              <a:t>03.08.2023</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182286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20712" y="503978"/>
            <a:ext cx="2438192" cy="1763924"/>
          </a:xfrm>
        </p:spPr>
        <p:txBody>
          <a:bodyPr anchor="b"/>
          <a:lstStyle>
            <a:lvl1pPr>
              <a:defRPr sz="2645"/>
            </a:lvl1pPr>
          </a:lstStyle>
          <a:p>
            <a:r>
              <a:rPr lang="ru-RU"/>
              <a:t>Образец заголовка</a:t>
            </a:r>
            <a:endParaRPr lang="en-US" dirty="0"/>
          </a:p>
        </p:txBody>
      </p:sp>
      <p:sp>
        <p:nvSpPr>
          <p:cNvPr id="3" name="Picture Placeholder 2"/>
          <p:cNvSpPr>
            <a:spLocks noGrp="1" noChangeAspect="1"/>
          </p:cNvSpPr>
          <p:nvPr>
            <p:ph type="pic" idx="1"/>
          </p:nvPr>
        </p:nvSpPr>
        <p:spPr>
          <a:xfrm>
            <a:off x="3213847" y="1088455"/>
            <a:ext cx="3827085" cy="5372269"/>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ru-RU" dirty="0"/>
              <a:t>Вставка рисунка</a:t>
            </a:r>
            <a:endParaRPr lang="en-US" dirty="0"/>
          </a:p>
        </p:txBody>
      </p:sp>
      <p:sp>
        <p:nvSpPr>
          <p:cNvPr id="4" name="Text Placeholder 3"/>
          <p:cNvSpPr>
            <a:spLocks noGrp="1"/>
          </p:cNvSpPr>
          <p:nvPr>
            <p:ph type="body" sz="half" idx="2"/>
          </p:nvPr>
        </p:nvSpPr>
        <p:spPr>
          <a:xfrm>
            <a:off x="520712" y="2267902"/>
            <a:ext cx="2438192" cy="4201570"/>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ru-RU"/>
              <a:t>Образец текста</a:t>
            </a:r>
          </a:p>
        </p:txBody>
      </p:sp>
      <p:sp>
        <p:nvSpPr>
          <p:cNvPr id="5" name="Date Placeholder 4"/>
          <p:cNvSpPr>
            <a:spLocks noGrp="1"/>
          </p:cNvSpPr>
          <p:nvPr>
            <p:ph type="dt" sz="half" idx="10"/>
          </p:nvPr>
        </p:nvSpPr>
        <p:spPr/>
        <p:txBody>
          <a:bodyPr/>
          <a:lstStyle/>
          <a:p>
            <a:fld id="{CB54F4B1-7501-4FBD-9D17-2142E827AE0D}" type="datetimeFigureOut">
              <a:rPr lang="ru-RU" smtClean="0"/>
              <a:t>03.08.2023</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3427437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402484"/>
            <a:ext cx="6520220" cy="1461188"/>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519728" y="2012414"/>
            <a:ext cx="6520220" cy="4796544"/>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519728" y="7006700"/>
            <a:ext cx="1700927" cy="402483"/>
          </a:xfrm>
          <a:prstGeom prst="rect">
            <a:avLst/>
          </a:prstGeom>
        </p:spPr>
        <p:txBody>
          <a:bodyPr vert="horz" lIns="91440" tIns="45720" rIns="91440" bIns="45720" rtlCol="0" anchor="ctr"/>
          <a:lstStyle>
            <a:lvl1pPr algn="l">
              <a:defRPr sz="992">
                <a:solidFill>
                  <a:schemeClr val="tx1">
                    <a:tint val="75000"/>
                  </a:schemeClr>
                </a:solidFill>
              </a:defRPr>
            </a:lvl1pPr>
          </a:lstStyle>
          <a:p>
            <a:fld id="{CB54F4B1-7501-4FBD-9D17-2142E827AE0D}" type="datetimeFigureOut">
              <a:rPr lang="ru-RU" smtClean="0"/>
              <a:t>03.08.2023</a:t>
            </a:fld>
            <a:endParaRPr lang="ru-RU" dirty="0"/>
          </a:p>
        </p:txBody>
      </p:sp>
      <p:sp>
        <p:nvSpPr>
          <p:cNvPr id="5" name="Footer Placeholder 4"/>
          <p:cNvSpPr>
            <a:spLocks noGrp="1"/>
          </p:cNvSpPr>
          <p:nvPr>
            <p:ph type="ftr" sz="quarter" idx="3"/>
          </p:nvPr>
        </p:nvSpPr>
        <p:spPr>
          <a:xfrm>
            <a:off x="2504143" y="7006700"/>
            <a:ext cx="2551390" cy="402483"/>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lang="ru-RU" dirty="0"/>
          </a:p>
        </p:txBody>
      </p:sp>
      <p:sp>
        <p:nvSpPr>
          <p:cNvPr id="6" name="Slide Number Placeholder 5"/>
          <p:cNvSpPr>
            <a:spLocks noGrp="1"/>
          </p:cNvSpPr>
          <p:nvPr>
            <p:ph type="sldNum" sz="quarter" idx="4"/>
          </p:nvPr>
        </p:nvSpPr>
        <p:spPr>
          <a:xfrm>
            <a:off x="5339020" y="7006700"/>
            <a:ext cx="1700927" cy="402483"/>
          </a:xfrm>
          <a:prstGeom prst="rect">
            <a:avLst/>
          </a:prstGeom>
        </p:spPr>
        <p:txBody>
          <a:bodyPr vert="horz" lIns="91440" tIns="45720" rIns="91440" bIns="45720" rtlCol="0" anchor="ctr"/>
          <a:lstStyle>
            <a:lvl1pPr algn="r">
              <a:defRPr sz="992">
                <a:solidFill>
                  <a:schemeClr val="tx1">
                    <a:tint val="75000"/>
                  </a:schemeClr>
                </a:solidFill>
              </a:defRPr>
            </a:lvl1pPr>
          </a:lstStyle>
          <a:p>
            <a:fld id="{F69C61C7-1292-4BD5-ADB5-D2D0DBF4AA6A}" type="slidenum">
              <a:rPr lang="ru-RU" smtClean="0"/>
              <a:t>‹#›</a:t>
            </a:fld>
            <a:endParaRPr lang="ru-RU" dirty="0"/>
          </a:p>
        </p:txBody>
      </p:sp>
    </p:spTree>
    <p:extLst>
      <p:ext uri="{BB962C8B-B14F-4D97-AF65-F5344CB8AC3E}">
        <p14:creationId xmlns:p14="http://schemas.microsoft.com/office/powerpoint/2010/main" val="20256938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microsoft.com/office/2007/relationships/hdphoto" Target="../media/hdphoto1.wdp"/><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67.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8.jpe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6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0.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7.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41.png"/><Relationship Id="rId18" Type="http://schemas.microsoft.com/office/2007/relationships/hdphoto" Target="../media/hdphoto2.wdp"/><Relationship Id="rId3" Type="http://schemas.openxmlformats.org/officeDocument/2006/relationships/image" Target="../media/image15.png"/><Relationship Id="rId21" Type="http://schemas.openxmlformats.org/officeDocument/2006/relationships/image" Target="../media/image82.png"/><Relationship Id="rId7" Type="http://schemas.openxmlformats.org/officeDocument/2006/relationships/image" Target="../media/image73.png"/><Relationship Id="rId12" Type="http://schemas.openxmlformats.org/officeDocument/2006/relationships/image" Target="../media/image78.png"/><Relationship Id="rId17" Type="http://schemas.openxmlformats.org/officeDocument/2006/relationships/image" Target="../media/image51.png"/><Relationship Id="rId2" Type="http://schemas.openxmlformats.org/officeDocument/2006/relationships/notesSlide" Target="../notesSlides/notesSlide7.xml"/><Relationship Id="rId16" Type="http://schemas.openxmlformats.org/officeDocument/2006/relationships/image" Target="../media/image80.png"/><Relationship Id="rId20"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5" Type="http://schemas.microsoft.com/office/2007/relationships/hdphoto" Target="../media/hdphoto8.wdp"/><Relationship Id="rId10" Type="http://schemas.openxmlformats.org/officeDocument/2006/relationships/image" Target="../media/image76.png"/><Relationship Id="rId19" Type="http://schemas.openxmlformats.org/officeDocument/2006/relationships/image" Target="../media/image81.png"/><Relationship Id="rId4" Type="http://schemas.openxmlformats.org/officeDocument/2006/relationships/chart" Target="../charts/chart2.xml"/><Relationship Id="rId9" Type="http://schemas.openxmlformats.org/officeDocument/2006/relationships/image" Target="../media/image75.png"/><Relationship Id="rId14" Type="http://schemas.openxmlformats.org/officeDocument/2006/relationships/image" Target="../media/image79.png"/><Relationship Id="rId22" Type="http://schemas.microsoft.com/office/2007/relationships/hdphoto" Target="../media/hdphoto9.wdp"/></Relationships>
</file>

<file path=ppt/slides/_rels/slide15.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61.png"/><Relationship Id="rId7" Type="http://schemas.openxmlformats.org/officeDocument/2006/relationships/image" Target="../media/image8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hyperlink" Target="mailto:dep@smolinvest.com"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3.png"/><Relationship Id="rId18" Type="http://schemas.openxmlformats.org/officeDocument/2006/relationships/image" Target="../media/image98.png"/><Relationship Id="rId3" Type="http://schemas.openxmlformats.org/officeDocument/2006/relationships/image" Target="../media/image88.png"/><Relationship Id="rId7" Type="http://schemas.openxmlformats.org/officeDocument/2006/relationships/image" Target="../media/image15.png"/><Relationship Id="rId12" Type="http://schemas.openxmlformats.org/officeDocument/2006/relationships/image" Target="../media/image92.png"/><Relationship Id="rId17" Type="http://schemas.openxmlformats.org/officeDocument/2006/relationships/image" Target="../media/image97.png"/><Relationship Id="rId2" Type="http://schemas.openxmlformats.org/officeDocument/2006/relationships/notesSlide" Target="../notesSlides/notesSlide9.xml"/><Relationship Id="rId16" Type="http://schemas.openxmlformats.org/officeDocument/2006/relationships/image" Target="../media/image96.png"/><Relationship Id="rId20" Type="http://schemas.openxmlformats.org/officeDocument/2006/relationships/image" Target="../media/image17.png"/><Relationship Id="rId1" Type="http://schemas.openxmlformats.org/officeDocument/2006/relationships/slideLayout" Target="../slideLayouts/slideLayout1.xml"/><Relationship Id="rId6" Type="http://schemas.microsoft.com/office/2007/relationships/hdphoto" Target="../media/hdphoto10.wdp"/><Relationship Id="rId11" Type="http://schemas.openxmlformats.org/officeDocument/2006/relationships/chart" Target="../charts/chart3.xml"/><Relationship Id="rId5" Type="http://schemas.openxmlformats.org/officeDocument/2006/relationships/image" Target="../media/image89.png"/><Relationship Id="rId15" Type="http://schemas.openxmlformats.org/officeDocument/2006/relationships/image" Target="../media/image95.png"/><Relationship Id="rId10" Type="http://schemas.microsoft.com/office/2007/relationships/hdphoto" Target="../media/hdphoto11.wdp"/><Relationship Id="rId19" Type="http://schemas.openxmlformats.org/officeDocument/2006/relationships/image" Target="../media/image99.png"/><Relationship Id="rId4" Type="http://schemas.microsoft.com/office/2007/relationships/hdphoto" Target="../media/hdphoto2.wdp"/><Relationship Id="rId9" Type="http://schemas.openxmlformats.org/officeDocument/2006/relationships/image" Target="../media/image91.png"/><Relationship Id="rId14" Type="http://schemas.openxmlformats.org/officeDocument/2006/relationships/image" Target="../media/image94.png"/></Relationships>
</file>

<file path=ppt/slides/_rels/slide17.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5.png"/><Relationship Id="rId18" Type="http://schemas.openxmlformats.org/officeDocument/2006/relationships/image" Target="../media/image109.png"/><Relationship Id="rId3" Type="http://schemas.openxmlformats.org/officeDocument/2006/relationships/image" Target="../media/image100.png"/><Relationship Id="rId21" Type="http://schemas.microsoft.com/office/2007/relationships/hdphoto" Target="../media/hdphoto16.wdp"/><Relationship Id="rId7" Type="http://schemas.microsoft.com/office/2007/relationships/hdphoto" Target="../media/hdphoto12.wdp"/><Relationship Id="rId12" Type="http://schemas.openxmlformats.org/officeDocument/2006/relationships/image" Target="../media/image61.png"/><Relationship Id="rId17" Type="http://schemas.openxmlformats.org/officeDocument/2006/relationships/image" Target="../media/image108.png"/><Relationship Id="rId2" Type="http://schemas.openxmlformats.org/officeDocument/2006/relationships/notesSlide" Target="../notesSlides/notesSlide10.xml"/><Relationship Id="rId16" Type="http://schemas.openxmlformats.org/officeDocument/2006/relationships/image" Target="../media/image107.png"/><Relationship Id="rId20"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102.png"/><Relationship Id="rId11" Type="http://schemas.microsoft.com/office/2007/relationships/hdphoto" Target="../media/hdphoto14.wdp"/><Relationship Id="rId5" Type="http://schemas.microsoft.com/office/2007/relationships/hdphoto" Target="../media/hdphoto10.wdp"/><Relationship Id="rId15" Type="http://schemas.openxmlformats.org/officeDocument/2006/relationships/image" Target="../media/image106.png"/><Relationship Id="rId10" Type="http://schemas.openxmlformats.org/officeDocument/2006/relationships/image" Target="../media/image104.png"/><Relationship Id="rId19" Type="http://schemas.openxmlformats.org/officeDocument/2006/relationships/image" Target="../media/image110.png"/><Relationship Id="rId4" Type="http://schemas.openxmlformats.org/officeDocument/2006/relationships/image" Target="../media/image101.png"/><Relationship Id="rId9" Type="http://schemas.microsoft.com/office/2007/relationships/hdphoto" Target="../media/hdphoto13.wdp"/><Relationship Id="rId14" Type="http://schemas.microsoft.com/office/2007/relationships/hdphoto" Target="../media/hdphoto15.wdp"/><Relationship Id="rId22" Type="http://schemas.openxmlformats.org/officeDocument/2006/relationships/image" Target="../media/image112.png"/></Relationships>
</file>

<file path=ppt/slides/_rels/slide18.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5.png"/><Relationship Id="rId7" Type="http://schemas.microsoft.com/office/2007/relationships/hdphoto" Target="../media/hdphoto2.wdp"/><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15.png"/><Relationship Id="rId11" Type="http://schemas.openxmlformats.org/officeDocument/2006/relationships/image" Target="../media/image118.png"/><Relationship Id="rId5" Type="http://schemas.openxmlformats.org/officeDocument/2006/relationships/image" Target="../media/image114.png"/><Relationship Id="rId10" Type="http://schemas.openxmlformats.org/officeDocument/2006/relationships/image" Target="../media/image17.png"/><Relationship Id="rId4" Type="http://schemas.openxmlformats.org/officeDocument/2006/relationships/image" Target="../media/image113.jpeg"/><Relationship Id="rId9" Type="http://schemas.openxmlformats.org/officeDocument/2006/relationships/image" Target="../media/image117.jpeg"/></Relationships>
</file>

<file path=ppt/slides/_rels/slide19.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29.png"/><Relationship Id="rId3" Type="http://schemas.openxmlformats.org/officeDocument/2006/relationships/image" Target="../media/image119.png"/><Relationship Id="rId7" Type="http://schemas.openxmlformats.org/officeDocument/2006/relationships/image" Target="../media/image123.png"/><Relationship Id="rId12" Type="http://schemas.openxmlformats.org/officeDocument/2006/relationships/image" Target="../media/image128.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22.png"/><Relationship Id="rId11" Type="http://schemas.openxmlformats.org/officeDocument/2006/relationships/image" Target="../media/image127.png"/><Relationship Id="rId5" Type="http://schemas.openxmlformats.org/officeDocument/2006/relationships/image" Target="../media/image121.png"/><Relationship Id="rId10" Type="http://schemas.openxmlformats.org/officeDocument/2006/relationships/image" Target="../media/image126.png"/><Relationship Id="rId4" Type="http://schemas.openxmlformats.org/officeDocument/2006/relationships/image" Target="../media/image120.png"/><Relationship Id="rId9" Type="http://schemas.openxmlformats.org/officeDocument/2006/relationships/image" Target="../media/image125.png"/><Relationship Id="rId1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31.jpeg"/><Relationship Id="rId7" Type="http://schemas.openxmlformats.org/officeDocument/2006/relationships/image" Target="../media/image133.png"/><Relationship Id="rId2" Type="http://schemas.openxmlformats.org/officeDocument/2006/relationships/image" Target="../media/image130.jpe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17.png"/><Relationship Id="rId5" Type="http://schemas.microsoft.com/office/2007/relationships/hdphoto" Target="../media/hdphoto2.wdp"/><Relationship Id="rId10" Type="http://schemas.openxmlformats.org/officeDocument/2006/relationships/image" Target="../media/image135.jpeg"/><Relationship Id="rId4" Type="http://schemas.openxmlformats.org/officeDocument/2006/relationships/image" Target="../media/image132.png"/><Relationship Id="rId9" Type="http://schemas.openxmlformats.org/officeDocument/2006/relationships/image" Target="../media/image21.png"/></Relationships>
</file>

<file path=ppt/slides/_rels/slide21.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6.png"/><Relationship Id="rId7" Type="http://schemas.openxmlformats.org/officeDocument/2006/relationships/image" Target="../media/image139.jpeg"/><Relationship Id="rId12"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38.jpeg"/><Relationship Id="rId11" Type="http://schemas.openxmlformats.org/officeDocument/2006/relationships/image" Target="../media/image80.png"/><Relationship Id="rId5" Type="http://schemas.microsoft.com/office/2007/relationships/hdphoto" Target="../media/hdphoto2.wdp"/><Relationship Id="rId10" Type="http://schemas.openxmlformats.org/officeDocument/2006/relationships/image" Target="../media/image142.jpeg"/><Relationship Id="rId4" Type="http://schemas.openxmlformats.org/officeDocument/2006/relationships/image" Target="../media/image137.png"/><Relationship Id="rId9" Type="http://schemas.openxmlformats.org/officeDocument/2006/relationships/image" Target="../media/image141.jpe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chart" Target="../charts/chart5.xml"/><Relationship Id="rId4" Type="http://schemas.openxmlformats.org/officeDocument/2006/relationships/chart" Target="../charts/chart4.xml"/></Relationships>
</file>

<file path=ppt/slides/_rels/slide23.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43.png"/><Relationship Id="rId7" Type="http://schemas.openxmlformats.org/officeDocument/2006/relationships/image" Target="../media/image14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44.png"/><Relationship Id="rId5" Type="http://schemas.openxmlformats.org/officeDocument/2006/relationships/image" Target="../media/image15.png"/><Relationship Id="rId4" Type="http://schemas.microsoft.com/office/2007/relationships/hdphoto" Target="../media/hdphoto17.wdp"/><Relationship Id="rId9" Type="http://schemas.openxmlformats.org/officeDocument/2006/relationships/image" Target="../media/image17.png"/></Relationships>
</file>

<file path=ppt/slides/_rels/slide24.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5.png"/><Relationship Id="rId7" Type="http://schemas.openxmlformats.org/officeDocument/2006/relationships/image" Target="../media/image150.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jpeg"/><Relationship Id="rId9"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52.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54.png"/><Relationship Id="rId4" Type="http://schemas.openxmlformats.org/officeDocument/2006/relationships/image" Target="../media/image153.png"/></Relationships>
</file>

<file path=ppt/slides/_rels/slide2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png"/><Relationship Id="rId7" Type="http://schemas.openxmlformats.org/officeDocument/2006/relationships/image" Target="../media/image158.png"/><Relationship Id="rId12" Type="http://schemas.microsoft.com/office/2007/relationships/hdphoto" Target="../media/hdphoto18.wdp"/><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57.png"/><Relationship Id="rId11" Type="http://schemas.openxmlformats.org/officeDocument/2006/relationships/image" Target="../media/image161.png"/><Relationship Id="rId5" Type="http://schemas.openxmlformats.org/officeDocument/2006/relationships/image" Target="../media/image156.png"/><Relationship Id="rId10" Type="http://schemas.openxmlformats.org/officeDocument/2006/relationships/image" Target="../media/image160.jpeg"/><Relationship Id="rId4" Type="http://schemas.openxmlformats.org/officeDocument/2006/relationships/image" Target="../media/image155.jpeg"/><Relationship Id="rId9" Type="http://schemas.openxmlformats.org/officeDocument/2006/relationships/image" Target="../media/image159.jpeg"/></Relationships>
</file>

<file path=ppt/slides/_rels/slide27.xml.rels><?xml version="1.0" encoding="UTF-8" standalone="yes"?>
<Relationships xmlns="http://schemas.openxmlformats.org/package/2006/relationships"><Relationship Id="rId8" Type="http://schemas.microsoft.com/office/2007/relationships/hdphoto" Target="../media/hdphoto19.wdp"/><Relationship Id="rId13" Type="http://schemas.openxmlformats.org/officeDocument/2006/relationships/image" Target="../media/image167.png"/><Relationship Id="rId18" Type="http://schemas.openxmlformats.org/officeDocument/2006/relationships/image" Target="../media/image172.png"/><Relationship Id="rId3" Type="http://schemas.openxmlformats.org/officeDocument/2006/relationships/image" Target="../media/image162.jpeg"/><Relationship Id="rId21" Type="http://schemas.openxmlformats.org/officeDocument/2006/relationships/image" Target="../media/image174.png"/><Relationship Id="rId7" Type="http://schemas.openxmlformats.org/officeDocument/2006/relationships/image" Target="../media/image165.png"/><Relationship Id="rId12" Type="http://schemas.microsoft.com/office/2007/relationships/hdphoto" Target="../media/hdphoto2.wdp"/><Relationship Id="rId17" Type="http://schemas.openxmlformats.org/officeDocument/2006/relationships/image" Target="../media/image171.png"/><Relationship Id="rId2" Type="http://schemas.openxmlformats.org/officeDocument/2006/relationships/notesSlide" Target="../notesSlides/notesSlide16.xml"/><Relationship Id="rId16" Type="http://schemas.openxmlformats.org/officeDocument/2006/relationships/image" Target="../media/image170.png"/><Relationship Id="rId20"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66.png"/><Relationship Id="rId5" Type="http://schemas.openxmlformats.org/officeDocument/2006/relationships/image" Target="../media/image164.png"/><Relationship Id="rId15" Type="http://schemas.openxmlformats.org/officeDocument/2006/relationships/image" Target="../media/image169.png"/><Relationship Id="rId10" Type="http://schemas.microsoft.com/office/2007/relationships/hdphoto" Target="../media/hdphoto18.wdp"/><Relationship Id="rId19" Type="http://schemas.openxmlformats.org/officeDocument/2006/relationships/image" Target="../media/image173.jpeg"/><Relationship Id="rId4" Type="http://schemas.openxmlformats.org/officeDocument/2006/relationships/image" Target="../media/image163.png"/><Relationship Id="rId9" Type="http://schemas.openxmlformats.org/officeDocument/2006/relationships/image" Target="../media/image161.png"/><Relationship Id="rId14" Type="http://schemas.openxmlformats.org/officeDocument/2006/relationships/image" Target="../media/image168.jpe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20.wdp"/><Relationship Id="rId7" Type="http://schemas.openxmlformats.org/officeDocument/2006/relationships/image" Target="../media/image15.png"/><Relationship Id="rId2" Type="http://schemas.openxmlformats.org/officeDocument/2006/relationships/image" Target="../media/image175.png"/><Relationship Id="rId1" Type="http://schemas.openxmlformats.org/officeDocument/2006/relationships/slideLayout" Target="../slideLayouts/slideLayout1.xml"/><Relationship Id="rId6" Type="http://schemas.openxmlformats.org/officeDocument/2006/relationships/hyperlink" Target="mailto:smolregion67@yandex.ru" TargetMode="External"/><Relationship Id="rId5" Type="http://schemas.openxmlformats.org/officeDocument/2006/relationships/hyperlink" Target="mailto:dep@smolinvest.com" TargetMode="External"/><Relationship Id="rId4" Type="http://schemas.openxmlformats.org/officeDocument/2006/relationships/hyperlink" Target="mailto:glinka@admin-smolensk.ru"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1.png"/><Relationship Id="rId12"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25.png"/><Relationship Id="rId5" Type="http://schemas.microsoft.com/office/2007/relationships/hdphoto" Target="../media/hdphoto2.wdp"/><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7.png"/><Relationship Id="rId3" Type="http://schemas.openxmlformats.org/officeDocument/2006/relationships/image" Target="../media/image32.png"/><Relationship Id="rId7" Type="http://schemas.openxmlformats.org/officeDocument/2006/relationships/image" Target="../media/image34.png"/><Relationship Id="rId12"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37.png"/><Relationship Id="rId5" Type="http://schemas.openxmlformats.org/officeDocument/2006/relationships/image" Target="../media/image33.png"/><Relationship Id="rId15" Type="http://schemas.openxmlformats.org/officeDocument/2006/relationships/image" Target="../media/image40.png"/><Relationship Id="rId10" Type="http://schemas.openxmlformats.org/officeDocument/2006/relationships/image" Target="../media/image36.png"/><Relationship Id="rId4" Type="http://schemas.microsoft.com/office/2007/relationships/hdphoto" Target="../media/hdphoto2.wdp"/><Relationship Id="rId9" Type="http://schemas.openxmlformats.org/officeDocument/2006/relationships/image" Target="../media/image35.png"/><Relationship Id="rId14" Type="http://schemas.openxmlformats.org/officeDocument/2006/relationships/image" Target="../media/image39.pn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47.png"/><Relationship Id="rId18" Type="http://schemas.openxmlformats.org/officeDocument/2006/relationships/image" Target="../media/image50.png"/><Relationship Id="rId3" Type="http://schemas.openxmlformats.org/officeDocument/2006/relationships/image" Target="../media/image15.png"/><Relationship Id="rId7" Type="http://schemas.openxmlformats.org/officeDocument/2006/relationships/image" Target="../media/image44.png"/><Relationship Id="rId12" Type="http://schemas.microsoft.com/office/2007/relationships/hdphoto" Target="../media/hdphoto5.wdp"/><Relationship Id="rId17" Type="http://schemas.openxmlformats.org/officeDocument/2006/relationships/image" Target="../media/image17.png"/><Relationship Id="rId2" Type="http://schemas.openxmlformats.org/officeDocument/2006/relationships/image" Target="../media/image41.png"/><Relationship Id="rId16"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43.png"/><Relationship Id="rId11" Type="http://schemas.openxmlformats.org/officeDocument/2006/relationships/image" Target="../media/image46.png"/><Relationship Id="rId5" Type="http://schemas.microsoft.com/office/2007/relationships/hdphoto" Target="../media/hdphoto2.wdp"/><Relationship Id="rId15" Type="http://schemas.openxmlformats.org/officeDocument/2006/relationships/image" Target="../media/image48.png"/><Relationship Id="rId10" Type="http://schemas.microsoft.com/office/2007/relationships/hdphoto" Target="../media/hdphoto4.wdp"/><Relationship Id="rId4" Type="http://schemas.openxmlformats.org/officeDocument/2006/relationships/image" Target="../media/image42.png"/><Relationship Id="rId9" Type="http://schemas.openxmlformats.org/officeDocument/2006/relationships/image" Target="../media/image45.png"/><Relationship Id="rId14" Type="http://schemas.microsoft.com/office/2007/relationships/hdphoto" Target="../media/hdphoto6.wdp"/></Relationships>
</file>

<file path=ppt/slides/_rels/slide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2.png"/><Relationship Id="rId11" Type="http://schemas.openxmlformats.org/officeDocument/2006/relationships/image" Target="../media/image17.png"/><Relationship Id="rId5" Type="http://schemas.openxmlformats.org/officeDocument/2006/relationships/image" Target="../media/image15.png"/><Relationship Id="rId10" Type="http://schemas.openxmlformats.org/officeDocument/2006/relationships/chart" Target="../charts/chart1.xml"/><Relationship Id="rId4" Type="http://schemas.microsoft.com/office/2007/relationships/hdphoto" Target="../media/hdphoto2.wdp"/><Relationship Id="rId9" Type="http://schemas.openxmlformats.org/officeDocument/2006/relationships/image" Target="../media/image55.png"/></Relationships>
</file>

<file path=ppt/slides/_rels/slide8.xml.rels><?xml version="1.0" encoding="UTF-8" standalone="yes"?>
<Relationships xmlns="http://schemas.openxmlformats.org/package/2006/relationships"><Relationship Id="rId8" Type="http://schemas.openxmlformats.org/officeDocument/2006/relationships/image" Target="../media/image59.png"/><Relationship Id="rId3" Type="http://schemas.microsoft.com/office/2007/relationships/hdphoto" Target="../media/hdphoto2.wdp"/><Relationship Id="rId7" Type="http://schemas.openxmlformats.org/officeDocument/2006/relationships/image" Target="../media/image58.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image" Target="../media/image60.png"/></Relationships>
</file>

<file path=ppt/slides/_rels/slide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1.png"/><Relationship Id="rId7" Type="http://schemas.openxmlformats.org/officeDocument/2006/relationships/image" Target="../media/image64.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63.png"/><Relationship Id="rId5" Type="http://schemas.microsoft.com/office/2007/relationships/hdphoto" Target="../media/hdphoto7.wdp"/><Relationship Id="rId4" Type="http://schemas.openxmlformats.org/officeDocument/2006/relationships/image" Target="../media/image62.png"/><Relationship Id="rId9"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stretch>
            <a:fillRect/>
          </a:stretch>
        </p:blipFill>
        <p:spPr>
          <a:xfrm>
            <a:off x="1371641" y="1647857"/>
            <a:ext cx="4800600" cy="4743450"/>
          </a:xfrm>
          <a:prstGeom prst="rect">
            <a:avLst/>
          </a:prstGeom>
        </p:spPr>
      </p:pic>
      <p:pic>
        <p:nvPicPr>
          <p:cNvPr id="16" name="Рисунок 15"/>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1143" y="195109"/>
            <a:ext cx="7560818" cy="777717"/>
          </a:xfrm>
          <a:prstGeom prst="rect">
            <a:avLst/>
          </a:prstGeom>
        </p:spPr>
      </p:pic>
      <p:pic>
        <p:nvPicPr>
          <p:cNvPr id="20" name="Рисунок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21699" y="6226508"/>
            <a:ext cx="1043484" cy="1294279"/>
          </a:xfrm>
          <a:prstGeom prst="rect">
            <a:avLst/>
          </a:prstGeom>
        </p:spPr>
      </p:pic>
      <p:sp>
        <p:nvSpPr>
          <p:cNvPr id="21" name="TextBox 20"/>
          <p:cNvSpPr txBox="1"/>
          <p:nvPr/>
        </p:nvSpPr>
        <p:spPr>
          <a:xfrm>
            <a:off x="-41564" y="299833"/>
            <a:ext cx="7559676" cy="523220"/>
          </a:xfrm>
          <a:prstGeom prst="rect">
            <a:avLst/>
          </a:prstGeom>
          <a:noFill/>
        </p:spPr>
        <p:txBody>
          <a:bodyPr wrap="square" rtlCol="0">
            <a:spAutoFit/>
          </a:bodyPr>
          <a:lstStyle/>
          <a:p>
            <a:pPr algn="ctr"/>
            <a:r>
              <a:rPr lang="ru-RU" sz="28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Инвестиционный паспорт</a:t>
            </a:r>
          </a:p>
        </p:txBody>
      </p:sp>
      <p:grpSp>
        <p:nvGrpSpPr>
          <p:cNvPr id="2" name="Группа 1"/>
          <p:cNvGrpSpPr/>
          <p:nvPr/>
        </p:nvGrpSpPr>
        <p:grpSpPr>
          <a:xfrm>
            <a:off x="698130" y="1087242"/>
            <a:ext cx="6055490" cy="5786405"/>
            <a:chOff x="698130" y="1087242"/>
            <a:chExt cx="6055490" cy="5786405"/>
          </a:xfrm>
        </p:grpSpPr>
        <p:pic>
          <p:nvPicPr>
            <p:cNvPr id="22" name="Рисунок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47200" y="5213164"/>
              <a:ext cx="1660483" cy="1660483"/>
            </a:xfrm>
            <a:prstGeom prst="rect">
              <a:avLst/>
            </a:prstGeom>
          </p:spPr>
        </p:pic>
        <p:pic>
          <p:nvPicPr>
            <p:cNvPr id="23" name="Рисунок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8130" y="3196056"/>
              <a:ext cx="1667052" cy="1667052"/>
            </a:xfrm>
            <a:prstGeom prst="rect">
              <a:avLst/>
            </a:prstGeom>
          </p:spPr>
        </p:pic>
        <p:pic>
          <p:nvPicPr>
            <p:cNvPr id="24" name="Рисунок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57167" y="3244752"/>
              <a:ext cx="1696453" cy="1696453"/>
            </a:xfrm>
            <a:prstGeom prst="rect">
              <a:avLst/>
            </a:prstGeom>
          </p:spPr>
        </p:pic>
        <p:pic>
          <p:nvPicPr>
            <p:cNvPr id="25" name="Рисунок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22742" y="1709520"/>
              <a:ext cx="1684421" cy="1684421"/>
            </a:xfrm>
            <a:prstGeom prst="rect">
              <a:avLst/>
            </a:prstGeom>
          </p:spPr>
        </p:pic>
        <p:pic>
          <p:nvPicPr>
            <p:cNvPr id="26" name="Рисунок 2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01037" y="4726130"/>
              <a:ext cx="1684421" cy="1684421"/>
            </a:xfrm>
            <a:prstGeom prst="rect">
              <a:avLst/>
            </a:prstGeom>
          </p:spPr>
        </p:pic>
        <p:sp>
          <p:nvSpPr>
            <p:cNvPr id="27" name="TextBox 26"/>
            <p:cNvSpPr txBox="1"/>
            <p:nvPr/>
          </p:nvSpPr>
          <p:spPr>
            <a:xfrm>
              <a:off x="1632173" y="3196056"/>
              <a:ext cx="4090535" cy="1323439"/>
            </a:xfrm>
            <a:prstGeom prst="rect">
              <a:avLst/>
            </a:prstGeom>
            <a:noFill/>
          </p:spPr>
          <p:txBody>
            <a:bodyPr wrap="square" rtlCol="0">
              <a:spAutoFit/>
            </a:bodyPr>
            <a:lstStyle/>
            <a:p>
              <a:pPr algn="ctr"/>
              <a:r>
                <a:rPr lang="ru-RU" sz="2000" b="1" dirty="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Муниципальное </a:t>
              </a:r>
            </a:p>
            <a:p>
              <a:pPr algn="ctr"/>
              <a:r>
                <a:rPr lang="ru-RU" sz="2000" b="1" dirty="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образование</a:t>
              </a:r>
            </a:p>
            <a:p>
              <a:pPr algn="ctr"/>
              <a:r>
                <a:rPr lang="ru-RU" sz="2000" b="1" dirty="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a:t>
              </a:r>
              <a:r>
                <a:rPr lang="ru-RU" sz="2000" b="1" dirty="0" err="1">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Глинковский</a:t>
              </a:r>
              <a:r>
                <a:rPr lang="ru-RU" sz="2000" b="1" dirty="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район»</a:t>
              </a:r>
            </a:p>
            <a:p>
              <a:pPr algn="ctr"/>
              <a:r>
                <a:rPr lang="ru-RU" sz="2000" b="1" dirty="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Смоленской области</a:t>
              </a:r>
            </a:p>
          </p:txBody>
        </p:sp>
        <p:pic>
          <p:nvPicPr>
            <p:cNvPr id="28" name="Рисунок 2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54260" y="4710467"/>
              <a:ext cx="1667052" cy="1667052"/>
            </a:xfrm>
            <a:prstGeom prst="rect">
              <a:avLst/>
            </a:prstGeom>
          </p:spPr>
        </p:pic>
        <p:pic>
          <p:nvPicPr>
            <p:cNvPr id="29" name="Рисунок 2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16844" y="1087242"/>
              <a:ext cx="1684422" cy="1684422"/>
            </a:xfrm>
            <a:prstGeom prst="rect">
              <a:avLst/>
            </a:prstGeom>
          </p:spPr>
        </p:pic>
        <p:pic>
          <p:nvPicPr>
            <p:cNvPr id="30" name="Рисунок 2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540287" y="1738860"/>
              <a:ext cx="1655081" cy="1655081"/>
            </a:xfrm>
            <a:prstGeom prst="rect">
              <a:avLst/>
            </a:prstGeom>
          </p:spPr>
        </p:pic>
      </p:grpSp>
      <p:sp>
        <p:nvSpPr>
          <p:cNvPr id="4" name="Прямоугольник 3"/>
          <p:cNvSpPr/>
          <p:nvPr/>
        </p:nvSpPr>
        <p:spPr>
          <a:xfrm>
            <a:off x="3196818" y="4916647"/>
            <a:ext cx="1099468" cy="369332"/>
          </a:xfrm>
          <a:prstGeom prst="rect">
            <a:avLst/>
          </a:prstGeom>
        </p:spPr>
        <p:txBody>
          <a:bodyPr wrap="none">
            <a:spAutoFit/>
          </a:bodyPr>
          <a:lstStyle/>
          <a:p>
            <a:pPr algn="ctr"/>
            <a:r>
              <a:rPr lang="ru-RU"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2023 </a:t>
            </a:r>
            <a:r>
              <a:rPr lang="ru-RU"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год</a:t>
            </a:r>
          </a:p>
        </p:txBody>
      </p:sp>
    </p:spTree>
    <p:extLst>
      <p:ext uri="{BB962C8B-B14F-4D97-AF65-F5344CB8AC3E}">
        <p14:creationId xmlns:p14="http://schemas.microsoft.com/office/powerpoint/2010/main" val="27217467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stretch>
            <a:fillRect/>
          </a:stretch>
        </p:blipFill>
        <p:spPr>
          <a:xfrm>
            <a:off x="2061031" y="156237"/>
            <a:ext cx="5498644" cy="768091"/>
          </a:xfrm>
          <a:prstGeom prst="rect">
            <a:avLst/>
          </a:prstGeom>
        </p:spPr>
      </p:pic>
      <p:sp>
        <p:nvSpPr>
          <p:cNvPr id="3" name="TextBox 2"/>
          <p:cNvSpPr txBox="1"/>
          <p:nvPr/>
        </p:nvSpPr>
        <p:spPr>
          <a:xfrm>
            <a:off x="2061031" y="317130"/>
            <a:ext cx="5498644"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Инвестиционные площадки</a:t>
            </a:r>
          </a:p>
        </p:txBody>
      </p:sp>
      <p:sp>
        <p:nvSpPr>
          <p:cNvPr id="15" name="TextBox 14"/>
          <p:cNvSpPr txBox="1"/>
          <p:nvPr/>
        </p:nvSpPr>
        <p:spPr>
          <a:xfrm>
            <a:off x="7103558" y="7190343"/>
            <a:ext cx="456118" cy="369332"/>
          </a:xfrm>
          <a:prstGeom prst="rect">
            <a:avLst/>
          </a:prstGeom>
          <a:noFill/>
        </p:spPr>
        <p:txBody>
          <a:bodyPr wrap="squar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10</a:t>
            </a:r>
          </a:p>
        </p:txBody>
      </p:sp>
      <p:graphicFrame>
        <p:nvGraphicFramePr>
          <p:cNvPr id="19" name="Таблица 18"/>
          <p:cNvGraphicFramePr>
            <a:graphicFrameLocks noGrp="1"/>
          </p:cNvGraphicFramePr>
          <p:nvPr>
            <p:extLst>
              <p:ext uri="{D42A27DB-BD31-4B8C-83A1-F6EECF244321}">
                <p14:modId xmlns:p14="http://schemas.microsoft.com/office/powerpoint/2010/main" val="2457182663"/>
              </p:ext>
            </p:extLst>
          </p:nvPr>
        </p:nvGraphicFramePr>
        <p:xfrm>
          <a:off x="168295" y="1027740"/>
          <a:ext cx="7224722" cy="1976523"/>
        </p:xfrm>
        <a:graphic>
          <a:graphicData uri="http://schemas.openxmlformats.org/drawingml/2006/table">
            <a:tbl>
              <a:tblPr>
                <a:tableStyleId>{BDBED569-4797-4DF1-A0F4-6AAB3CD982D8}</a:tableStyleId>
              </a:tblPr>
              <a:tblGrid>
                <a:gridCol w="4157899">
                  <a:extLst>
                    <a:ext uri="{9D8B030D-6E8A-4147-A177-3AD203B41FA5}">
                      <a16:colId xmlns="" xmlns:a16="http://schemas.microsoft.com/office/drawing/2014/main" val="4165441938"/>
                    </a:ext>
                  </a:extLst>
                </a:gridCol>
                <a:gridCol w="3066823">
                  <a:extLst>
                    <a:ext uri="{9D8B030D-6E8A-4147-A177-3AD203B41FA5}">
                      <a16:colId xmlns="" xmlns:a16="http://schemas.microsoft.com/office/drawing/2014/main" val="1779954494"/>
                    </a:ext>
                  </a:extLst>
                </a:gridCol>
              </a:tblGrid>
              <a:tr h="513828">
                <a:tc>
                  <a:txBody>
                    <a:bodyPr/>
                    <a:lstStyle/>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Инвестиционная площадка </a:t>
                      </a:r>
                    </a:p>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67-04-11</a:t>
                      </a:r>
                    </a:p>
                  </a:txBody>
                  <a:tcPr>
                    <a:solidFill>
                      <a:srgbClr val="D1FFFF"/>
                    </a:solidFill>
                  </a:tcPr>
                </a:tc>
                <a:tc rowSpan="2">
                  <a:txBody>
                    <a:bodyPr/>
                    <a:lstStyle/>
                    <a:p>
                      <a:pPr algn="ctr"/>
                      <a:endPar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 xmlns:a16="http://schemas.microsoft.com/office/drawing/2014/main" val="2951530806"/>
                  </a:ext>
                </a:extLst>
              </a:tr>
              <a:tr h="1458363">
                <a:tc>
                  <a:txBody>
                    <a:bodyPr/>
                    <a:lstStyle/>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Местоположение:</a:t>
                      </a:r>
                    </a:p>
                    <a:p>
                      <a:pPr marL="0" indent="180975" algn="just"/>
                      <a:endParaRPr lang="ru-RU" sz="1050" baseline="0"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182563" indent="-1588" algn="l"/>
                      <a:r>
                        <a:rPr lang="ru-RU" sz="1100" baseline="0" dirty="0" err="1">
                          <a:latin typeface="Open Sans" panose="020B0606030504020204" pitchFamily="34" charset="0"/>
                          <a:ea typeface="Open Sans" panose="020B0606030504020204" pitchFamily="34" charset="0"/>
                          <a:cs typeface="Open Sans" panose="020B0606030504020204" pitchFamily="34" charset="0"/>
                        </a:rPr>
                        <a:t>Глинковский</a:t>
                      </a:r>
                      <a:r>
                        <a:rPr lang="ru-RU" sz="1100" baseline="0" dirty="0">
                          <a:latin typeface="Open Sans" panose="020B0606030504020204" pitchFamily="34" charset="0"/>
                          <a:ea typeface="Open Sans" panose="020B0606030504020204" pitchFamily="34" charset="0"/>
                          <a:cs typeface="Open Sans" panose="020B0606030504020204" pitchFamily="34" charset="0"/>
                        </a:rPr>
                        <a:t> район,  с. Глинка, 700 м на юго-восток от жилого дома №13 по ул. Мира;</a:t>
                      </a:r>
                      <a:endParaRPr lang="ru-RU" sz="1100" dirty="0">
                        <a:latin typeface="Open Sans" panose="020B0606030504020204" pitchFamily="34" charset="0"/>
                        <a:ea typeface="Open Sans" panose="020B0606030504020204" pitchFamily="34" charset="0"/>
                        <a:cs typeface="Open Sans" panose="020B0606030504020204" pitchFamily="34" charset="0"/>
                      </a:endParaRPr>
                    </a:p>
                    <a:p>
                      <a:pPr marL="0" indent="180975" algn="just"/>
                      <a:r>
                        <a:rPr lang="ru-RU" sz="1100" dirty="0">
                          <a:latin typeface="Open Sans" panose="020B0606030504020204" pitchFamily="34" charset="0"/>
                          <a:ea typeface="Open Sans" panose="020B0606030504020204" pitchFamily="34" charset="0"/>
                          <a:cs typeface="Open Sans" panose="020B0606030504020204" pitchFamily="34" charset="0"/>
                        </a:rPr>
                        <a:t>- расстояние до г. Москвы: 500</a:t>
                      </a:r>
                      <a:r>
                        <a:rPr lang="ru-RU" sz="1100" baseline="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км;</a:t>
                      </a:r>
                    </a:p>
                    <a:p>
                      <a:pPr marL="0" indent="180975" algn="just"/>
                      <a:r>
                        <a:rPr lang="ru-RU" sz="1100" dirty="0">
                          <a:latin typeface="Open Sans" panose="020B0606030504020204" pitchFamily="34" charset="0"/>
                          <a:ea typeface="Open Sans" panose="020B0606030504020204" pitchFamily="34" charset="0"/>
                          <a:cs typeface="Open Sans" panose="020B0606030504020204" pitchFamily="34" charset="0"/>
                        </a:rPr>
                        <a:t>- расстояние до г. Смоленска:</a:t>
                      </a:r>
                      <a:r>
                        <a:rPr lang="ru-RU" sz="1100" baseline="0" dirty="0">
                          <a:latin typeface="Open Sans" panose="020B0606030504020204" pitchFamily="34" charset="0"/>
                          <a:ea typeface="Open Sans" panose="020B0606030504020204" pitchFamily="34" charset="0"/>
                          <a:cs typeface="Open Sans" panose="020B0606030504020204" pitchFamily="34" charset="0"/>
                        </a:rPr>
                        <a:t> 100 </a:t>
                      </a:r>
                      <a:r>
                        <a:rPr lang="ru-RU" sz="1100" dirty="0">
                          <a:latin typeface="Open Sans" panose="020B0606030504020204" pitchFamily="34" charset="0"/>
                          <a:ea typeface="Open Sans" panose="020B0606030504020204" pitchFamily="34" charset="0"/>
                          <a:cs typeface="Open Sans" panose="020B0606030504020204" pitchFamily="34" charset="0"/>
                        </a:rPr>
                        <a:t>км;</a:t>
                      </a:r>
                    </a:p>
                    <a:p>
                      <a:pPr marL="0" marR="0" indent="180975" algn="just" defTabSz="755934" rtl="0" eaLnBrk="1" fontAlgn="auto" latinLnBrk="0" hangingPunct="1">
                        <a:lnSpc>
                          <a:spcPct val="100000"/>
                        </a:lnSpc>
                        <a:spcBef>
                          <a:spcPts val="0"/>
                        </a:spcBef>
                        <a:spcAft>
                          <a:spcPts val="0"/>
                        </a:spcAft>
                        <a:buClrTx/>
                        <a:buSzTx/>
                        <a:buFontTx/>
                        <a:buNone/>
                        <a:tabLst/>
                        <a:defRPr/>
                      </a:pPr>
                      <a:r>
                        <a:rPr lang="ru-RU" sz="1100" dirty="0">
                          <a:latin typeface="Open Sans" panose="020B0606030504020204" pitchFamily="34" charset="0"/>
                          <a:ea typeface="Open Sans" panose="020B0606030504020204" pitchFamily="34" charset="0"/>
                          <a:cs typeface="Open Sans" panose="020B0606030504020204" pitchFamily="34" charset="0"/>
                        </a:rPr>
                        <a:t>- расстояние до центра с.</a:t>
                      </a:r>
                      <a:r>
                        <a:rPr lang="ru-RU" sz="1100" baseline="0" dirty="0">
                          <a:latin typeface="Open Sans" panose="020B0606030504020204" pitchFamily="34" charset="0"/>
                          <a:ea typeface="Open Sans" panose="020B0606030504020204" pitchFamily="34" charset="0"/>
                          <a:cs typeface="Open Sans" panose="020B0606030504020204" pitchFamily="34" charset="0"/>
                        </a:rPr>
                        <a:t> Глинка</a:t>
                      </a:r>
                      <a:r>
                        <a:rPr lang="ru-RU" sz="1100" dirty="0">
                          <a:latin typeface="Open Sans" panose="020B0606030504020204" pitchFamily="34" charset="0"/>
                          <a:ea typeface="Open Sans" panose="020B0606030504020204" pitchFamily="34" charset="0"/>
                          <a:cs typeface="Open Sans" panose="020B0606030504020204" pitchFamily="34" charset="0"/>
                        </a:rPr>
                        <a:t>:</a:t>
                      </a:r>
                      <a:r>
                        <a:rPr lang="ru-RU" sz="1100" baseline="0" dirty="0">
                          <a:latin typeface="Open Sans" panose="020B0606030504020204" pitchFamily="34" charset="0"/>
                          <a:ea typeface="Open Sans" panose="020B0606030504020204" pitchFamily="34" charset="0"/>
                          <a:cs typeface="Open Sans" panose="020B0606030504020204" pitchFamily="34" charset="0"/>
                        </a:rPr>
                        <a:t> 0,5 </a:t>
                      </a:r>
                      <a:r>
                        <a:rPr lang="ru-RU" sz="1100" dirty="0">
                          <a:latin typeface="Open Sans" panose="020B0606030504020204" pitchFamily="34" charset="0"/>
                          <a:ea typeface="Open Sans" panose="020B0606030504020204" pitchFamily="34" charset="0"/>
                          <a:cs typeface="Open Sans" panose="020B0606030504020204" pitchFamily="34" charset="0"/>
                        </a:rPr>
                        <a:t>км.</a:t>
                      </a:r>
                    </a:p>
                  </a:txBody>
                  <a:tcPr/>
                </a:tc>
                <a:tc vMerge="1">
                  <a:txBody>
                    <a:bodyPr/>
                    <a:lstStyle/>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 xmlns:a16="http://schemas.microsoft.com/office/drawing/2014/main" val="415780204"/>
                  </a:ext>
                </a:extLst>
              </a:tr>
            </a:tbl>
          </a:graphicData>
        </a:graphic>
      </p:graphicFrame>
      <p:sp>
        <p:nvSpPr>
          <p:cNvPr id="14" name="TextBox 13"/>
          <p:cNvSpPr txBox="1"/>
          <p:nvPr/>
        </p:nvSpPr>
        <p:spPr>
          <a:xfrm>
            <a:off x="833915" y="154887"/>
            <a:ext cx="1027845"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graphicFrame>
        <p:nvGraphicFramePr>
          <p:cNvPr id="13" name="Таблица 12"/>
          <p:cNvGraphicFramePr>
            <a:graphicFrameLocks noGrp="1"/>
          </p:cNvGraphicFramePr>
          <p:nvPr>
            <p:extLst>
              <p:ext uri="{D42A27DB-BD31-4B8C-83A1-F6EECF244321}">
                <p14:modId xmlns:p14="http://schemas.microsoft.com/office/powerpoint/2010/main" val="1312700840"/>
              </p:ext>
            </p:extLst>
          </p:nvPr>
        </p:nvGraphicFramePr>
        <p:xfrm>
          <a:off x="169006" y="5960030"/>
          <a:ext cx="5859632" cy="365760"/>
        </p:xfrm>
        <a:graphic>
          <a:graphicData uri="http://schemas.openxmlformats.org/drawingml/2006/table">
            <a:tbl>
              <a:tblPr>
                <a:tableStyleId>{BDBED569-4797-4DF1-A0F4-6AAB3CD982D8}</a:tableStyleId>
              </a:tblPr>
              <a:tblGrid>
                <a:gridCol w="2674759">
                  <a:extLst>
                    <a:ext uri="{9D8B030D-6E8A-4147-A177-3AD203B41FA5}">
                      <a16:colId xmlns="" xmlns:a16="http://schemas.microsoft.com/office/drawing/2014/main" val="4165441938"/>
                    </a:ext>
                  </a:extLst>
                </a:gridCol>
                <a:gridCol w="3184873">
                  <a:extLst>
                    <a:ext uri="{9D8B030D-6E8A-4147-A177-3AD203B41FA5}">
                      <a16:colId xmlns="" xmlns:a16="http://schemas.microsoft.com/office/drawing/2014/main" val="1772052304"/>
                    </a:ext>
                  </a:extLst>
                </a:gridCol>
              </a:tblGrid>
              <a:tr h="337532">
                <a:tc>
                  <a:txBody>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Подъездные</a:t>
                      </a:r>
                      <a:r>
                        <a:rPr lang="ru-RU" sz="1100" baseline="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пути</a:t>
                      </a:r>
                    </a:p>
                  </a:txBody>
                  <a:tcPr anchor="ctr">
                    <a:solidFill>
                      <a:srgbClr val="D1FFFF"/>
                    </a:solidFill>
                  </a:tcPr>
                </a:tc>
                <a:tc>
                  <a:txBody>
                    <a:bodyPr/>
                    <a:lstStyle/>
                    <a:p>
                      <a:pPr algn="l"/>
                      <a:r>
                        <a:rPr lang="ru-RU" sz="900" dirty="0">
                          <a:solidFill>
                            <a:schemeClr val="tx1"/>
                          </a:solidFill>
                          <a:latin typeface="Open Sans" pitchFamily="34" charset="0"/>
                          <a:ea typeface="Open Sans" pitchFamily="34" charset="0"/>
                          <a:cs typeface="Open Sans" pitchFamily="34" charset="0"/>
                        </a:rPr>
                        <a:t>автомобильная дорога «Глинка-Бердники»</a:t>
                      </a:r>
                      <a:r>
                        <a:rPr lang="ru-RU" sz="900" baseline="0" dirty="0">
                          <a:solidFill>
                            <a:schemeClr val="tx1"/>
                          </a:solidFill>
                          <a:latin typeface="Open Sans" pitchFamily="34" charset="0"/>
                          <a:ea typeface="Open Sans" pitchFamily="34" charset="0"/>
                          <a:cs typeface="Open Sans" pitchFamily="34" charset="0"/>
                        </a:rPr>
                        <a:t> на расстоянии</a:t>
                      </a:r>
                      <a:r>
                        <a:rPr lang="ru-RU" sz="900" dirty="0">
                          <a:solidFill>
                            <a:schemeClr val="tx1"/>
                          </a:solidFill>
                          <a:latin typeface="Open Sans" pitchFamily="34" charset="0"/>
                          <a:ea typeface="Open Sans" pitchFamily="34" charset="0"/>
                          <a:cs typeface="Open Sans" pitchFamily="34" charset="0"/>
                        </a:rPr>
                        <a:t> 0,4 км, железная </a:t>
                      </a:r>
                      <a:r>
                        <a:rPr lang="ru-RU" sz="900" baseline="0" dirty="0">
                          <a:solidFill>
                            <a:schemeClr val="tx1"/>
                          </a:solidFill>
                          <a:latin typeface="Open Sans" pitchFamily="34" charset="0"/>
                          <a:ea typeface="Open Sans" pitchFamily="34" charset="0"/>
                          <a:cs typeface="Open Sans" pitchFamily="34" charset="0"/>
                        </a:rPr>
                        <a:t>на расстоянии</a:t>
                      </a:r>
                      <a:r>
                        <a:rPr lang="ru-RU" sz="900" dirty="0">
                          <a:solidFill>
                            <a:schemeClr val="tx1"/>
                          </a:solidFill>
                          <a:latin typeface="Open Sans" pitchFamily="34" charset="0"/>
                          <a:ea typeface="Open Sans" pitchFamily="34" charset="0"/>
                          <a:cs typeface="Open Sans" pitchFamily="34" charset="0"/>
                        </a:rPr>
                        <a:t> 1,5</a:t>
                      </a:r>
                      <a:r>
                        <a:rPr lang="ru-RU" sz="900" baseline="0" dirty="0">
                          <a:solidFill>
                            <a:schemeClr val="tx1"/>
                          </a:solidFill>
                          <a:latin typeface="Open Sans" pitchFamily="34" charset="0"/>
                          <a:ea typeface="Open Sans" pitchFamily="34" charset="0"/>
                          <a:cs typeface="Open Sans" pitchFamily="34" charset="0"/>
                        </a:rPr>
                        <a:t> км</a:t>
                      </a:r>
                      <a:endParaRPr lang="ru-RU" sz="800" dirty="0">
                        <a:solidFill>
                          <a:schemeClr val="bg2">
                            <a:lumMod val="25000"/>
                          </a:schemeClr>
                        </a:solidFill>
                        <a:latin typeface="Open Sans" pitchFamily="34" charset="0"/>
                        <a:ea typeface="Open Sans" pitchFamily="34" charset="0"/>
                        <a:cs typeface="Open Sans" pitchFamily="34" charset="0"/>
                      </a:endParaRPr>
                    </a:p>
                  </a:txBody>
                  <a:tcPr anchor="ctr">
                    <a:solidFill>
                      <a:schemeClr val="bg1"/>
                    </a:solidFill>
                  </a:tcPr>
                </a:tc>
                <a:extLst>
                  <a:ext uri="{0D108BD9-81ED-4DB2-BD59-A6C34878D82A}">
                    <a16:rowId xmlns="" xmlns:a16="http://schemas.microsoft.com/office/drawing/2014/main" val="2951530806"/>
                  </a:ext>
                </a:extLst>
              </a:tr>
            </a:tbl>
          </a:graphicData>
        </a:graphic>
      </p:graphicFrame>
      <p:graphicFrame>
        <p:nvGraphicFramePr>
          <p:cNvPr id="18" name="Таблица 17"/>
          <p:cNvGraphicFramePr>
            <a:graphicFrameLocks noGrp="1"/>
          </p:cNvGraphicFramePr>
          <p:nvPr>
            <p:extLst>
              <p:ext uri="{D42A27DB-BD31-4B8C-83A1-F6EECF244321}">
                <p14:modId xmlns:p14="http://schemas.microsoft.com/office/powerpoint/2010/main" val="4018134108"/>
              </p:ext>
            </p:extLst>
          </p:nvPr>
        </p:nvGraphicFramePr>
        <p:xfrm>
          <a:off x="169006" y="6296565"/>
          <a:ext cx="5855275" cy="436744"/>
        </p:xfrm>
        <a:graphic>
          <a:graphicData uri="http://schemas.openxmlformats.org/drawingml/2006/table">
            <a:tbl>
              <a:tblPr>
                <a:tableStyleId>{BDBED569-4797-4DF1-A0F4-6AAB3CD982D8}</a:tableStyleId>
              </a:tblPr>
              <a:tblGrid>
                <a:gridCol w="2672517">
                  <a:extLst>
                    <a:ext uri="{9D8B030D-6E8A-4147-A177-3AD203B41FA5}">
                      <a16:colId xmlns="" xmlns:a16="http://schemas.microsoft.com/office/drawing/2014/main" val="4165441938"/>
                    </a:ext>
                  </a:extLst>
                </a:gridCol>
                <a:gridCol w="3182758">
                  <a:extLst>
                    <a:ext uri="{9D8B030D-6E8A-4147-A177-3AD203B41FA5}">
                      <a16:colId xmlns="" xmlns:a16="http://schemas.microsoft.com/office/drawing/2014/main" val="1575495227"/>
                    </a:ext>
                  </a:extLst>
                </a:gridCol>
              </a:tblGrid>
              <a:tr h="436744">
                <a:tc>
                  <a:txBody>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Условия предоставления</a:t>
                      </a:r>
                    </a:p>
                  </a:txBody>
                  <a:tcPr anchor="ctr">
                    <a:solidFill>
                      <a:srgbClr val="D1FFFF"/>
                    </a:solidFill>
                  </a:tcPr>
                </a:tc>
                <a:tc>
                  <a:txBody>
                    <a:bodyPr/>
                    <a:lstStyle/>
                    <a:p>
                      <a:pPr algn="l"/>
                      <a:r>
                        <a:rPr lang="ru-RU" sz="900" dirty="0">
                          <a:solidFill>
                            <a:schemeClr val="tx1"/>
                          </a:solidFill>
                          <a:latin typeface="Open Sans" pitchFamily="34" charset="0"/>
                          <a:ea typeface="Open Sans" pitchFamily="34" charset="0"/>
                          <a:cs typeface="Open Sans" pitchFamily="34" charset="0"/>
                        </a:rPr>
                        <a:t>аренда ориентировочно-</a:t>
                      </a:r>
                      <a:r>
                        <a:rPr lang="ru-RU" sz="900" baseline="0" dirty="0">
                          <a:solidFill>
                            <a:schemeClr val="tx1"/>
                          </a:solidFill>
                          <a:latin typeface="Open Sans" pitchFamily="34" charset="0"/>
                          <a:ea typeface="Open Sans" pitchFamily="34" charset="0"/>
                          <a:cs typeface="Open Sans" pitchFamily="34" charset="0"/>
                        </a:rPr>
                        <a:t> 9000 руб. в год; выкуп через аукцион от 300000 </a:t>
                      </a:r>
                      <a:r>
                        <a:rPr lang="ru-RU" sz="900" baseline="0" dirty="0" smtClean="0">
                          <a:solidFill>
                            <a:schemeClr val="tx1"/>
                          </a:solidFill>
                          <a:latin typeface="Open Sans" pitchFamily="34" charset="0"/>
                          <a:ea typeface="Open Sans" pitchFamily="34" charset="0"/>
                          <a:cs typeface="Open Sans" pitchFamily="34" charset="0"/>
                        </a:rPr>
                        <a:t>руб.</a:t>
                      </a:r>
                      <a:endParaRPr lang="ru-RU" sz="900" dirty="0">
                        <a:solidFill>
                          <a:schemeClr val="tx1"/>
                        </a:solidFill>
                        <a:latin typeface="Open Sans" pitchFamily="34" charset="0"/>
                        <a:ea typeface="Open Sans" pitchFamily="34" charset="0"/>
                        <a:cs typeface="Open Sans" pitchFamily="34" charset="0"/>
                      </a:endParaRPr>
                    </a:p>
                  </a:txBody>
                  <a:tcPr anchor="ctr">
                    <a:solidFill>
                      <a:schemeClr val="bg1"/>
                    </a:solidFill>
                  </a:tcPr>
                </a:tc>
                <a:extLst>
                  <a:ext uri="{0D108BD9-81ED-4DB2-BD59-A6C34878D82A}">
                    <a16:rowId xmlns="" xmlns:a16="http://schemas.microsoft.com/office/drawing/2014/main" val="2951530806"/>
                  </a:ext>
                </a:extLst>
              </a:tr>
            </a:tbl>
          </a:graphicData>
        </a:graphic>
      </p:graphicFrame>
      <p:graphicFrame>
        <p:nvGraphicFramePr>
          <p:cNvPr id="20" name="Таблица 19"/>
          <p:cNvGraphicFramePr>
            <a:graphicFrameLocks noGrp="1"/>
          </p:cNvGraphicFramePr>
          <p:nvPr>
            <p:extLst>
              <p:ext uri="{D42A27DB-BD31-4B8C-83A1-F6EECF244321}">
                <p14:modId xmlns:p14="http://schemas.microsoft.com/office/powerpoint/2010/main" val="66712480"/>
              </p:ext>
            </p:extLst>
          </p:nvPr>
        </p:nvGraphicFramePr>
        <p:xfrm>
          <a:off x="168294" y="3008192"/>
          <a:ext cx="7224723" cy="1051560"/>
        </p:xfrm>
        <a:graphic>
          <a:graphicData uri="http://schemas.openxmlformats.org/drawingml/2006/table">
            <a:tbl>
              <a:tblPr>
                <a:tableStyleId>{BDBED569-4797-4DF1-A0F4-6AAB3CD982D8}</a:tableStyleId>
              </a:tblPr>
              <a:tblGrid>
                <a:gridCol w="1806181">
                  <a:extLst>
                    <a:ext uri="{9D8B030D-6E8A-4147-A177-3AD203B41FA5}">
                      <a16:colId xmlns="" xmlns:a16="http://schemas.microsoft.com/office/drawing/2014/main" val="4165441938"/>
                    </a:ext>
                  </a:extLst>
                </a:gridCol>
                <a:gridCol w="2085059">
                  <a:extLst>
                    <a:ext uri="{9D8B030D-6E8A-4147-A177-3AD203B41FA5}">
                      <a16:colId xmlns="" xmlns:a16="http://schemas.microsoft.com/office/drawing/2014/main" val="3330051727"/>
                    </a:ext>
                  </a:extLst>
                </a:gridCol>
                <a:gridCol w="3333483">
                  <a:extLst>
                    <a:ext uri="{9D8B030D-6E8A-4147-A177-3AD203B41FA5}">
                      <a16:colId xmlns="" xmlns:a16="http://schemas.microsoft.com/office/drawing/2014/main" val="2995895153"/>
                    </a:ext>
                  </a:extLst>
                </a:gridCol>
              </a:tblGrid>
              <a:tr h="0">
                <a:tc rowSpan="4">
                  <a:txBody>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Характеристика</a:t>
                      </a:r>
                    </a:p>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участка</a:t>
                      </a:r>
                    </a:p>
                  </a:txBody>
                  <a:tcPr anchor="ctr">
                    <a:solidFill>
                      <a:srgbClr val="D1FFFF"/>
                    </a:solidFill>
                  </a:tcPr>
                </a:tc>
                <a:tc>
                  <a:txBody>
                    <a:bodyPr/>
                    <a:lstStyle/>
                    <a:p>
                      <a:pPr algn="l"/>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Площадь</a:t>
                      </a:r>
                    </a:p>
                  </a:txBody>
                  <a:tcPr anchor="ctr"/>
                </a:tc>
                <a:tc>
                  <a:txBody>
                    <a:bodyPr/>
                    <a:lstStyle/>
                    <a:p>
                      <a:pPr algn="l"/>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16,3 га</a:t>
                      </a:r>
                    </a:p>
                  </a:txBody>
                  <a:tcPr anchor="ctr"/>
                </a:tc>
                <a:extLst>
                  <a:ext uri="{0D108BD9-81ED-4DB2-BD59-A6C34878D82A}">
                    <a16:rowId xmlns="" xmlns:a16="http://schemas.microsoft.com/office/drawing/2014/main" val="2951530806"/>
                  </a:ext>
                </a:extLst>
              </a:tr>
              <a:tr h="0">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Категория</a:t>
                      </a:r>
                      <a:r>
                        <a:rPr lang="ru-RU" sz="900" b="0" baseline="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земли</a:t>
                      </a:r>
                      <a:endPar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земли населенных пунктов</a:t>
                      </a:r>
                    </a:p>
                  </a:txBody>
                  <a:tcPr anchor="ctr"/>
                </a:tc>
                <a:extLst>
                  <a:ext uri="{0D108BD9-81ED-4DB2-BD59-A6C34878D82A}">
                    <a16:rowId xmlns="" xmlns:a16="http://schemas.microsoft.com/office/drawing/2014/main" val="3113957651"/>
                  </a:ext>
                </a:extLst>
              </a:tr>
              <a:tr h="0">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Форма собственности</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государственная</a:t>
                      </a:r>
                    </a:p>
                  </a:txBody>
                  <a:tcPr anchor="ctr"/>
                </a:tc>
                <a:extLst>
                  <a:ext uri="{0D108BD9-81ED-4DB2-BD59-A6C34878D82A}">
                    <a16:rowId xmlns="" xmlns:a16="http://schemas.microsoft.com/office/drawing/2014/main" val="42063930"/>
                  </a:ext>
                </a:extLst>
              </a:tr>
              <a:tr h="127868">
                <a:tc vMerge="1">
                  <a:txBody>
                    <a:bodyPr/>
                    <a:lstStyle/>
                    <a:p>
                      <a:pPr algn="ct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Приоритетное направление использования</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для сельскохозяйственного</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назначения</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10003"/>
                  </a:ext>
                </a:extLst>
              </a:tr>
            </a:tbl>
          </a:graphicData>
        </a:graphic>
      </p:graphicFrame>
      <p:graphicFrame>
        <p:nvGraphicFramePr>
          <p:cNvPr id="21" name="Таблица 20"/>
          <p:cNvGraphicFramePr>
            <a:graphicFrameLocks noGrp="1"/>
          </p:cNvGraphicFramePr>
          <p:nvPr>
            <p:extLst>
              <p:ext uri="{D42A27DB-BD31-4B8C-83A1-F6EECF244321}">
                <p14:modId xmlns:p14="http://schemas.microsoft.com/office/powerpoint/2010/main" val="199781204"/>
              </p:ext>
            </p:extLst>
          </p:nvPr>
        </p:nvGraphicFramePr>
        <p:xfrm>
          <a:off x="169006" y="4031672"/>
          <a:ext cx="6831562" cy="1911927"/>
        </p:xfrm>
        <a:graphic>
          <a:graphicData uri="http://schemas.openxmlformats.org/drawingml/2006/table">
            <a:tbl>
              <a:tblPr>
                <a:tableStyleId>{BDBED569-4797-4DF1-A0F4-6AAB3CD982D8}</a:tableStyleId>
              </a:tblPr>
              <a:tblGrid>
                <a:gridCol w="1276886">
                  <a:extLst>
                    <a:ext uri="{9D8B030D-6E8A-4147-A177-3AD203B41FA5}">
                      <a16:colId xmlns="" xmlns:a16="http://schemas.microsoft.com/office/drawing/2014/main" val="4165441938"/>
                    </a:ext>
                  </a:extLst>
                </a:gridCol>
                <a:gridCol w="1398660">
                  <a:extLst>
                    <a:ext uri="{9D8B030D-6E8A-4147-A177-3AD203B41FA5}">
                      <a16:colId xmlns="" xmlns:a16="http://schemas.microsoft.com/office/drawing/2014/main" val="2407449417"/>
                    </a:ext>
                  </a:extLst>
                </a:gridCol>
                <a:gridCol w="4156016">
                  <a:extLst>
                    <a:ext uri="{9D8B030D-6E8A-4147-A177-3AD203B41FA5}">
                      <a16:colId xmlns="" xmlns:a16="http://schemas.microsoft.com/office/drawing/2014/main" val="2693098453"/>
                    </a:ext>
                  </a:extLst>
                </a:gridCol>
              </a:tblGrid>
              <a:tr h="650210">
                <a:tc rowSpan="4">
                  <a:txBody>
                    <a:bodyPr/>
                    <a:lstStyle/>
                    <a:p>
                      <a:pPr algn="ctr"/>
                      <a:r>
                        <a:rPr lang="ru-RU" sz="10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Инженерные </a:t>
                      </a:r>
                    </a:p>
                    <a:p>
                      <a:pPr algn="ctr"/>
                      <a:r>
                        <a:rPr lang="ru-RU" sz="10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коммуникации</a:t>
                      </a:r>
                    </a:p>
                  </a:txBody>
                  <a:tcPr anchor="ctr">
                    <a:solidFill>
                      <a:srgbClr val="D1FFFF"/>
                    </a:solidFill>
                  </a:tcPr>
                </a:tc>
                <a:tc>
                  <a:txBody>
                    <a:bodyPr/>
                    <a:lstStyle/>
                    <a:p>
                      <a:pPr algn="l"/>
                      <a:r>
                        <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Электроснабжение</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 ПС Глинка 110/35/10 в 0,9 км до границы земельного участка, резерв мощности для технологического присоединения 3,7 МВА, сроки осуществления тех. присоединения 6 мес., ориентировочная </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стоимость </a:t>
                      </a: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44 тыс. руб.</a:t>
                      </a:r>
                    </a:p>
                  </a:txBody>
                  <a:tcPr anchor="ctr"/>
                </a:tc>
                <a:extLst>
                  <a:ext uri="{0D108BD9-81ED-4DB2-BD59-A6C34878D82A}">
                    <a16:rowId xmlns="" xmlns:a16="http://schemas.microsoft.com/office/drawing/2014/main" val="2951530806"/>
                  </a:ext>
                </a:extLst>
              </a:tr>
              <a:tr h="510879">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Газоснабжение</a:t>
                      </a:r>
                    </a:p>
                  </a:txBody>
                  <a:tcPr anchor="ctr"/>
                </a:tc>
                <a:tc>
                  <a:txBody>
                    <a:bodyPr/>
                    <a:lstStyle/>
                    <a:p>
                      <a:pPr algn="l"/>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ГРС на</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расстоянии</a:t>
                      </a: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 500 м от площадки  </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(давление 3 кг/</a:t>
                      </a:r>
                      <a:r>
                        <a:rPr lang="ru-RU" sz="900" baseline="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кв.см</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Возможное потребление 420 куб. м/час. Сроки тех. </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присоединения-6 </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мес. Стоимость тех. присоединения - 3 млн. руб. (за 1 км)</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3113957651"/>
                  </a:ext>
                </a:extLst>
              </a:tr>
              <a:tr h="510879">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Водоснабжение</a:t>
                      </a:r>
                    </a:p>
                  </a:txBody>
                  <a:tcPr anchor="ctr"/>
                </a:tc>
                <a:tc>
                  <a:txBody>
                    <a:bodyPr/>
                    <a:lstStyle/>
                    <a:p>
                      <a:pPr algn="l"/>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точка подключения на</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расстоянии</a:t>
                      </a: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  1000</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м от площадки</a:t>
                      </a: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давление 2 атм., максимальная мощность  20 </a:t>
                      </a:r>
                      <a:r>
                        <a:rPr lang="ru-RU" sz="900" baseline="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куб.м</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/час; сроки тех. </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присоединение-1месяц</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стоимость согласно смете</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42063930"/>
                  </a:ext>
                </a:extLst>
              </a:tr>
              <a:tr h="239959">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Водоотведение</a:t>
                      </a:r>
                    </a:p>
                  </a:txBody>
                  <a:tcPr anchor="ctr"/>
                </a:tc>
                <a:tc>
                  <a:txBody>
                    <a:bodyPr/>
                    <a:lstStyle/>
                    <a:p>
                      <a:pPr algn="l"/>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самостоятельная</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установка емкостей для канализационных стоков </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2032109891"/>
                  </a:ext>
                </a:extLst>
              </a:tr>
            </a:tbl>
          </a:graphicData>
        </a:graphic>
      </p:graphicFrame>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99297" y="1075389"/>
            <a:ext cx="2950853" cy="187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3157247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stretch>
            <a:fillRect/>
          </a:stretch>
        </p:blipFill>
        <p:spPr>
          <a:xfrm>
            <a:off x="2061031" y="156237"/>
            <a:ext cx="5498644" cy="768091"/>
          </a:xfrm>
          <a:prstGeom prst="rect">
            <a:avLst/>
          </a:prstGeom>
        </p:spPr>
      </p:pic>
      <p:sp>
        <p:nvSpPr>
          <p:cNvPr id="3" name="TextBox 2"/>
          <p:cNvSpPr txBox="1"/>
          <p:nvPr/>
        </p:nvSpPr>
        <p:spPr>
          <a:xfrm>
            <a:off x="2061031" y="317130"/>
            <a:ext cx="5498644"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Инвестиционные площадки</a:t>
            </a:r>
          </a:p>
        </p:txBody>
      </p:sp>
      <p:sp>
        <p:nvSpPr>
          <p:cNvPr id="15" name="TextBox 14"/>
          <p:cNvSpPr txBox="1"/>
          <p:nvPr/>
        </p:nvSpPr>
        <p:spPr>
          <a:xfrm>
            <a:off x="7010400" y="7190343"/>
            <a:ext cx="549275" cy="369332"/>
          </a:xfrm>
          <a:prstGeom prst="rect">
            <a:avLst/>
          </a:prstGeom>
          <a:noFill/>
        </p:spPr>
        <p:txBody>
          <a:bodyPr wrap="squar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11</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aphicFrame>
        <p:nvGraphicFramePr>
          <p:cNvPr id="19" name="Таблица 18"/>
          <p:cNvGraphicFramePr>
            <a:graphicFrameLocks noGrp="1"/>
          </p:cNvGraphicFramePr>
          <p:nvPr>
            <p:extLst>
              <p:ext uri="{D42A27DB-BD31-4B8C-83A1-F6EECF244321}">
                <p14:modId xmlns:p14="http://schemas.microsoft.com/office/powerpoint/2010/main" val="1943499349"/>
              </p:ext>
            </p:extLst>
          </p:nvPr>
        </p:nvGraphicFramePr>
        <p:xfrm>
          <a:off x="168295" y="1008076"/>
          <a:ext cx="7224722" cy="2042623"/>
        </p:xfrm>
        <a:graphic>
          <a:graphicData uri="http://schemas.openxmlformats.org/drawingml/2006/table">
            <a:tbl>
              <a:tblPr>
                <a:tableStyleId>{BDBED569-4797-4DF1-A0F4-6AAB3CD982D8}</a:tableStyleId>
              </a:tblPr>
              <a:tblGrid>
                <a:gridCol w="4280760">
                  <a:extLst>
                    <a:ext uri="{9D8B030D-6E8A-4147-A177-3AD203B41FA5}">
                      <a16:colId xmlns="" xmlns:a16="http://schemas.microsoft.com/office/drawing/2014/main" val="4165441938"/>
                    </a:ext>
                  </a:extLst>
                </a:gridCol>
                <a:gridCol w="2943962">
                  <a:extLst>
                    <a:ext uri="{9D8B030D-6E8A-4147-A177-3AD203B41FA5}">
                      <a16:colId xmlns="" xmlns:a16="http://schemas.microsoft.com/office/drawing/2014/main" val="1779954494"/>
                    </a:ext>
                  </a:extLst>
                </a:gridCol>
              </a:tblGrid>
              <a:tr h="532178">
                <a:tc>
                  <a:txBody>
                    <a:bodyPr/>
                    <a:lstStyle/>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Инвестиционная площадка </a:t>
                      </a:r>
                    </a:p>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67-04-13</a:t>
                      </a:r>
                    </a:p>
                  </a:txBody>
                  <a:tcPr>
                    <a:solidFill>
                      <a:srgbClr val="D1FFFF"/>
                    </a:solidFill>
                  </a:tcPr>
                </a:tc>
                <a:tc rowSpan="2">
                  <a:txBody>
                    <a:bodyPr/>
                    <a:lstStyle/>
                    <a:p>
                      <a:pPr algn="ctr"/>
                      <a:endPar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 xmlns:a16="http://schemas.microsoft.com/office/drawing/2014/main" val="2951530806"/>
                  </a:ext>
                </a:extLst>
              </a:tr>
              <a:tr h="1510445">
                <a:tc>
                  <a:txBody>
                    <a:bodyPr/>
                    <a:lstStyle/>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Местоположение:</a:t>
                      </a:r>
                    </a:p>
                    <a:p>
                      <a:pPr marL="0" indent="180975" algn="just"/>
                      <a:endParaRPr lang="ru-RU" sz="1050"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0" indent="180975" algn="just"/>
                      <a:r>
                        <a:rPr lang="ru-RU" sz="1100" baseline="0" dirty="0">
                          <a:latin typeface="Open Sans" panose="020B0606030504020204" pitchFamily="34" charset="0"/>
                          <a:ea typeface="Open Sans" panose="020B0606030504020204" pitchFamily="34" charset="0"/>
                          <a:cs typeface="Open Sans" panose="020B0606030504020204" pitchFamily="34" charset="0"/>
                        </a:rPr>
                        <a:t> </a:t>
                      </a:r>
                      <a:r>
                        <a:rPr lang="ru-RU" sz="11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Глинковский район, Доброминское  с/п, д. Белый Холм;</a:t>
                      </a:r>
                      <a:endParaRPr lang="ru-RU" sz="11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180975" algn="just"/>
                      <a:r>
                        <a:rPr lang="ru-RU"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 расстояние до г. Москвы: 420км;</a:t>
                      </a:r>
                    </a:p>
                    <a:p>
                      <a:pPr marL="0" indent="180975" algn="just"/>
                      <a:r>
                        <a:rPr lang="ru-RU"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 расстояние до г. Смоленска:</a:t>
                      </a:r>
                      <a:r>
                        <a:rPr lang="ru-RU" sz="11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126 </a:t>
                      </a:r>
                      <a:r>
                        <a:rPr lang="ru-RU"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км;</a:t>
                      </a:r>
                    </a:p>
                    <a:p>
                      <a:pPr marL="0" marR="0" indent="180975" algn="just" defTabSz="755934" rtl="0" eaLnBrk="1" fontAlgn="auto" latinLnBrk="0" hangingPunct="1">
                        <a:lnSpc>
                          <a:spcPct val="100000"/>
                        </a:lnSpc>
                        <a:spcBef>
                          <a:spcPts val="0"/>
                        </a:spcBef>
                        <a:spcAft>
                          <a:spcPts val="0"/>
                        </a:spcAft>
                        <a:buClrTx/>
                        <a:buSzTx/>
                        <a:buFontTx/>
                        <a:buNone/>
                        <a:tabLst/>
                        <a:defRPr/>
                      </a:pPr>
                      <a:r>
                        <a:rPr lang="ru-RU"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 -расстояние до центра</a:t>
                      </a:r>
                      <a:r>
                        <a:rPr lang="ru-RU" sz="11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с. Глинка</a:t>
                      </a:r>
                      <a:r>
                        <a:rPr lang="ru-RU"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r>
                        <a:rPr lang="ru-RU" sz="11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26 </a:t>
                      </a:r>
                      <a:r>
                        <a:rPr lang="ru-RU"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км.</a:t>
                      </a:r>
                    </a:p>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vMerge="1">
                  <a:txBody>
                    <a:bodyPr/>
                    <a:lstStyle/>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 xmlns:a16="http://schemas.microsoft.com/office/drawing/2014/main" val="415780204"/>
                  </a:ext>
                </a:extLst>
              </a:tr>
            </a:tbl>
          </a:graphicData>
        </a:graphic>
      </p:graphicFrame>
      <p:sp>
        <p:nvSpPr>
          <p:cNvPr id="14" name="TextBox 13"/>
          <p:cNvSpPr txBox="1"/>
          <p:nvPr/>
        </p:nvSpPr>
        <p:spPr>
          <a:xfrm>
            <a:off x="833915" y="154887"/>
            <a:ext cx="1027845"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graphicFrame>
        <p:nvGraphicFramePr>
          <p:cNvPr id="13" name="Таблица 12"/>
          <p:cNvGraphicFramePr>
            <a:graphicFrameLocks noGrp="1"/>
          </p:cNvGraphicFramePr>
          <p:nvPr>
            <p:extLst>
              <p:ext uri="{D42A27DB-BD31-4B8C-83A1-F6EECF244321}">
                <p14:modId xmlns:p14="http://schemas.microsoft.com/office/powerpoint/2010/main" val="1174040580"/>
              </p:ext>
            </p:extLst>
          </p:nvPr>
        </p:nvGraphicFramePr>
        <p:xfrm>
          <a:off x="169006" y="6000223"/>
          <a:ext cx="5990632" cy="259080"/>
        </p:xfrm>
        <a:graphic>
          <a:graphicData uri="http://schemas.openxmlformats.org/drawingml/2006/table">
            <a:tbl>
              <a:tblPr>
                <a:tableStyleId>{BDBED569-4797-4DF1-A0F4-6AAB3CD982D8}</a:tableStyleId>
              </a:tblPr>
              <a:tblGrid>
                <a:gridCol w="2672516">
                  <a:extLst>
                    <a:ext uri="{9D8B030D-6E8A-4147-A177-3AD203B41FA5}">
                      <a16:colId xmlns="" xmlns:a16="http://schemas.microsoft.com/office/drawing/2014/main" val="4165441938"/>
                    </a:ext>
                  </a:extLst>
                </a:gridCol>
                <a:gridCol w="3318116">
                  <a:extLst>
                    <a:ext uri="{9D8B030D-6E8A-4147-A177-3AD203B41FA5}">
                      <a16:colId xmlns="" xmlns:a16="http://schemas.microsoft.com/office/drawing/2014/main" val="1772052304"/>
                    </a:ext>
                  </a:extLst>
                </a:gridCol>
              </a:tblGrid>
              <a:tr h="181606">
                <a:tc>
                  <a:txBody>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Подъездные</a:t>
                      </a:r>
                      <a:r>
                        <a:rPr lang="ru-RU" sz="1100" baseline="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пути</a:t>
                      </a:r>
                    </a:p>
                  </a:txBody>
                  <a:tcPr anchor="ctr">
                    <a:solidFill>
                      <a:srgbClr val="D1FFFF"/>
                    </a:solidFill>
                  </a:tcPr>
                </a:tc>
                <a:tc>
                  <a:txBody>
                    <a:bodyPr/>
                    <a:lstStyle/>
                    <a:p>
                      <a:pPr algn="l"/>
                      <a:r>
                        <a:rPr lang="ru-RU" sz="900" dirty="0">
                          <a:solidFill>
                            <a:schemeClr val="tx1"/>
                          </a:solidFill>
                          <a:latin typeface="Open Sans" pitchFamily="34" charset="0"/>
                          <a:ea typeface="Open Sans" pitchFamily="34" charset="0"/>
                          <a:cs typeface="Open Sans" pitchFamily="34" charset="0"/>
                        </a:rPr>
                        <a:t>Автодорога «Глинка-</a:t>
                      </a:r>
                      <a:r>
                        <a:rPr lang="ru-RU" sz="900" dirty="0" err="1">
                          <a:solidFill>
                            <a:schemeClr val="tx1"/>
                          </a:solidFill>
                          <a:latin typeface="Open Sans" pitchFamily="34" charset="0"/>
                          <a:ea typeface="Open Sans" pitchFamily="34" charset="0"/>
                          <a:cs typeface="Open Sans" pitchFamily="34" charset="0"/>
                        </a:rPr>
                        <a:t>Немыкари</a:t>
                      </a:r>
                      <a:r>
                        <a:rPr lang="ru-RU" sz="900" dirty="0">
                          <a:solidFill>
                            <a:schemeClr val="tx1"/>
                          </a:solidFill>
                          <a:latin typeface="Open Sans" pitchFamily="34" charset="0"/>
                          <a:ea typeface="Open Sans" pitchFamily="34" charset="0"/>
                          <a:cs typeface="Open Sans" pitchFamily="34" charset="0"/>
                        </a:rPr>
                        <a:t>»</a:t>
                      </a:r>
                      <a:r>
                        <a:rPr lang="ru-RU" sz="900" baseline="0" dirty="0">
                          <a:solidFill>
                            <a:schemeClr val="tx1"/>
                          </a:solidFill>
                          <a:latin typeface="Open Sans" pitchFamily="34" charset="0"/>
                          <a:ea typeface="Open Sans" pitchFamily="34" charset="0"/>
                          <a:cs typeface="Open Sans" pitchFamily="34" charset="0"/>
                        </a:rPr>
                        <a:t> 0,2 км. </a:t>
                      </a:r>
                      <a:endParaRPr lang="ru-RU" sz="800" dirty="0">
                        <a:solidFill>
                          <a:schemeClr val="bg2">
                            <a:lumMod val="25000"/>
                          </a:schemeClr>
                        </a:solidFill>
                        <a:latin typeface="Open Sans" pitchFamily="34" charset="0"/>
                        <a:ea typeface="Open Sans" pitchFamily="34" charset="0"/>
                        <a:cs typeface="Open Sans" pitchFamily="34" charset="0"/>
                      </a:endParaRPr>
                    </a:p>
                  </a:txBody>
                  <a:tcPr anchor="ctr">
                    <a:solidFill>
                      <a:schemeClr val="bg1"/>
                    </a:solidFill>
                  </a:tcPr>
                </a:tc>
                <a:extLst>
                  <a:ext uri="{0D108BD9-81ED-4DB2-BD59-A6C34878D82A}">
                    <a16:rowId xmlns="" xmlns:a16="http://schemas.microsoft.com/office/drawing/2014/main" val="2951530806"/>
                  </a:ext>
                </a:extLst>
              </a:tr>
            </a:tbl>
          </a:graphicData>
        </a:graphic>
      </p:graphicFrame>
      <p:graphicFrame>
        <p:nvGraphicFramePr>
          <p:cNvPr id="18" name="Таблица 17"/>
          <p:cNvGraphicFramePr>
            <a:graphicFrameLocks noGrp="1"/>
          </p:cNvGraphicFramePr>
          <p:nvPr>
            <p:extLst>
              <p:ext uri="{D42A27DB-BD31-4B8C-83A1-F6EECF244321}">
                <p14:modId xmlns:p14="http://schemas.microsoft.com/office/powerpoint/2010/main" val="3802966611"/>
              </p:ext>
            </p:extLst>
          </p:nvPr>
        </p:nvGraphicFramePr>
        <p:xfrm>
          <a:off x="169006" y="6414654"/>
          <a:ext cx="5992876" cy="365760"/>
        </p:xfrm>
        <a:graphic>
          <a:graphicData uri="http://schemas.openxmlformats.org/drawingml/2006/table">
            <a:tbl>
              <a:tblPr>
                <a:tableStyleId>{BDBED569-4797-4DF1-A0F4-6AAB3CD982D8}</a:tableStyleId>
              </a:tblPr>
              <a:tblGrid>
                <a:gridCol w="2671176">
                  <a:extLst>
                    <a:ext uri="{9D8B030D-6E8A-4147-A177-3AD203B41FA5}">
                      <a16:colId xmlns="" xmlns:a16="http://schemas.microsoft.com/office/drawing/2014/main" val="4165441938"/>
                    </a:ext>
                  </a:extLst>
                </a:gridCol>
                <a:gridCol w="3321700">
                  <a:extLst>
                    <a:ext uri="{9D8B030D-6E8A-4147-A177-3AD203B41FA5}">
                      <a16:colId xmlns="" xmlns:a16="http://schemas.microsoft.com/office/drawing/2014/main" val="1575495227"/>
                    </a:ext>
                  </a:extLst>
                </a:gridCol>
              </a:tblGrid>
              <a:tr h="295661">
                <a:tc>
                  <a:txBody>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Условия предоставления</a:t>
                      </a:r>
                    </a:p>
                  </a:txBody>
                  <a:tcPr anchor="ctr">
                    <a:solidFill>
                      <a:srgbClr val="D1FFFF"/>
                    </a:solidFill>
                  </a:tcPr>
                </a:tc>
                <a:tc>
                  <a:txBody>
                    <a:bodyPr/>
                    <a:lstStyle/>
                    <a:p>
                      <a:pPr algn="l"/>
                      <a:r>
                        <a:rPr lang="ru-RU" sz="900" dirty="0">
                          <a:solidFill>
                            <a:srgbClr val="FF0000"/>
                          </a:solidFill>
                          <a:latin typeface="Open Sans" pitchFamily="34" charset="0"/>
                          <a:ea typeface="Open Sans" pitchFamily="34" charset="0"/>
                          <a:cs typeface="Open Sans" pitchFamily="34" charset="0"/>
                        </a:rPr>
                        <a:t> </a:t>
                      </a:r>
                      <a:r>
                        <a:rPr lang="ru-RU" sz="900" dirty="0">
                          <a:solidFill>
                            <a:schemeClr val="tx1"/>
                          </a:solidFill>
                          <a:latin typeface="Open Sans" pitchFamily="34" charset="0"/>
                          <a:ea typeface="Open Sans" pitchFamily="34" charset="0"/>
                          <a:cs typeface="Open Sans" pitchFamily="34" charset="0"/>
                        </a:rPr>
                        <a:t>долгосрочная</a:t>
                      </a:r>
                      <a:r>
                        <a:rPr lang="ru-RU" sz="900" baseline="0" dirty="0">
                          <a:solidFill>
                            <a:schemeClr val="tx1"/>
                          </a:solidFill>
                          <a:latin typeface="Open Sans" pitchFamily="34" charset="0"/>
                          <a:ea typeface="Open Sans" pitchFamily="34" charset="0"/>
                          <a:cs typeface="Open Sans" pitchFamily="34" charset="0"/>
                        </a:rPr>
                        <a:t> аренда, ориентировочная стоимость </a:t>
                      </a:r>
                      <a:endParaRPr lang="ru-RU" sz="900" baseline="0" dirty="0" smtClean="0">
                        <a:solidFill>
                          <a:schemeClr val="tx1"/>
                        </a:solidFill>
                        <a:latin typeface="Open Sans" pitchFamily="34" charset="0"/>
                        <a:ea typeface="Open Sans" pitchFamily="34" charset="0"/>
                        <a:cs typeface="Open Sans" pitchFamily="34" charset="0"/>
                      </a:endParaRPr>
                    </a:p>
                    <a:p>
                      <a:pPr algn="l"/>
                      <a:r>
                        <a:rPr lang="ru-RU" sz="900" baseline="0" dirty="0" smtClean="0">
                          <a:solidFill>
                            <a:schemeClr val="tx1"/>
                          </a:solidFill>
                          <a:latin typeface="Open Sans" pitchFamily="34" charset="0"/>
                          <a:ea typeface="Open Sans" pitchFamily="34" charset="0"/>
                          <a:cs typeface="Open Sans" pitchFamily="34" charset="0"/>
                        </a:rPr>
                        <a:t>700 </a:t>
                      </a:r>
                      <a:r>
                        <a:rPr lang="ru-RU" sz="900" baseline="0" dirty="0">
                          <a:solidFill>
                            <a:schemeClr val="tx1"/>
                          </a:solidFill>
                          <a:latin typeface="Open Sans" pitchFamily="34" charset="0"/>
                          <a:ea typeface="Open Sans" pitchFamily="34" charset="0"/>
                          <a:cs typeface="Open Sans" pitchFamily="34" charset="0"/>
                        </a:rPr>
                        <a:t>руб./год, выкуп через аукцион от 2000 руб.</a:t>
                      </a:r>
                      <a:endParaRPr lang="ru-RU" sz="900" dirty="0">
                        <a:solidFill>
                          <a:schemeClr val="tx1"/>
                        </a:solidFill>
                        <a:latin typeface="Open Sans" pitchFamily="34" charset="0"/>
                        <a:ea typeface="Open Sans" pitchFamily="34" charset="0"/>
                        <a:cs typeface="Open Sans" pitchFamily="34" charset="0"/>
                      </a:endParaRPr>
                    </a:p>
                  </a:txBody>
                  <a:tcPr anchor="ctr">
                    <a:solidFill>
                      <a:schemeClr val="bg1"/>
                    </a:solidFill>
                  </a:tcPr>
                </a:tc>
                <a:extLst>
                  <a:ext uri="{0D108BD9-81ED-4DB2-BD59-A6C34878D82A}">
                    <a16:rowId xmlns="" xmlns:a16="http://schemas.microsoft.com/office/drawing/2014/main" val="2951530806"/>
                  </a:ext>
                </a:extLst>
              </a:tr>
            </a:tbl>
          </a:graphicData>
        </a:graphic>
      </p:graphicFrame>
      <p:graphicFrame>
        <p:nvGraphicFramePr>
          <p:cNvPr id="20" name="Таблица 19"/>
          <p:cNvGraphicFramePr>
            <a:graphicFrameLocks noGrp="1"/>
          </p:cNvGraphicFramePr>
          <p:nvPr>
            <p:extLst>
              <p:ext uri="{D42A27DB-BD31-4B8C-83A1-F6EECF244321}">
                <p14:modId xmlns:p14="http://schemas.microsoft.com/office/powerpoint/2010/main" val="1770282735"/>
              </p:ext>
            </p:extLst>
          </p:nvPr>
        </p:nvGraphicFramePr>
        <p:xfrm>
          <a:off x="168294" y="3057172"/>
          <a:ext cx="7224723" cy="1051560"/>
        </p:xfrm>
        <a:graphic>
          <a:graphicData uri="http://schemas.openxmlformats.org/drawingml/2006/table">
            <a:tbl>
              <a:tblPr>
                <a:tableStyleId>{BDBED569-4797-4DF1-A0F4-6AAB3CD982D8}</a:tableStyleId>
              </a:tblPr>
              <a:tblGrid>
                <a:gridCol w="1806181">
                  <a:extLst>
                    <a:ext uri="{9D8B030D-6E8A-4147-A177-3AD203B41FA5}">
                      <a16:colId xmlns="" xmlns:a16="http://schemas.microsoft.com/office/drawing/2014/main" val="4165441938"/>
                    </a:ext>
                  </a:extLst>
                </a:gridCol>
                <a:gridCol w="1864100">
                  <a:extLst>
                    <a:ext uri="{9D8B030D-6E8A-4147-A177-3AD203B41FA5}">
                      <a16:colId xmlns="" xmlns:a16="http://schemas.microsoft.com/office/drawing/2014/main" val="3330051727"/>
                    </a:ext>
                  </a:extLst>
                </a:gridCol>
                <a:gridCol w="3554442">
                  <a:extLst>
                    <a:ext uri="{9D8B030D-6E8A-4147-A177-3AD203B41FA5}">
                      <a16:colId xmlns="" xmlns:a16="http://schemas.microsoft.com/office/drawing/2014/main" val="2995895153"/>
                    </a:ext>
                  </a:extLst>
                </a:gridCol>
              </a:tblGrid>
              <a:tr h="0">
                <a:tc rowSpan="4">
                  <a:txBody>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Характеристика</a:t>
                      </a:r>
                    </a:p>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участка</a:t>
                      </a:r>
                    </a:p>
                  </a:txBody>
                  <a:tcPr anchor="ctr">
                    <a:solidFill>
                      <a:srgbClr val="D1FFFF"/>
                    </a:solidFill>
                  </a:tcPr>
                </a:tc>
                <a:tc>
                  <a:txBody>
                    <a:bodyPr/>
                    <a:lstStyle/>
                    <a:p>
                      <a:pPr algn="l"/>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Площадь</a:t>
                      </a:r>
                    </a:p>
                  </a:txBody>
                  <a:tcPr anchor="ctr"/>
                </a:tc>
                <a:tc>
                  <a:txBody>
                    <a:bodyPr/>
                    <a:lstStyle/>
                    <a:p>
                      <a:pPr algn="l"/>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5 га</a:t>
                      </a:r>
                    </a:p>
                  </a:txBody>
                  <a:tcPr anchor="ctr"/>
                </a:tc>
                <a:extLst>
                  <a:ext uri="{0D108BD9-81ED-4DB2-BD59-A6C34878D82A}">
                    <a16:rowId xmlns="" xmlns:a16="http://schemas.microsoft.com/office/drawing/2014/main" val="2951530806"/>
                  </a:ext>
                </a:extLst>
              </a:tr>
              <a:tr h="0">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Категория</a:t>
                      </a:r>
                      <a:r>
                        <a:rPr lang="ru-RU" sz="900" b="0" baseline="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земли</a:t>
                      </a:r>
                      <a:endPar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земли</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сельскохозяйственного назначения</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3113957651"/>
                  </a:ext>
                </a:extLst>
              </a:tr>
              <a:tr h="0">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Форма собственности</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государственная</a:t>
                      </a:r>
                    </a:p>
                  </a:txBody>
                  <a:tcPr anchor="ctr"/>
                </a:tc>
                <a:extLst>
                  <a:ext uri="{0D108BD9-81ED-4DB2-BD59-A6C34878D82A}">
                    <a16:rowId xmlns="" xmlns:a16="http://schemas.microsoft.com/office/drawing/2014/main" val="42063930"/>
                  </a:ext>
                </a:extLst>
              </a:tr>
              <a:tr h="166904">
                <a:tc vMerge="1">
                  <a:txBody>
                    <a:bodyPr/>
                    <a:lstStyle/>
                    <a:p>
                      <a:pPr algn="ct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Приоритетное направление использования</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для сельскохозяйственного</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использования</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10003"/>
                  </a:ext>
                </a:extLst>
              </a:tr>
            </a:tbl>
          </a:graphicData>
        </a:graphic>
      </p:graphicFrame>
      <p:graphicFrame>
        <p:nvGraphicFramePr>
          <p:cNvPr id="21" name="Таблица 20"/>
          <p:cNvGraphicFramePr>
            <a:graphicFrameLocks noGrp="1"/>
          </p:cNvGraphicFramePr>
          <p:nvPr>
            <p:extLst>
              <p:ext uri="{D42A27DB-BD31-4B8C-83A1-F6EECF244321}">
                <p14:modId xmlns:p14="http://schemas.microsoft.com/office/powerpoint/2010/main" val="2752859361"/>
              </p:ext>
            </p:extLst>
          </p:nvPr>
        </p:nvGraphicFramePr>
        <p:xfrm>
          <a:off x="169006" y="4103024"/>
          <a:ext cx="6892797" cy="1882140"/>
        </p:xfrm>
        <a:graphic>
          <a:graphicData uri="http://schemas.openxmlformats.org/drawingml/2006/table">
            <a:tbl>
              <a:tblPr>
                <a:tableStyleId>{BDBED569-4797-4DF1-A0F4-6AAB3CD982D8}</a:tableStyleId>
              </a:tblPr>
              <a:tblGrid>
                <a:gridCol w="1306737">
                  <a:extLst>
                    <a:ext uri="{9D8B030D-6E8A-4147-A177-3AD203B41FA5}">
                      <a16:colId xmlns="" xmlns:a16="http://schemas.microsoft.com/office/drawing/2014/main" val="4165441938"/>
                    </a:ext>
                  </a:extLst>
                </a:gridCol>
                <a:gridCol w="1378293">
                  <a:extLst>
                    <a:ext uri="{9D8B030D-6E8A-4147-A177-3AD203B41FA5}">
                      <a16:colId xmlns="" xmlns:a16="http://schemas.microsoft.com/office/drawing/2014/main" val="2407449417"/>
                    </a:ext>
                  </a:extLst>
                </a:gridCol>
                <a:gridCol w="4207767">
                  <a:extLst>
                    <a:ext uri="{9D8B030D-6E8A-4147-A177-3AD203B41FA5}">
                      <a16:colId xmlns="" xmlns:a16="http://schemas.microsoft.com/office/drawing/2014/main" val="2693098453"/>
                    </a:ext>
                  </a:extLst>
                </a:gridCol>
              </a:tblGrid>
              <a:tr h="408016">
                <a:tc rowSpan="4">
                  <a:txBody>
                    <a:bodyPr/>
                    <a:lstStyle/>
                    <a:p>
                      <a:pPr algn="ctr"/>
                      <a:r>
                        <a:rPr lang="ru-RU" sz="10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Инженерные </a:t>
                      </a:r>
                    </a:p>
                    <a:p>
                      <a:pPr algn="ctr"/>
                      <a:r>
                        <a:rPr lang="ru-RU" sz="10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коммуникации</a:t>
                      </a:r>
                    </a:p>
                  </a:txBody>
                  <a:tcPr anchor="ctr">
                    <a:solidFill>
                      <a:srgbClr val="D1FFFF"/>
                    </a:solidFill>
                  </a:tcPr>
                </a:tc>
                <a:tc>
                  <a:txBody>
                    <a:bodyPr/>
                    <a:lstStyle/>
                    <a:p>
                      <a:pPr algn="l"/>
                      <a:r>
                        <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Электроснабжение</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ПС</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Белый Холм 35/10 расположен</a:t>
                      </a: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 в 0,9 км до границы земельного участка, резерв мощности 1,43 МВА, сроки осуществления техприсоединения</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6 мес., ориентировочная стоимость -44 </a:t>
                      </a:r>
                      <a:r>
                        <a:rPr lang="ru-RU" sz="900" baseline="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тыс.руб</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2951530806"/>
                  </a:ext>
                </a:extLst>
              </a:tr>
              <a:tr h="249397">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Газоснабжение</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kern="1200" dirty="0">
                          <a:solidFill>
                            <a:schemeClr val="tx1"/>
                          </a:solidFill>
                          <a:effectLst/>
                          <a:latin typeface="+mn-lt"/>
                          <a:ea typeface="+mn-ea"/>
                          <a:cs typeface="+mn-cs"/>
                        </a:rPr>
                        <a:t>в 500 м находится газовый модуль, среднее давление 3 кг низкое давление </a:t>
                      </a:r>
                      <a:endParaRPr lang="ru-RU" sz="900" kern="1200" dirty="0" smtClean="0">
                        <a:solidFill>
                          <a:schemeClr val="tx1"/>
                        </a:solidFill>
                        <a:effectLst/>
                        <a:latin typeface="+mn-lt"/>
                        <a:ea typeface="+mn-ea"/>
                        <a:cs typeface="+mn-cs"/>
                      </a:endParaRPr>
                    </a:p>
                    <a:p>
                      <a:pPr marL="0" marR="0" indent="0" algn="l" defTabSz="755934" rtl="0" eaLnBrk="1" fontAlgn="auto" latinLnBrk="0" hangingPunct="1">
                        <a:lnSpc>
                          <a:spcPct val="100000"/>
                        </a:lnSpc>
                        <a:spcBef>
                          <a:spcPts val="0"/>
                        </a:spcBef>
                        <a:spcAft>
                          <a:spcPts val="0"/>
                        </a:spcAft>
                        <a:buClrTx/>
                        <a:buSzTx/>
                        <a:buFontTx/>
                        <a:buNone/>
                        <a:tabLst/>
                        <a:defRPr/>
                      </a:pPr>
                      <a:r>
                        <a:rPr lang="ru-RU" sz="900" kern="1200" dirty="0" smtClean="0">
                          <a:solidFill>
                            <a:schemeClr val="tx1"/>
                          </a:solidFill>
                          <a:effectLst/>
                          <a:latin typeface="+mn-lt"/>
                          <a:ea typeface="+mn-ea"/>
                          <a:cs typeface="+mn-cs"/>
                        </a:rPr>
                        <a:t>350 </a:t>
                      </a:r>
                      <a:r>
                        <a:rPr lang="ru-RU" sz="900" kern="1200" dirty="0">
                          <a:solidFill>
                            <a:schemeClr val="tx1"/>
                          </a:solidFill>
                          <a:effectLst/>
                          <a:latin typeface="+mn-lt"/>
                          <a:ea typeface="+mn-ea"/>
                          <a:cs typeface="+mn-cs"/>
                        </a:rPr>
                        <a:t>мм </a:t>
                      </a:r>
                      <a:r>
                        <a:rPr lang="ru-RU" sz="900" kern="1200" dirty="0" err="1">
                          <a:solidFill>
                            <a:schemeClr val="tx1"/>
                          </a:solidFill>
                          <a:effectLst/>
                          <a:latin typeface="+mn-lt"/>
                          <a:ea typeface="+mn-ea"/>
                          <a:cs typeface="+mn-cs"/>
                        </a:rPr>
                        <a:t>вд</a:t>
                      </a:r>
                      <a:r>
                        <a:rPr lang="ru-RU" sz="900" kern="1200" dirty="0">
                          <a:solidFill>
                            <a:schemeClr val="tx1"/>
                          </a:solidFill>
                          <a:effectLst/>
                          <a:latin typeface="+mn-lt"/>
                          <a:ea typeface="+mn-ea"/>
                          <a:cs typeface="+mn-cs"/>
                        </a:rPr>
                        <a:t>., диаметр трубы вход 250 мм, выход 90 мм. Возможное потребление </a:t>
                      </a:r>
                      <a:endParaRPr lang="ru-RU" sz="900" kern="1200" dirty="0" smtClean="0">
                        <a:solidFill>
                          <a:schemeClr val="tx1"/>
                        </a:solidFill>
                        <a:effectLst/>
                        <a:latin typeface="+mn-lt"/>
                        <a:ea typeface="+mn-ea"/>
                        <a:cs typeface="+mn-cs"/>
                      </a:endParaRPr>
                    </a:p>
                    <a:p>
                      <a:pPr marL="0" marR="0" indent="0" algn="l" defTabSz="755934" rtl="0" eaLnBrk="1" fontAlgn="auto" latinLnBrk="0" hangingPunct="1">
                        <a:lnSpc>
                          <a:spcPct val="100000"/>
                        </a:lnSpc>
                        <a:spcBef>
                          <a:spcPts val="0"/>
                        </a:spcBef>
                        <a:spcAft>
                          <a:spcPts val="0"/>
                        </a:spcAft>
                        <a:buClrTx/>
                        <a:buSzTx/>
                        <a:buFontTx/>
                        <a:buNone/>
                        <a:tabLst/>
                        <a:defRPr/>
                      </a:pPr>
                      <a:r>
                        <a:rPr lang="ru-RU" sz="900" kern="1200" dirty="0" smtClean="0">
                          <a:solidFill>
                            <a:schemeClr val="tx1"/>
                          </a:solidFill>
                          <a:effectLst/>
                          <a:latin typeface="+mn-lt"/>
                          <a:ea typeface="+mn-ea"/>
                          <a:cs typeface="+mn-cs"/>
                        </a:rPr>
                        <a:t>420 </a:t>
                      </a:r>
                      <a:r>
                        <a:rPr lang="ru-RU" sz="900" kern="1200" dirty="0">
                          <a:solidFill>
                            <a:schemeClr val="tx1"/>
                          </a:solidFill>
                          <a:effectLst/>
                          <a:latin typeface="+mn-lt"/>
                          <a:ea typeface="+mn-ea"/>
                          <a:cs typeface="+mn-cs"/>
                        </a:rPr>
                        <a:t>куб. м/час, ориентировочная стоимость присоединения к газовым сетям </a:t>
                      </a:r>
                      <a:endParaRPr lang="ru-RU" sz="900" kern="1200" dirty="0" smtClean="0">
                        <a:solidFill>
                          <a:schemeClr val="tx1"/>
                        </a:solidFill>
                        <a:effectLst/>
                        <a:latin typeface="+mn-lt"/>
                        <a:ea typeface="+mn-ea"/>
                        <a:cs typeface="+mn-cs"/>
                      </a:endParaRPr>
                    </a:p>
                    <a:p>
                      <a:pPr marL="0" marR="0" indent="0" algn="l" defTabSz="755934" rtl="0" eaLnBrk="1" fontAlgn="auto" latinLnBrk="0" hangingPunct="1">
                        <a:lnSpc>
                          <a:spcPct val="100000"/>
                        </a:lnSpc>
                        <a:spcBef>
                          <a:spcPts val="0"/>
                        </a:spcBef>
                        <a:spcAft>
                          <a:spcPts val="0"/>
                        </a:spcAft>
                        <a:buClrTx/>
                        <a:buSzTx/>
                        <a:buFontTx/>
                        <a:buNone/>
                        <a:tabLst/>
                        <a:defRPr/>
                      </a:pPr>
                      <a:r>
                        <a:rPr lang="ru-RU" sz="900" kern="1200" dirty="0" smtClean="0">
                          <a:solidFill>
                            <a:schemeClr val="tx1"/>
                          </a:solidFill>
                          <a:effectLst/>
                          <a:latin typeface="+mn-lt"/>
                          <a:ea typeface="+mn-ea"/>
                          <a:cs typeface="+mn-cs"/>
                        </a:rPr>
                        <a:t>2 </a:t>
                      </a:r>
                      <a:r>
                        <a:rPr lang="ru-RU" sz="900" kern="1200" dirty="0">
                          <a:solidFill>
                            <a:schemeClr val="tx1"/>
                          </a:solidFill>
                          <a:effectLst/>
                          <a:latin typeface="+mn-lt"/>
                          <a:ea typeface="+mn-ea"/>
                          <a:cs typeface="+mn-cs"/>
                        </a:rPr>
                        <a:t>млн. </a:t>
                      </a:r>
                      <a:r>
                        <a:rPr lang="ru-RU" sz="900" kern="1200" dirty="0" err="1">
                          <a:solidFill>
                            <a:schemeClr val="tx1"/>
                          </a:solidFill>
                          <a:effectLst/>
                          <a:latin typeface="+mn-lt"/>
                          <a:ea typeface="+mn-ea"/>
                          <a:cs typeface="+mn-cs"/>
                        </a:rPr>
                        <a:t>руб</a:t>
                      </a:r>
                      <a:r>
                        <a:rPr lang="ru-RU" sz="900" kern="1200" dirty="0">
                          <a:solidFill>
                            <a:schemeClr val="tx1"/>
                          </a:solidFill>
                          <a:effectLst/>
                          <a:latin typeface="+mn-lt"/>
                          <a:ea typeface="+mn-ea"/>
                          <a:cs typeface="+mn-cs"/>
                        </a:rPr>
                        <a:t> (за 1 км) </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3113957651"/>
                  </a:ext>
                </a:extLst>
              </a:tr>
              <a:tr h="240160">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Водоснабжение</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точка подключения на расстоянии 350 м от площадки, давление 2 атм., максимальная мощность 20 </a:t>
                      </a:r>
                      <a:r>
                        <a:rPr lang="ru-RU" sz="900" baseline="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куб.м</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/час; сроки тех. </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присоединения–1месяц</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стоимость согласно </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смете.</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42063930"/>
                  </a:ext>
                </a:extLst>
              </a:tr>
              <a:tr h="210590">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Водоотведение</a:t>
                      </a:r>
                    </a:p>
                  </a:txBody>
                  <a:tcPr anchor="ctr"/>
                </a:tc>
                <a:tc>
                  <a:txBody>
                    <a:bodyPr/>
                    <a:lstStyle/>
                    <a:p>
                      <a:pPr algn="l"/>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самостоятельная</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установка емкостей для канализационных стоков</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2032109891"/>
                  </a:ext>
                </a:extLst>
              </a:tr>
            </a:tbl>
          </a:graphicData>
        </a:graphic>
      </p:graphicFrame>
      <p:sp>
        <p:nvSpPr>
          <p:cNvPr id="24" name="TextBox 23"/>
          <p:cNvSpPr txBox="1"/>
          <p:nvPr/>
        </p:nvSpPr>
        <p:spPr>
          <a:xfrm>
            <a:off x="833915" y="154887"/>
            <a:ext cx="1007007"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16" name="Рисунок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pic>
        <p:nvPicPr>
          <p:cNvPr id="17" name="Рисунок 16" descr="C:\Users\777\Desktop\Инвестиц. площадки от 14.10.2016\ИП №67-04-13\схема площадки №13.jpg"/>
          <p:cNvPicPr/>
          <p:nvPr/>
        </p:nvPicPr>
        <p:blipFill>
          <a:blip r:embed="rId5"/>
          <a:srcRect l="2901" t="26996" r="51064" b="8418"/>
          <a:stretch>
            <a:fillRect/>
          </a:stretch>
        </p:blipFill>
        <p:spPr bwMode="auto">
          <a:xfrm>
            <a:off x="4447309" y="1066799"/>
            <a:ext cx="2956714" cy="1967345"/>
          </a:xfrm>
          <a:prstGeom prst="rect">
            <a:avLst/>
          </a:prstGeom>
          <a:noFill/>
          <a:ln w="9525">
            <a:noFill/>
            <a:miter lim="800000"/>
            <a:headEnd/>
            <a:tailEnd/>
          </a:ln>
        </p:spPr>
      </p:pic>
    </p:spTree>
    <p:extLst>
      <p:ext uri="{BB962C8B-B14F-4D97-AF65-F5344CB8AC3E}">
        <p14:creationId xmlns:p14="http://schemas.microsoft.com/office/powerpoint/2010/main" val="1266477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stretch>
            <a:fillRect/>
          </a:stretch>
        </p:blipFill>
        <p:spPr>
          <a:xfrm>
            <a:off x="2061031" y="156237"/>
            <a:ext cx="5498644" cy="768091"/>
          </a:xfrm>
          <a:prstGeom prst="rect">
            <a:avLst/>
          </a:prstGeom>
        </p:spPr>
      </p:pic>
      <p:sp>
        <p:nvSpPr>
          <p:cNvPr id="3" name="TextBox 2"/>
          <p:cNvSpPr txBox="1"/>
          <p:nvPr/>
        </p:nvSpPr>
        <p:spPr>
          <a:xfrm>
            <a:off x="2061031" y="317130"/>
            <a:ext cx="5498644"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Инвестиционные площадки</a:t>
            </a:r>
          </a:p>
        </p:txBody>
      </p:sp>
      <p:sp>
        <p:nvSpPr>
          <p:cNvPr id="15" name="TextBox 14"/>
          <p:cNvSpPr txBox="1"/>
          <p:nvPr/>
        </p:nvSpPr>
        <p:spPr>
          <a:xfrm>
            <a:off x="7083716" y="7190343"/>
            <a:ext cx="475959" cy="369332"/>
          </a:xfrm>
          <a:prstGeom prst="rect">
            <a:avLst/>
          </a:prstGeom>
          <a:noFill/>
        </p:spPr>
        <p:txBody>
          <a:bodyPr wrap="squar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12</a:t>
            </a:r>
          </a:p>
        </p:txBody>
      </p:sp>
      <p:graphicFrame>
        <p:nvGraphicFramePr>
          <p:cNvPr id="19" name="Таблица 18"/>
          <p:cNvGraphicFramePr>
            <a:graphicFrameLocks noGrp="1"/>
          </p:cNvGraphicFramePr>
          <p:nvPr>
            <p:extLst>
              <p:ext uri="{D42A27DB-BD31-4B8C-83A1-F6EECF244321}">
                <p14:modId xmlns:p14="http://schemas.microsoft.com/office/powerpoint/2010/main" val="3972143932"/>
              </p:ext>
            </p:extLst>
          </p:nvPr>
        </p:nvGraphicFramePr>
        <p:xfrm>
          <a:off x="168295" y="1047404"/>
          <a:ext cx="7224722" cy="2042623"/>
        </p:xfrm>
        <a:graphic>
          <a:graphicData uri="http://schemas.openxmlformats.org/drawingml/2006/table">
            <a:tbl>
              <a:tblPr>
                <a:tableStyleId>{BDBED569-4797-4DF1-A0F4-6AAB3CD982D8}</a:tableStyleId>
              </a:tblPr>
              <a:tblGrid>
                <a:gridCol w="4280760">
                  <a:extLst>
                    <a:ext uri="{9D8B030D-6E8A-4147-A177-3AD203B41FA5}">
                      <a16:colId xmlns="" xmlns:a16="http://schemas.microsoft.com/office/drawing/2014/main" val="4165441938"/>
                    </a:ext>
                  </a:extLst>
                </a:gridCol>
                <a:gridCol w="2943962">
                  <a:extLst>
                    <a:ext uri="{9D8B030D-6E8A-4147-A177-3AD203B41FA5}">
                      <a16:colId xmlns="" xmlns:a16="http://schemas.microsoft.com/office/drawing/2014/main" val="1779954494"/>
                    </a:ext>
                  </a:extLst>
                </a:gridCol>
              </a:tblGrid>
              <a:tr h="532178">
                <a:tc>
                  <a:txBody>
                    <a:bodyPr/>
                    <a:lstStyle/>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Инвестиционная площадка </a:t>
                      </a:r>
                    </a:p>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67-04-19</a:t>
                      </a:r>
                    </a:p>
                  </a:txBody>
                  <a:tcPr>
                    <a:solidFill>
                      <a:srgbClr val="D1FFFF"/>
                    </a:solidFill>
                  </a:tcPr>
                </a:tc>
                <a:tc rowSpan="2">
                  <a:txBody>
                    <a:bodyPr/>
                    <a:lstStyle/>
                    <a:p>
                      <a:pPr algn="ctr"/>
                      <a:endPar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 xmlns:a16="http://schemas.microsoft.com/office/drawing/2014/main" val="2951530806"/>
                  </a:ext>
                </a:extLst>
              </a:tr>
              <a:tr h="1510445">
                <a:tc>
                  <a:txBody>
                    <a:bodyPr/>
                    <a:lstStyle/>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Местоположение:</a:t>
                      </a:r>
                    </a:p>
                    <a:p>
                      <a:pPr marL="0" indent="180975" algn="l"/>
                      <a:endParaRPr lang="ru-RU" sz="1050"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182563" indent="-1588" algn="l"/>
                      <a:r>
                        <a:rPr lang="ru-RU" sz="1100" baseline="0" dirty="0">
                          <a:latin typeface="Open Sans" panose="020B0606030504020204" pitchFamily="34" charset="0"/>
                          <a:ea typeface="Open Sans" panose="020B0606030504020204" pitchFamily="34" charset="0"/>
                          <a:cs typeface="Open Sans" panose="020B0606030504020204" pitchFamily="34" charset="0"/>
                        </a:rPr>
                        <a:t>Глинковский район, </a:t>
                      </a:r>
                      <a:r>
                        <a:rPr lang="ru-RU" sz="1100" baseline="0" dirty="0" err="1">
                          <a:latin typeface="Open Sans" panose="020B0606030504020204" pitchFamily="34" charset="0"/>
                          <a:ea typeface="Open Sans" panose="020B0606030504020204" pitchFamily="34" charset="0"/>
                          <a:cs typeface="Open Sans" panose="020B0606030504020204" pitchFamily="34" charset="0"/>
                        </a:rPr>
                        <a:t>Глинковское</a:t>
                      </a:r>
                      <a:r>
                        <a:rPr lang="ru-RU" sz="1100" baseline="0" dirty="0">
                          <a:latin typeface="Open Sans" panose="020B0606030504020204" pitchFamily="34" charset="0"/>
                          <a:ea typeface="Open Sans" panose="020B0606030504020204" pitchFamily="34" charset="0"/>
                          <a:cs typeface="Open Sans" panose="020B0606030504020204" pitchFamily="34" charset="0"/>
                        </a:rPr>
                        <a:t> сельское поселение, </a:t>
                      </a:r>
                      <a:br>
                        <a:rPr lang="ru-RU" sz="1100" baseline="0" dirty="0">
                          <a:latin typeface="Open Sans" panose="020B0606030504020204" pitchFamily="34" charset="0"/>
                          <a:ea typeface="Open Sans" panose="020B0606030504020204" pitchFamily="34" charset="0"/>
                          <a:cs typeface="Open Sans" panose="020B0606030504020204" pitchFamily="34" charset="0"/>
                        </a:rPr>
                      </a:br>
                      <a:r>
                        <a:rPr lang="ru-RU" sz="1100" baseline="0" dirty="0">
                          <a:latin typeface="Open Sans" panose="020B0606030504020204" pitchFamily="34" charset="0"/>
                          <a:ea typeface="Open Sans" panose="020B0606030504020204" pitchFamily="34" charset="0"/>
                          <a:cs typeface="Open Sans" panose="020B0606030504020204" pitchFamily="34" charset="0"/>
                        </a:rPr>
                        <a:t>д. Ново-Яковлевичи;</a:t>
                      </a:r>
                      <a:endParaRPr lang="ru-RU" sz="1100" dirty="0">
                        <a:latin typeface="Open Sans" panose="020B0606030504020204" pitchFamily="34" charset="0"/>
                        <a:ea typeface="Open Sans" panose="020B0606030504020204" pitchFamily="34" charset="0"/>
                        <a:cs typeface="Open Sans" panose="020B0606030504020204" pitchFamily="34" charset="0"/>
                      </a:endParaRPr>
                    </a:p>
                    <a:p>
                      <a:pPr marL="0" indent="180975" algn="just"/>
                      <a:r>
                        <a:rPr lang="ru-RU" sz="1100" dirty="0">
                          <a:latin typeface="Open Sans" panose="020B0606030504020204" pitchFamily="34" charset="0"/>
                          <a:ea typeface="Open Sans" panose="020B0606030504020204" pitchFamily="34" charset="0"/>
                          <a:cs typeface="Open Sans" panose="020B0606030504020204" pitchFamily="34" charset="0"/>
                        </a:rPr>
                        <a:t>- расстояние до г. Москвы: 550</a:t>
                      </a:r>
                      <a:r>
                        <a:rPr lang="ru-RU" sz="1100" baseline="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км;</a:t>
                      </a:r>
                    </a:p>
                    <a:p>
                      <a:pPr marL="0" indent="180975" algn="just"/>
                      <a:r>
                        <a:rPr lang="ru-RU" sz="1100" dirty="0">
                          <a:latin typeface="Open Sans" panose="020B0606030504020204" pitchFamily="34" charset="0"/>
                          <a:ea typeface="Open Sans" panose="020B0606030504020204" pitchFamily="34" charset="0"/>
                          <a:cs typeface="Open Sans" panose="020B0606030504020204" pitchFamily="34" charset="0"/>
                        </a:rPr>
                        <a:t>- расстояние до г. Смоленска:</a:t>
                      </a:r>
                      <a:r>
                        <a:rPr lang="ru-RU" sz="1100" baseline="0" dirty="0">
                          <a:latin typeface="Open Sans" panose="020B0606030504020204" pitchFamily="34" charset="0"/>
                          <a:ea typeface="Open Sans" panose="020B0606030504020204" pitchFamily="34" charset="0"/>
                          <a:cs typeface="Open Sans" panose="020B0606030504020204" pitchFamily="34" charset="0"/>
                        </a:rPr>
                        <a:t> 100 </a:t>
                      </a:r>
                      <a:r>
                        <a:rPr lang="ru-RU" sz="1100" dirty="0">
                          <a:latin typeface="Open Sans" panose="020B0606030504020204" pitchFamily="34" charset="0"/>
                          <a:ea typeface="Open Sans" panose="020B0606030504020204" pitchFamily="34" charset="0"/>
                          <a:cs typeface="Open Sans" panose="020B0606030504020204" pitchFamily="34" charset="0"/>
                        </a:rPr>
                        <a:t>км;</a:t>
                      </a:r>
                    </a:p>
                    <a:p>
                      <a:pPr marL="0" marR="0" indent="180975" algn="just" defTabSz="755934" rtl="0" eaLnBrk="1" fontAlgn="auto" latinLnBrk="0" hangingPunct="1">
                        <a:lnSpc>
                          <a:spcPct val="100000"/>
                        </a:lnSpc>
                        <a:spcBef>
                          <a:spcPts val="0"/>
                        </a:spcBef>
                        <a:spcAft>
                          <a:spcPts val="0"/>
                        </a:spcAft>
                        <a:buClrTx/>
                        <a:buSzTx/>
                        <a:buFontTx/>
                        <a:buNone/>
                        <a:tabLst/>
                        <a:defRPr/>
                      </a:pPr>
                      <a:r>
                        <a:rPr lang="ru-RU" sz="1100" dirty="0">
                          <a:latin typeface="Open Sans" panose="020B0606030504020204" pitchFamily="34" charset="0"/>
                          <a:ea typeface="Open Sans" panose="020B0606030504020204" pitchFamily="34" charset="0"/>
                          <a:cs typeface="Open Sans" panose="020B0606030504020204" pitchFamily="34" charset="0"/>
                        </a:rPr>
                        <a:t>- расстояние до центра с.</a:t>
                      </a:r>
                      <a:r>
                        <a:rPr lang="ru-RU" sz="1100" baseline="0" dirty="0">
                          <a:latin typeface="Open Sans" panose="020B0606030504020204" pitchFamily="34" charset="0"/>
                          <a:ea typeface="Open Sans" panose="020B0606030504020204" pitchFamily="34" charset="0"/>
                          <a:cs typeface="Open Sans" panose="020B0606030504020204" pitchFamily="34" charset="0"/>
                        </a:rPr>
                        <a:t> Глинка</a:t>
                      </a:r>
                      <a:r>
                        <a:rPr lang="ru-RU" sz="1100" dirty="0">
                          <a:latin typeface="Open Sans" panose="020B0606030504020204" pitchFamily="34" charset="0"/>
                          <a:ea typeface="Open Sans" panose="020B0606030504020204" pitchFamily="34" charset="0"/>
                          <a:cs typeface="Open Sans" panose="020B0606030504020204" pitchFamily="34" charset="0"/>
                        </a:rPr>
                        <a:t>:</a:t>
                      </a:r>
                      <a:r>
                        <a:rPr lang="ru-RU" sz="1100" baseline="0" dirty="0">
                          <a:latin typeface="Open Sans" panose="020B0606030504020204" pitchFamily="34" charset="0"/>
                          <a:ea typeface="Open Sans" panose="020B0606030504020204" pitchFamily="34" charset="0"/>
                          <a:cs typeface="Open Sans" panose="020B0606030504020204" pitchFamily="34" charset="0"/>
                        </a:rPr>
                        <a:t> 6 </a:t>
                      </a:r>
                      <a:r>
                        <a:rPr lang="ru-RU" sz="1100" dirty="0">
                          <a:latin typeface="Open Sans" panose="020B0606030504020204" pitchFamily="34" charset="0"/>
                          <a:ea typeface="Open Sans" panose="020B0606030504020204" pitchFamily="34" charset="0"/>
                          <a:cs typeface="Open Sans" panose="020B0606030504020204" pitchFamily="34" charset="0"/>
                        </a:rPr>
                        <a:t>км.</a:t>
                      </a:r>
                    </a:p>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vMerge="1">
                  <a:txBody>
                    <a:bodyPr/>
                    <a:lstStyle/>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 xmlns:a16="http://schemas.microsoft.com/office/drawing/2014/main" val="415780204"/>
                  </a:ext>
                </a:extLst>
              </a:tr>
            </a:tbl>
          </a:graphicData>
        </a:graphic>
      </p:graphicFrame>
      <p:sp>
        <p:nvSpPr>
          <p:cNvPr id="14" name="TextBox 13"/>
          <p:cNvSpPr txBox="1"/>
          <p:nvPr/>
        </p:nvSpPr>
        <p:spPr>
          <a:xfrm>
            <a:off x="833915" y="154887"/>
            <a:ext cx="1045479"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 </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17" name="TextBox 16"/>
          <p:cNvSpPr txBox="1"/>
          <p:nvPr/>
        </p:nvSpPr>
        <p:spPr>
          <a:xfrm>
            <a:off x="5230984" y="1770722"/>
            <a:ext cx="1464839" cy="276999"/>
          </a:xfrm>
          <a:prstGeom prst="rect">
            <a:avLst/>
          </a:prstGeom>
          <a:noFill/>
        </p:spPr>
        <p:txBody>
          <a:bodyPr wrap="square" rtlCol="0">
            <a:spAutoFit/>
          </a:bodyPr>
          <a:lstStyle/>
          <a:p>
            <a:pPr algn="ct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3" name="Таблица 12"/>
          <p:cNvGraphicFramePr>
            <a:graphicFrameLocks noGrp="1"/>
          </p:cNvGraphicFramePr>
          <p:nvPr>
            <p:extLst>
              <p:ext uri="{D42A27DB-BD31-4B8C-83A1-F6EECF244321}">
                <p14:modId xmlns:p14="http://schemas.microsoft.com/office/powerpoint/2010/main" val="2875715426"/>
              </p:ext>
            </p:extLst>
          </p:nvPr>
        </p:nvGraphicFramePr>
        <p:xfrm>
          <a:off x="167048" y="5893824"/>
          <a:ext cx="6302577" cy="388989"/>
        </p:xfrm>
        <a:graphic>
          <a:graphicData uri="http://schemas.openxmlformats.org/drawingml/2006/table">
            <a:tbl>
              <a:tblPr>
                <a:tableStyleId>{BDBED569-4797-4DF1-A0F4-6AAB3CD982D8}</a:tableStyleId>
              </a:tblPr>
              <a:tblGrid>
                <a:gridCol w="1642087">
                  <a:extLst>
                    <a:ext uri="{9D8B030D-6E8A-4147-A177-3AD203B41FA5}">
                      <a16:colId xmlns="" xmlns:a16="http://schemas.microsoft.com/office/drawing/2014/main" val="4165441938"/>
                    </a:ext>
                  </a:extLst>
                </a:gridCol>
                <a:gridCol w="4660490">
                  <a:extLst>
                    <a:ext uri="{9D8B030D-6E8A-4147-A177-3AD203B41FA5}">
                      <a16:colId xmlns="" xmlns:a16="http://schemas.microsoft.com/office/drawing/2014/main" val="1772052304"/>
                    </a:ext>
                  </a:extLst>
                </a:gridCol>
              </a:tblGrid>
              <a:tr h="388989">
                <a:tc>
                  <a:txBody>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Подъездные</a:t>
                      </a:r>
                      <a:r>
                        <a:rPr lang="ru-RU" sz="1100" baseline="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пути</a:t>
                      </a:r>
                    </a:p>
                  </a:txBody>
                  <a:tcPr anchor="ctr">
                    <a:solidFill>
                      <a:srgbClr val="D1FFFF"/>
                    </a:solidFill>
                  </a:tcPr>
                </a:tc>
                <a:tc>
                  <a:txBody>
                    <a:bodyPr/>
                    <a:lstStyle/>
                    <a:p>
                      <a:pPr algn="l"/>
                      <a:r>
                        <a:rPr lang="ru-RU" sz="900" dirty="0">
                          <a:solidFill>
                            <a:schemeClr val="tx1"/>
                          </a:solidFill>
                          <a:latin typeface="Open Sans" pitchFamily="34" charset="0"/>
                          <a:ea typeface="Open Sans" pitchFamily="34" charset="0"/>
                          <a:cs typeface="Open Sans" pitchFamily="34" charset="0"/>
                        </a:rPr>
                        <a:t>автомобильная дорога</a:t>
                      </a:r>
                      <a:r>
                        <a:rPr lang="ru-RU" sz="900" baseline="0" dirty="0">
                          <a:solidFill>
                            <a:schemeClr val="tx1"/>
                          </a:solidFill>
                          <a:latin typeface="Open Sans" pitchFamily="34" charset="0"/>
                          <a:ea typeface="Open Sans" pitchFamily="34" charset="0"/>
                          <a:cs typeface="Open Sans" pitchFamily="34" charset="0"/>
                        </a:rPr>
                        <a:t> «Глинка-Ново-Яковлевичи» с асфальтированным покрытием на расстоянии 1,5 к м, железнодорожная станция на </a:t>
                      </a:r>
                      <a:r>
                        <a:rPr lang="ru-RU" sz="900" baseline="0" dirty="0" smtClean="0">
                          <a:solidFill>
                            <a:schemeClr val="tx1"/>
                          </a:solidFill>
                          <a:latin typeface="Open Sans" pitchFamily="34" charset="0"/>
                          <a:ea typeface="Open Sans" pitchFamily="34" charset="0"/>
                          <a:cs typeface="Open Sans" pitchFamily="34" charset="0"/>
                        </a:rPr>
                        <a:t>расстоянии 7 </a:t>
                      </a:r>
                      <a:r>
                        <a:rPr lang="ru-RU" sz="900" baseline="0" dirty="0">
                          <a:solidFill>
                            <a:schemeClr val="tx1"/>
                          </a:solidFill>
                          <a:latin typeface="Open Sans" pitchFamily="34" charset="0"/>
                          <a:ea typeface="Open Sans" pitchFamily="34" charset="0"/>
                          <a:cs typeface="Open Sans" pitchFamily="34" charset="0"/>
                        </a:rPr>
                        <a:t>км</a:t>
                      </a:r>
                      <a:endParaRPr lang="ru-RU" sz="900" dirty="0">
                        <a:solidFill>
                          <a:schemeClr val="tx1"/>
                        </a:solidFill>
                        <a:latin typeface="Open Sans" pitchFamily="34" charset="0"/>
                        <a:ea typeface="Open Sans" pitchFamily="34" charset="0"/>
                        <a:cs typeface="Open Sans" pitchFamily="34" charset="0"/>
                      </a:endParaRPr>
                    </a:p>
                  </a:txBody>
                  <a:tcPr anchor="ctr">
                    <a:solidFill>
                      <a:schemeClr val="bg1"/>
                    </a:solidFill>
                  </a:tcPr>
                </a:tc>
                <a:extLst>
                  <a:ext uri="{0D108BD9-81ED-4DB2-BD59-A6C34878D82A}">
                    <a16:rowId xmlns="" xmlns:a16="http://schemas.microsoft.com/office/drawing/2014/main" val="2951530806"/>
                  </a:ext>
                </a:extLst>
              </a:tr>
            </a:tbl>
          </a:graphicData>
        </a:graphic>
      </p:graphicFrame>
      <p:graphicFrame>
        <p:nvGraphicFramePr>
          <p:cNvPr id="18" name="Таблица 17"/>
          <p:cNvGraphicFramePr>
            <a:graphicFrameLocks noGrp="1"/>
          </p:cNvGraphicFramePr>
          <p:nvPr>
            <p:extLst>
              <p:ext uri="{D42A27DB-BD31-4B8C-83A1-F6EECF244321}">
                <p14:modId xmlns:p14="http://schemas.microsoft.com/office/powerpoint/2010/main" val="638646654"/>
              </p:ext>
            </p:extLst>
          </p:nvPr>
        </p:nvGraphicFramePr>
        <p:xfrm>
          <a:off x="169004" y="6284803"/>
          <a:ext cx="6176377" cy="365760"/>
        </p:xfrm>
        <a:graphic>
          <a:graphicData uri="http://schemas.openxmlformats.org/drawingml/2006/table">
            <a:tbl>
              <a:tblPr>
                <a:tableStyleId>{BDBED569-4797-4DF1-A0F4-6AAB3CD982D8}</a:tableStyleId>
              </a:tblPr>
              <a:tblGrid>
                <a:gridCol w="2991891">
                  <a:extLst>
                    <a:ext uri="{9D8B030D-6E8A-4147-A177-3AD203B41FA5}">
                      <a16:colId xmlns="" xmlns:a16="http://schemas.microsoft.com/office/drawing/2014/main" val="4165441938"/>
                    </a:ext>
                  </a:extLst>
                </a:gridCol>
                <a:gridCol w="3184486">
                  <a:extLst>
                    <a:ext uri="{9D8B030D-6E8A-4147-A177-3AD203B41FA5}">
                      <a16:colId xmlns="" xmlns:a16="http://schemas.microsoft.com/office/drawing/2014/main" val="1575495227"/>
                    </a:ext>
                  </a:extLst>
                </a:gridCol>
              </a:tblGrid>
              <a:tr h="0">
                <a:tc>
                  <a:txBody>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Условия предоставления</a:t>
                      </a:r>
                    </a:p>
                  </a:txBody>
                  <a:tcPr anchor="ctr">
                    <a:solidFill>
                      <a:srgbClr val="D1FFFF"/>
                    </a:solidFill>
                  </a:tcPr>
                </a:tc>
                <a:tc>
                  <a:txBody>
                    <a:bodyPr/>
                    <a:lstStyle/>
                    <a:p>
                      <a:pPr algn="l"/>
                      <a:r>
                        <a:rPr lang="ru-RU" sz="900" dirty="0">
                          <a:solidFill>
                            <a:schemeClr val="tx1"/>
                          </a:solidFill>
                          <a:latin typeface="Open Sans" pitchFamily="34" charset="0"/>
                          <a:ea typeface="Open Sans" pitchFamily="34" charset="0"/>
                          <a:cs typeface="Open Sans" pitchFamily="34" charset="0"/>
                        </a:rPr>
                        <a:t>Долгосрочная</a:t>
                      </a:r>
                      <a:r>
                        <a:rPr lang="ru-RU" sz="900" baseline="0" dirty="0">
                          <a:solidFill>
                            <a:schemeClr val="tx1"/>
                          </a:solidFill>
                          <a:latin typeface="Open Sans" pitchFamily="34" charset="0"/>
                          <a:ea typeface="Open Sans" pitchFamily="34" charset="0"/>
                          <a:cs typeface="Open Sans" pitchFamily="34" charset="0"/>
                        </a:rPr>
                        <a:t> аренда- ориентироавочно-1000 руб./год; выкуп через аукцион </a:t>
                      </a:r>
                      <a:r>
                        <a:rPr lang="ru-RU" sz="900" baseline="0" dirty="0" smtClean="0">
                          <a:solidFill>
                            <a:schemeClr val="tx1"/>
                          </a:solidFill>
                          <a:latin typeface="Open Sans" pitchFamily="34" charset="0"/>
                          <a:ea typeface="Open Sans" pitchFamily="34" charset="0"/>
                          <a:cs typeface="Open Sans" pitchFamily="34" charset="0"/>
                        </a:rPr>
                        <a:t>ориентировочно от 1500 </a:t>
                      </a:r>
                      <a:r>
                        <a:rPr lang="ru-RU" sz="900" baseline="0" dirty="0">
                          <a:solidFill>
                            <a:schemeClr val="tx1"/>
                          </a:solidFill>
                          <a:latin typeface="Open Sans" pitchFamily="34" charset="0"/>
                          <a:ea typeface="Open Sans" pitchFamily="34" charset="0"/>
                          <a:cs typeface="Open Sans" pitchFamily="34" charset="0"/>
                        </a:rPr>
                        <a:t>руб.</a:t>
                      </a:r>
                      <a:endParaRPr lang="ru-RU" sz="900" dirty="0">
                        <a:solidFill>
                          <a:schemeClr val="tx1"/>
                        </a:solidFill>
                        <a:latin typeface="Open Sans" pitchFamily="34" charset="0"/>
                        <a:ea typeface="Open Sans" pitchFamily="34" charset="0"/>
                        <a:cs typeface="Open Sans" pitchFamily="34" charset="0"/>
                      </a:endParaRPr>
                    </a:p>
                  </a:txBody>
                  <a:tcPr anchor="ctr">
                    <a:solidFill>
                      <a:schemeClr val="bg1"/>
                    </a:solidFill>
                  </a:tcPr>
                </a:tc>
                <a:extLst>
                  <a:ext uri="{0D108BD9-81ED-4DB2-BD59-A6C34878D82A}">
                    <a16:rowId xmlns="" xmlns:a16="http://schemas.microsoft.com/office/drawing/2014/main" val="2951530806"/>
                  </a:ext>
                </a:extLst>
              </a:tr>
            </a:tbl>
          </a:graphicData>
        </a:graphic>
      </p:graphicFrame>
      <p:graphicFrame>
        <p:nvGraphicFramePr>
          <p:cNvPr id="20" name="Таблица 19"/>
          <p:cNvGraphicFramePr>
            <a:graphicFrameLocks noGrp="1"/>
          </p:cNvGraphicFramePr>
          <p:nvPr>
            <p:extLst>
              <p:ext uri="{D42A27DB-BD31-4B8C-83A1-F6EECF244321}">
                <p14:modId xmlns:p14="http://schemas.microsoft.com/office/powerpoint/2010/main" val="3796735430"/>
              </p:ext>
            </p:extLst>
          </p:nvPr>
        </p:nvGraphicFramePr>
        <p:xfrm>
          <a:off x="168294" y="3085742"/>
          <a:ext cx="7224723" cy="1051560"/>
        </p:xfrm>
        <a:graphic>
          <a:graphicData uri="http://schemas.openxmlformats.org/drawingml/2006/table">
            <a:tbl>
              <a:tblPr>
                <a:tableStyleId>{BDBED569-4797-4DF1-A0F4-6AAB3CD982D8}</a:tableStyleId>
              </a:tblPr>
              <a:tblGrid>
                <a:gridCol w="1806181">
                  <a:extLst>
                    <a:ext uri="{9D8B030D-6E8A-4147-A177-3AD203B41FA5}">
                      <a16:colId xmlns="" xmlns:a16="http://schemas.microsoft.com/office/drawing/2014/main" val="4165441938"/>
                    </a:ext>
                  </a:extLst>
                </a:gridCol>
                <a:gridCol w="1864100">
                  <a:extLst>
                    <a:ext uri="{9D8B030D-6E8A-4147-A177-3AD203B41FA5}">
                      <a16:colId xmlns="" xmlns:a16="http://schemas.microsoft.com/office/drawing/2014/main" val="3330051727"/>
                    </a:ext>
                  </a:extLst>
                </a:gridCol>
                <a:gridCol w="3554442">
                  <a:extLst>
                    <a:ext uri="{9D8B030D-6E8A-4147-A177-3AD203B41FA5}">
                      <a16:colId xmlns="" xmlns:a16="http://schemas.microsoft.com/office/drawing/2014/main" val="2995895153"/>
                    </a:ext>
                  </a:extLst>
                </a:gridCol>
              </a:tblGrid>
              <a:tr h="127755">
                <a:tc rowSpan="4">
                  <a:txBody>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Характеристика</a:t>
                      </a:r>
                    </a:p>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участка</a:t>
                      </a:r>
                    </a:p>
                  </a:txBody>
                  <a:tcPr anchor="ctr">
                    <a:solidFill>
                      <a:srgbClr val="D1FFFF"/>
                    </a:solidFill>
                  </a:tcPr>
                </a:tc>
                <a:tc>
                  <a:txBody>
                    <a:bodyPr/>
                    <a:lstStyle/>
                    <a:p>
                      <a:pPr algn="l"/>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Площадь</a:t>
                      </a:r>
                    </a:p>
                  </a:txBody>
                  <a:tcPr anchor="ctr"/>
                </a:tc>
                <a:tc>
                  <a:txBody>
                    <a:bodyPr/>
                    <a:lstStyle/>
                    <a:p>
                      <a:pPr algn="l"/>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3 га</a:t>
                      </a:r>
                    </a:p>
                  </a:txBody>
                  <a:tcPr anchor="ctr"/>
                </a:tc>
                <a:extLst>
                  <a:ext uri="{0D108BD9-81ED-4DB2-BD59-A6C34878D82A}">
                    <a16:rowId xmlns="" xmlns:a16="http://schemas.microsoft.com/office/drawing/2014/main" val="2951530806"/>
                  </a:ext>
                </a:extLst>
              </a:tr>
              <a:tr h="133888">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Категория</a:t>
                      </a:r>
                      <a:r>
                        <a:rPr lang="ru-RU" sz="900" b="0" baseline="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земли</a:t>
                      </a:r>
                      <a:endPar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Земли</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сельскохозяйственного назначения</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3113957651"/>
                  </a:ext>
                </a:extLst>
              </a:tr>
              <a:tr h="149088">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Форма собственности</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государственная</a:t>
                      </a:r>
                    </a:p>
                  </a:txBody>
                  <a:tcPr anchor="ctr"/>
                </a:tc>
                <a:extLst>
                  <a:ext uri="{0D108BD9-81ED-4DB2-BD59-A6C34878D82A}">
                    <a16:rowId xmlns="" xmlns:a16="http://schemas.microsoft.com/office/drawing/2014/main" val="42063930"/>
                  </a:ext>
                </a:extLst>
              </a:tr>
              <a:tr h="180358">
                <a:tc vMerge="1">
                  <a:txBody>
                    <a:bodyPr/>
                    <a:lstStyle/>
                    <a:p>
                      <a:pPr algn="ct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Приоритетное направление использования</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Для</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сельскохозяйственного производства</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10003"/>
                  </a:ext>
                </a:extLst>
              </a:tr>
            </a:tbl>
          </a:graphicData>
        </a:graphic>
      </p:graphicFrame>
      <p:graphicFrame>
        <p:nvGraphicFramePr>
          <p:cNvPr id="21" name="Таблица 20"/>
          <p:cNvGraphicFramePr>
            <a:graphicFrameLocks noGrp="1"/>
          </p:cNvGraphicFramePr>
          <p:nvPr>
            <p:extLst>
              <p:ext uri="{D42A27DB-BD31-4B8C-83A1-F6EECF244321}">
                <p14:modId xmlns:p14="http://schemas.microsoft.com/office/powerpoint/2010/main" val="3180726309"/>
              </p:ext>
            </p:extLst>
          </p:nvPr>
        </p:nvGraphicFramePr>
        <p:xfrm>
          <a:off x="167049" y="4146508"/>
          <a:ext cx="6926478" cy="1744980"/>
        </p:xfrm>
        <a:graphic>
          <a:graphicData uri="http://schemas.openxmlformats.org/drawingml/2006/table">
            <a:tbl>
              <a:tblPr>
                <a:tableStyleId>{BDBED569-4797-4DF1-A0F4-6AAB3CD982D8}</a:tableStyleId>
              </a:tblPr>
              <a:tblGrid>
                <a:gridCol w="1258509">
                  <a:extLst>
                    <a:ext uri="{9D8B030D-6E8A-4147-A177-3AD203B41FA5}">
                      <a16:colId xmlns="" xmlns:a16="http://schemas.microsoft.com/office/drawing/2014/main" val="4165441938"/>
                    </a:ext>
                  </a:extLst>
                </a:gridCol>
                <a:gridCol w="1369968">
                  <a:extLst>
                    <a:ext uri="{9D8B030D-6E8A-4147-A177-3AD203B41FA5}">
                      <a16:colId xmlns="" xmlns:a16="http://schemas.microsoft.com/office/drawing/2014/main" val="2407449417"/>
                    </a:ext>
                  </a:extLst>
                </a:gridCol>
                <a:gridCol w="4298001">
                  <a:extLst>
                    <a:ext uri="{9D8B030D-6E8A-4147-A177-3AD203B41FA5}">
                      <a16:colId xmlns="" xmlns:a16="http://schemas.microsoft.com/office/drawing/2014/main" val="2693098453"/>
                    </a:ext>
                  </a:extLst>
                </a:gridCol>
              </a:tblGrid>
              <a:tr h="403172">
                <a:tc rowSpan="4">
                  <a:txBody>
                    <a:bodyPr/>
                    <a:lstStyle/>
                    <a:p>
                      <a:pPr algn="ctr"/>
                      <a:r>
                        <a:rPr lang="ru-RU" sz="10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Инженерные </a:t>
                      </a:r>
                    </a:p>
                    <a:p>
                      <a:pPr algn="ctr"/>
                      <a:r>
                        <a:rPr lang="ru-RU" sz="10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коммуникации</a:t>
                      </a:r>
                    </a:p>
                  </a:txBody>
                  <a:tcPr anchor="ctr">
                    <a:solidFill>
                      <a:srgbClr val="D1FFFF"/>
                    </a:solidFill>
                  </a:tcPr>
                </a:tc>
                <a:tc>
                  <a:txBody>
                    <a:bodyPr/>
                    <a:lstStyle/>
                    <a:p>
                      <a:pPr algn="l"/>
                      <a:r>
                        <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Электроснабжение</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 ПС Глинка 110/35/10 на расстоянии 3,2 км до границы земельного участка, резерв мощности для технологического присоединения 3,7 МВА, ориентировочная стоимость 44 тыс. руб.</a:t>
                      </a:r>
                    </a:p>
                  </a:txBody>
                  <a:tcPr anchor="ctr"/>
                </a:tc>
                <a:extLst>
                  <a:ext uri="{0D108BD9-81ED-4DB2-BD59-A6C34878D82A}">
                    <a16:rowId xmlns="" xmlns:a16="http://schemas.microsoft.com/office/drawing/2014/main" val="2951530806"/>
                  </a:ext>
                </a:extLst>
              </a:tr>
              <a:tr h="403172">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Газоснабжение</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точка подключения на расстоянии 2 км от участка (давление 3 кг/кв. см.). Возможное потребление 420 куб. м /час. Сроки тех. </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Присоединения-2мес</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Стоимость тех. присоединения - 3 млн. руб. (за 1 км)</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3113957651"/>
                  </a:ext>
                </a:extLst>
              </a:tr>
              <a:tr h="403172">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Водоснабжение</a:t>
                      </a:r>
                    </a:p>
                  </a:txBody>
                  <a:tcPr anchor="ctr"/>
                </a:tc>
                <a:tc>
                  <a:txBody>
                    <a:bodyPr/>
                    <a:lstStyle/>
                    <a:p>
                      <a:pPr algn="l"/>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точка подключения на расстоянии 450 м от площадки,, максимальная мощность 20 </a:t>
                      </a:r>
                      <a:r>
                        <a:rPr lang="ru-RU" sz="900" baseline="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куб.м</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./час, сроки тех. присоединения - 1 месяц., стоимость согласно смете</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42063930"/>
                  </a:ext>
                </a:extLst>
              </a:tr>
              <a:tr h="189369">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Водоотведение</a:t>
                      </a:r>
                    </a:p>
                  </a:txBody>
                  <a:tcPr anchor="ctr"/>
                </a:tc>
                <a:tc>
                  <a:txBody>
                    <a:bodyPr/>
                    <a:lstStyle/>
                    <a:p>
                      <a:pPr algn="l"/>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самостоятельная</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установка емкостей для канализационных стоков</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2032109891"/>
                  </a:ext>
                </a:extLst>
              </a:tr>
            </a:tbl>
          </a:graphicData>
        </a:graphic>
      </p:graphicFrame>
      <p:pic>
        <p:nvPicPr>
          <p:cNvPr id="2" name="Рисунок 1"/>
          <p:cNvPicPr>
            <a:picLocks noChangeAspect="1"/>
          </p:cNvPicPr>
          <p:nvPr/>
        </p:nvPicPr>
        <p:blipFill rotWithShape="1">
          <a:blip r:embed="rId4"/>
          <a:srcRect r="4183"/>
          <a:stretch/>
        </p:blipFill>
        <p:spPr>
          <a:xfrm>
            <a:off x="4464424" y="1071695"/>
            <a:ext cx="2895382" cy="1975664"/>
          </a:xfrm>
          <a:prstGeom prst="rect">
            <a:avLst/>
          </a:prstGeom>
        </p:spPr>
      </p:pic>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37208794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4"/>
          <a:stretch>
            <a:fillRect/>
          </a:stretch>
        </p:blipFill>
        <p:spPr>
          <a:xfrm>
            <a:off x="2061031" y="156237"/>
            <a:ext cx="5498644" cy="768091"/>
          </a:xfrm>
          <a:prstGeom prst="rect">
            <a:avLst/>
          </a:prstGeom>
        </p:spPr>
      </p:pic>
      <p:sp>
        <p:nvSpPr>
          <p:cNvPr id="3" name="TextBox 2"/>
          <p:cNvSpPr txBox="1"/>
          <p:nvPr/>
        </p:nvSpPr>
        <p:spPr>
          <a:xfrm>
            <a:off x="2061031" y="317130"/>
            <a:ext cx="5498644"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Инвестиционные площадки</a:t>
            </a:r>
          </a:p>
        </p:txBody>
      </p:sp>
      <p:sp>
        <p:nvSpPr>
          <p:cNvPr id="15" name="TextBox 14"/>
          <p:cNvSpPr txBox="1"/>
          <p:nvPr/>
        </p:nvSpPr>
        <p:spPr>
          <a:xfrm>
            <a:off x="7083716" y="7190343"/>
            <a:ext cx="475959" cy="369332"/>
          </a:xfrm>
          <a:prstGeom prst="rect">
            <a:avLst/>
          </a:prstGeom>
          <a:noFill/>
        </p:spPr>
        <p:txBody>
          <a:bodyPr wrap="squar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13</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aphicFrame>
        <p:nvGraphicFramePr>
          <p:cNvPr id="19" name="Таблица 18"/>
          <p:cNvGraphicFramePr>
            <a:graphicFrameLocks noGrp="1"/>
          </p:cNvGraphicFramePr>
          <p:nvPr>
            <p:extLst>
              <p:ext uri="{D42A27DB-BD31-4B8C-83A1-F6EECF244321}">
                <p14:modId xmlns:p14="http://schemas.microsoft.com/office/powerpoint/2010/main" val="3046557640"/>
              </p:ext>
            </p:extLst>
          </p:nvPr>
        </p:nvGraphicFramePr>
        <p:xfrm>
          <a:off x="168295" y="1047404"/>
          <a:ext cx="7224722" cy="2042623"/>
        </p:xfrm>
        <a:graphic>
          <a:graphicData uri="http://schemas.openxmlformats.org/drawingml/2006/table">
            <a:tbl>
              <a:tblPr>
                <a:tableStyleId>{BDBED569-4797-4DF1-A0F4-6AAB3CD982D8}</a:tableStyleId>
              </a:tblPr>
              <a:tblGrid>
                <a:gridCol w="4280760">
                  <a:extLst>
                    <a:ext uri="{9D8B030D-6E8A-4147-A177-3AD203B41FA5}">
                      <a16:colId xmlns="" xmlns:a16="http://schemas.microsoft.com/office/drawing/2014/main" val="4165441938"/>
                    </a:ext>
                  </a:extLst>
                </a:gridCol>
                <a:gridCol w="2943962">
                  <a:extLst>
                    <a:ext uri="{9D8B030D-6E8A-4147-A177-3AD203B41FA5}">
                      <a16:colId xmlns="" xmlns:a16="http://schemas.microsoft.com/office/drawing/2014/main" val="1779954494"/>
                    </a:ext>
                  </a:extLst>
                </a:gridCol>
              </a:tblGrid>
              <a:tr h="532178">
                <a:tc>
                  <a:txBody>
                    <a:bodyPr/>
                    <a:lstStyle/>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Инвестиционная площадка </a:t>
                      </a:r>
                    </a:p>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67-04-28</a:t>
                      </a:r>
                    </a:p>
                  </a:txBody>
                  <a:tcPr>
                    <a:solidFill>
                      <a:srgbClr val="D1FFFF"/>
                    </a:solidFill>
                  </a:tcPr>
                </a:tc>
                <a:tc rowSpan="2">
                  <a:txBody>
                    <a:bodyPr/>
                    <a:lstStyle/>
                    <a:p>
                      <a:pPr algn="ctr"/>
                      <a:endPar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 xmlns:a16="http://schemas.microsoft.com/office/drawing/2014/main" val="2951530806"/>
                  </a:ext>
                </a:extLst>
              </a:tr>
              <a:tr h="1510445">
                <a:tc>
                  <a:txBody>
                    <a:bodyPr/>
                    <a:lstStyle/>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Местоположение:</a:t>
                      </a:r>
                    </a:p>
                    <a:p>
                      <a:pPr marL="0" indent="180975" algn="l"/>
                      <a:endParaRPr lang="ru-RU" sz="1050"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182563" indent="-1588" algn="l"/>
                      <a:r>
                        <a:rPr lang="ru-RU" sz="1100" baseline="0" dirty="0">
                          <a:latin typeface="Open Sans" panose="020B0606030504020204" pitchFamily="34" charset="0"/>
                          <a:ea typeface="Open Sans" panose="020B0606030504020204" pitchFamily="34" charset="0"/>
                          <a:cs typeface="Open Sans" panose="020B0606030504020204" pitchFamily="34" charset="0"/>
                        </a:rPr>
                        <a:t>Глинковский район, </a:t>
                      </a:r>
                      <a:r>
                        <a:rPr lang="ru-RU" sz="1100" baseline="0" dirty="0" err="1">
                          <a:latin typeface="Open Sans" panose="020B0606030504020204" pitchFamily="34" charset="0"/>
                          <a:ea typeface="Open Sans" panose="020B0606030504020204" pitchFamily="34" charset="0"/>
                          <a:cs typeface="Open Sans" panose="020B0606030504020204" pitchFamily="34" charset="0"/>
                        </a:rPr>
                        <a:t>Глинковское</a:t>
                      </a:r>
                      <a:r>
                        <a:rPr lang="ru-RU" sz="1100" baseline="0" dirty="0">
                          <a:latin typeface="Open Sans" panose="020B0606030504020204" pitchFamily="34" charset="0"/>
                          <a:ea typeface="Open Sans" panose="020B0606030504020204" pitchFamily="34" charset="0"/>
                          <a:cs typeface="Open Sans" panose="020B0606030504020204" pitchFamily="34" charset="0"/>
                        </a:rPr>
                        <a:t> сельское поселение, </a:t>
                      </a:r>
                      <a:br>
                        <a:rPr lang="ru-RU" sz="1100" baseline="0" dirty="0">
                          <a:latin typeface="Open Sans" panose="020B0606030504020204" pitchFamily="34" charset="0"/>
                          <a:ea typeface="Open Sans" panose="020B0606030504020204" pitchFamily="34" charset="0"/>
                          <a:cs typeface="Open Sans" panose="020B0606030504020204" pitchFamily="34" charset="0"/>
                        </a:rPr>
                      </a:br>
                      <a:r>
                        <a:rPr lang="ru-RU" sz="1100" baseline="0" dirty="0">
                          <a:latin typeface="Open Sans" panose="020B0606030504020204" pitchFamily="34" charset="0"/>
                          <a:ea typeface="Open Sans" panose="020B0606030504020204" pitchFamily="34" charset="0"/>
                          <a:cs typeface="Open Sans" panose="020B0606030504020204" pitchFamily="34" charset="0"/>
                        </a:rPr>
                        <a:t>с. Глинка, ул. Железнодорожная, д.3 А;</a:t>
                      </a:r>
                      <a:endParaRPr lang="ru-RU" sz="1100" dirty="0">
                        <a:latin typeface="Open Sans" panose="020B0606030504020204" pitchFamily="34" charset="0"/>
                        <a:ea typeface="Open Sans" panose="020B0606030504020204" pitchFamily="34" charset="0"/>
                        <a:cs typeface="Open Sans" panose="020B0606030504020204" pitchFamily="34" charset="0"/>
                      </a:endParaRPr>
                    </a:p>
                    <a:p>
                      <a:pPr marL="0" indent="180975" algn="just"/>
                      <a:r>
                        <a:rPr lang="ru-RU" sz="1100" dirty="0">
                          <a:latin typeface="Open Sans" panose="020B0606030504020204" pitchFamily="34" charset="0"/>
                          <a:ea typeface="Open Sans" panose="020B0606030504020204" pitchFamily="34" charset="0"/>
                          <a:cs typeface="Open Sans" panose="020B0606030504020204" pitchFamily="34" charset="0"/>
                        </a:rPr>
                        <a:t>- расстояние до г. Москвы: 550</a:t>
                      </a:r>
                      <a:r>
                        <a:rPr lang="ru-RU" sz="1100" baseline="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км;</a:t>
                      </a:r>
                    </a:p>
                    <a:p>
                      <a:pPr marL="0" indent="180975" algn="just"/>
                      <a:r>
                        <a:rPr lang="ru-RU" sz="1100" dirty="0">
                          <a:latin typeface="Open Sans" panose="020B0606030504020204" pitchFamily="34" charset="0"/>
                          <a:ea typeface="Open Sans" panose="020B0606030504020204" pitchFamily="34" charset="0"/>
                          <a:cs typeface="Open Sans" panose="020B0606030504020204" pitchFamily="34" charset="0"/>
                        </a:rPr>
                        <a:t>- расстояние до г. Смоленска:</a:t>
                      </a:r>
                      <a:r>
                        <a:rPr lang="ru-RU" sz="1100" baseline="0" dirty="0">
                          <a:latin typeface="Open Sans" panose="020B0606030504020204" pitchFamily="34" charset="0"/>
                          <a:ea typeface="Open Sans" panose="020B0606030504020204" pitchFamily="34" charset="0"/>
                          <a:cs typeface="Open Sans" panose="020B0606030504020204" pitchFamily="34" charset="0"/>
                        </a:rPr>
                        <a:t> 100 </a:t>
                      </a:r>
                      <a:r>
                        <a:rPr lang="ru-RU" sz="1100" dirty="0">
                          <a:latin typeface="Open Sans" panose="020B0606030504020204" pitchFamily="34" charset="0"/>
                          <a:ea typeface="Open Sans" panose="020B0606030504020204" pitchFamily="34" charset="0"/>
                          <a:cs typeface="Open Sans" panose="020B0606030504020204" pitchFamily="34" charset="0"/>
                        </a:rPr>
                        <a:t>км;</a:t>
                      </a:r>
                    </a:p>
                    <a:p>
                      <a:pPr marL="0" marR="0" indent="180975" algn="just" defTabSz="755934" rtl="0" eaLnBrk="1" fontAlgn="auto" latinLnBrk="0" hangingPunct="1">
                        <a:lnSpc>
                          <a:spcPct val="100000"/>
                        </a:lnSpc>
                        <a:spcBef>
                          <a:spcPts val="0"/>
                        </a:spcBef>
                        <a:spcAft>
                          <a:spcPts val="0"/>
                        </a:spcAft>
                        <a:buClrTx/>
                        <a:buSzTx/>
                        <a:buFontTx/>
                        <a:buNone/>
                        <a:tabLst/>
                        <a:defRPr/>
                      </a:pPr>
                      <a:r>
                        <a:rPr lang="ru-RU" sz="1100" dirty="0">
                          <a:latin typeface="Open Sans" panose="020B0606030504020204" pitchFamily="34" charset="0"/>
                          <a:ea typeface="Open Sans" panose="020B0606030504020204" pitchFamily="34" charset="0"/>
                          <a:cs typeface="Open Sans" panose="020B0606030504020204" pitchFamily="34" charset="0"/>
                        </a:rPr>
                        <a:t>- расстояние до центра с.</a:t>
                      </a:r>
                      <a:r>
                        <a:rPr lang="ru-RU" sz="1100" baseline="0" dirty="0">
                          <a:latin typeface="Open Sans" panose="020B0606030504020204" pitchFamily="34" charset="0"/>
                          <a:ea typeface="Open Sans" panose="020B0606030504020204" pitchFamily="34" charset="0"/>
                          <a:cs typeface="Open Sans" panose="020B0606030504020204" pitchFamily="34" charset="0"/>
                        </a:rPr>
                        <a:t> Глинка</a:t>
                      </a:r>
                      <a:r>
                        <a:rPr lang="ru-RU" sz="1100" dirty="0">
                          <a:latin typeface="Open Sans" panose="020B0606030504020204" pitchFamily="34" charset="0"/>
                          <a:ea typeface="Open Sans" panose="020B0606030504020204" pitchFamily="34" charset="0"/>
                          <a:cs typeface="Open Sans" panose="020B0606030504020204" pitchFamily="34" charset="0"/>
                        </a:rPr>
                        <a:t>:</a:t>
                      </a:r>
                      <a:r>
                        <a:rPr lang="ru-RU" sz="1100" baseline="0" dirty="0">
                          <a:latin typeface="Open Sans" panose="020B0606030504020204" pitchFamily="34" charset="0"/>
                          <a:ea typeface="Open Sans" panose="020B0606030504020204" pitchFamily="34" charset="0"/>
                          <a:cs typeface="Open Sans" panose="020B0606030504020204" pitchFamily="34" charset="0"/>
                        </a:rPr>
                        <a:t> 1,0 </a:t>
                      </a:r>
                      <a:r>
                        <a:rPr lang="ru-RU" sz="1100" dirty="0">
                          <a:latin typeface="Open Sans" panose="020B0606030504020204" pitchFamily="34" charset="0"/>
                          <a:ea typeface="Open Sans" panose="020B0606030504020204" pitchFamily="34" charset="0"/>
                          <a:cs typeface="Open Sans" panose="020B0606030504020204" pitchFamily="34" charset="0"/>
                        </a:rPr>
                        <a:t>км.</a:t>
                      </a:r>
                    </a:p>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vMerge="1">
                  <a:txBody>
                    <a:bodyPr/>
                    <a:lstStyle/>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 xmlns:a16="http://schemas.microsoft.com/office/drawing/2014/main" val="415780204"/>
                  </a:ext>
                </a:extLst>
              </a:tr>
            </a:tbl>
          </a:graphicData>
        </a:graphic>
      </p:graphicFrame>
      <p:sp>
        <p:nvSpPr>
          <p:cNvPr id="14" name="TextBox 13"/>
          <p:cNvSpPr txBox="1"/>
          <p:nvPr/>
        </p:nvSpPr>
        <p:spPr>
          <a:xfrm>
            <a:off x="833915" y="154887"/>
            <a:ext cx="1045479"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 </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17" name="TextBox 16"/>
          <p:cNvSpPr txBox="1"/>
          <p:nvPr/>
        </p:nvSpPr>
        <p:spPr>
          <a:xfrm>
            <a:off x="5230984" y="1770722"/>
            <a:ext cx="1464839" cy="276999"/>
          </a:xfrm>
          <a:prstGeom prst="rect">
            <a:avLst/>
          </a:prstGeom>
          <a:noFill/>
        </p:spPr>
        <p:txBody>
          <a:bodyPr wrap="square" rtlCol="0">
            <a:spAutoFit/>
          </a:bodyPr>
          <a:lstStyle/>
          <a:p>
            <a:pPr algn="ct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3" name="Таблица 12"/>
          <p:cNvGraphicFramePr>
            <a:graphicFrameLocks noGrp="1"/>
          </p:cNvGraphicFramePr>
          <p:nvPr>
            <p:extLst>
              <p:ext uri="{D42A27DB-BD31-4B8C-83A1-F6EECF244321}">
                <p14:modId xmlns:p14="http://schemas.microsoft.com/office/powerpoint/2010/main" val="3457708465"/>
              </p:ext>
            </p:extLst>
          </p:nvPr>
        </p:nvGraphicFramePr>
        <p:xfrm>
          <a:off x="169006" y="6014035"/>
          <a:ext cx="6302577" cy="365760"/>
        </p:xfrm>
        <a:graphic>
          <a:graphicData uri="http://schemas.openxmlformats.org/drawingml/2006/table">
            <a:tbl>
              <a:tblPr>
                <a:tableStyleId>{BDBED569-4797-4DF1-A0F4-6AAB3CD982D8}</a:tableStyleId>
              </a:tblPr>
              <a:tblGrid>
                <a:gridCol w="1642087">
                  <a:extLst>
                    <a:ext uri="{9D8B030D-6E8A-4147-A177-3AD203B41FA5}">
                      <a16:colId xmlns="" xmlns:a16="http://schemas.microsoft.com/office/drawing/2014/main" val="4165441938"/>
                    </a:ext>
                  </a:extLst>
                </a:gridCol>
                <a:gridCol w="4660490">
                  <a:extLst>
                    <a:ext uri="{9D8B030D-6E8A-4147-A177-3AD203B41FA5}">
                      <a16:colId xmlns="" xmlns:a16="http://schemas.microsoft.com/office/drawing/2014/main" val="1772052304"/>
                    </a:ext>
                  </a:extLst>
                </a:gridCol>
              </a:tblGrid>
              <a:tr h="325358">
                <a:tc>
                  <a:txBody>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Подъездные</a:t>
                      </a:r>
                      <a:r>
                        <a:rPr lang="ru-RU" sz="1100" baseline="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пути</a:t>
                      </a:r>
                    </a:p>
                  </a:txBody>
                  <a:tcPr anchor="ctr">
                    <a:solidFill>
                      <a:srgbClr val="D1FFFF"/>
                    </a:solidFill>
                  </a:tcPr>
                </a:tc>
                <a:tc>
                  <a:txBody>
                    <a:bodyPr/>
                    <a:lstStyle/>
                    <a:p>
                      <a:pPr algn="l"/>
                      <a:r>
                        <a:rPr lang="ru-RU" sz="900" dirty="0">
                          <a:solidFill>
                            <a:schemeClr val="tx1"/>
                          </a:solidFill>
                          <a:latin typeface="Open Sans" pitchFamily="34" charset="0"/>
                          <a:ea typeface="Open Sans" pitchFamily="34" charset="0"/>
                          <a:cs typeface="Open Sans" pitchFamily="34" charset="0"/>
                        </a:rPr>
                        <a:t>автомобильная дорога</a:t>
                      </a:r>
                      <a:r>
                        <a:rPr lang="ru-RU" sz="900" baseline="0" dirty="0">
                          <a:solidFill>
                            <a:schemeClr val="tx1"/>
                          </a:solidFill>
                          <a:latin typeface="Open Sans" pitchFamily="34" charset="0"/>
                          <a:ea typeface="Open Sans" pitchFamily="34" charset="0"/>
                          <a:cs typeface="Open Sans" pitchFamily="34" charset="0"/>
                        </a:rPr>
                        <a:t> «Глинка-</a:t>
                      </a:r>
                      <a:r>
                        <a:rPr lang="ru-RU" sz="900" baseline="0" dirty="0" err="1">
                          <a:solidFill>
                            <a:schemeClr val="tx1"/>
                          </a:solidFill>
                          <a:latin typeface="Open Sans" pitchFamily="34" charset="0"/>
                          <a:ea typeface="Open Sans" pitchFamily="34" charset="0"/>
                          <a:cs typeface="Open Sans" pitchFamily="34" charset="0"/>
                        </a:rPr>
                        <a:t>Бержники</a:t>
                      </a:r>
                      <a:r>
                        <a:rPr lang="ru-RU" sz="900" baseline="0" dirty="0">
                          <a:solidFill>
                            <a:schemeClr val="tx1"/>
                          </a:solidFill>
                          <a:latin typeface="Open Sans" pitchFamily="34" charset="0"/>
                          <a:ea typeface="Open Sans" pitchFamily="34" charset="0"/>
                          <a:cs typeface="Open Sans" pitchFamily="34" charset="0"/>
                        </a:rPr>
                        <a:t>» с асфальтированным покрытием на расстоянии 0,02 км, железнодорожная станция на расстоянии 1 </a:t>
                      </a:r>
                      <a:r>
                        <a:rPr lang="ru-RU" sz="900" baseline="0" dirty="0" smtClean="0">
                          <a:solidFill>
                            <a:schemeClr val="tx1"/>
                          </a:solidFill>
                          <a:latin typeface="Open Sans" pitchFamily="34" charset="0"/>
                          <a:ea typeface="Open Sans" pitchFamily="34" charset="0"/>
                          <a:cs typeface="Open Sans" pitchFamily="34" charset="0"/>
                        </a:rPr>
                        <a:t>км.</a:t>
                      </a:r>
                      <a:endParaRPr lang="ru-RU" sz="900" dirty="0">
                        <a:solidFill>
                          <a:schemeClr val="tx1"/>
                        </a:solidFill>
                        <a:latin typeface="Open Sans" pitchFamily="34" charset="0"/>
                        <a:ea typeface="Open Sans" pitchFamily="34" charset="0"/>
                        <a:cs typeface="Open Sans" pitchFamily="34" charset="0"/>
                      </a:endParaRPr>
                    </a:p>
                  </a:txBody>
                  <a:tcPr anchor="ctr">
                    <a:solidFill>
                      <a:schemeClr val="bg1"/>
                    </a:solidFill>
                  </a:tcPr>
                </a:tc>
                <a:extLst>
                  <a:ext uri="{0D108BD9-81ED-4DB2-BD59-A6C34878D82A}">
                    <a16:rowId xmlns="" xmlns:a16="http://schemas.microsoft.com/office/drawing/2014/main" val="2951530806"/>
                  </a:ext>
                </a:extLst>
              </a:tr>
            </a:tbl>
          </a:graphicData>
        </a:graphic>
      </p:graphicFrame>
      <p:graphicFrame>
        <p:nvGraphicFramePr>
          <p:cNvPr id="18" name="Таблица 17"/>
          <p:cNvGraphicFramePr>
            <a:graphicFrameLocks noGrp="1"/>
          </p:cNvGraphicFramePr>
          <p:nvPr>
            <p:extLst>
              <p:ext uri="{D42A27DB-BD31-4B8C-83A1-F6EECF244321}">
                <p14:modId xmlns:p14="http://schemas.microsoft.com/office/powerpoint/2010/main" val="2385768617"/>
              </p:ext>
            </p:extLst>
          </p:nvPr>
        </p:nvGraphicFramePr>
        <p:xfrm>
          <a:off x="169006" y="6373090"/>
          <a:ext cx="5151139" cy="502920"/>
        </p:xfrm>
        <a:graphic>
          <a:graphicData uri="http://schemas.openxmlformats.org/drawingml/2006/table">
            <a:tbl>
              <a:tblPr>
                <a:tableStyleId>{BDBED569-4797-4DF1-A0F4-6AAB3CD982D8}</a:tableStyleId>
              </a:tblPr>
              <a:tblGrid>
                <a:gridCol w="2574194">
                  <a:extLst>
                    <a:ext uri="{9D8B030D-6E8A-4147-A177-3AD203B41FA5}">
                      <a16:colId xmlns="" xmlns:a16="http://schemas.microsoft.com/office/drawing/2014/main" val="4165441938"/>
                    </a:ext>
                  </a:extLst>
                </a:gridCol>
                <a:gridCol w="2576945">
                  <a:extLst>
                    <a:ext uri="{9D8B030D-6E8A-4147-A177-3AD203B41FA5}">
                      <a16:colId xmlns="" xmlns:a16="http://schemas.microsoft.com/office/drawing/2014/main" val="1575495227"/>
                    </a:ext>
                  </a:extLst>
                </a:gridCol>
              </a:tblGrid>
              <a:tr h="365759">
                <a:tc>
                  <a:txBody>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Условия предоставления</a:t>
                      </a:r>
                    </a:p>
                  </a:txBody>
                  <a:tcPr anchor="ctr">
                    <a:solidFill>
                      <a:srgbClr val="D1FFFF"/>
                    </a:solidFill>
                  </a:tcPr>
                </a:tc>
                <a:tc>
                  <a:txBody>
                    <a:bodyPr/>
                    <a:lstStyle/>
                    <a:p>
                      <a:pPr algn="l"/>
                      <a:r>
                        <a:rPr lang="ru-RU" sz="900" dirty="0">
                          <a:solidFill>
                            <a:schemeClr val="tx1"/>
                          </a:solidFill>
                          <a:latin typeface="Open Sans" pitchFamily="34" charset="0"/>
                          <a:ea typeface="Open Sans" pitchFamily="34" charset="0"/>
                          <a:cs typeface="Open Sans" pitchFamily="34" charset="0"/>
                        </a:rPr>
                        <a:t>Долгосрочная</a:t>
                      </a:r>
                      <a:r>
                        <a:rPr lang="ru-RU" sz="900" baseline="0" dirty="0">
                          <a:solidFill>
                            <a:schemeClr val="tx1"/>
                          </a:solidFill>
                          <a:latin typeface="Open Sans" pitchFamily="34" charset="0"/>
                          <a:ea typeface="Open Sans" pitchFamily="34" charset="0"/>
                          <a:cs typeface="Open Sans" pitchFamily="34" charset="0"/>
                        </a:rPr>
                        <a:t> аренда-ориентировочно-130000 руб./год; выкуп через аукцион от 44000 руб.</a:t>
                      </a:r>
                      <a:endParaRPr lang="ru-RU" sz="900" dirty="0">
                        <a:solidFill>
                          <a:schemeClr val="tx1"/>
                        </a:solidFill>
                        <a:latin typeface="Open Sans" pitchFamily="34" charset="0"/>
                        <a:ea typeface="Open Sans" pitchFamily="34" charset="0"/>
                        <a:cs typeface="Open Sans" pitchFamily="34" charset="0"/>
                      </a:endParaRPr>
                    </a:p>
                  </a:txBody>
                  <a:tcPr anchor="ctr">
                    <a:solidFill>
                      <a:schemeClr val="bg1"/>
                    </a:solidFill>
                  </a:tcPr>
                </a:tc>
                <a:extLst>
                  <a:ext uri="{0D108BD9-81ED-4DB2-BD59-A6C34878D82A}">
                    <a16:rowId xmlns="" xmlns:a16="http://schemas.microsoft.com/office/drawing/2014/main" val="2951530806"/>
                  </a:ext>
                </a:extLst>
              </a:tr>
            </a:tbl>
          </a:graphicData>
        </a:graphic>
      </p:graphicFrame>
      <p:graphicFrame>
        <p:nvGraphicFramePr>
          <p:cNvPr id="20" name="Таблица 19"/>
          <p:cNvGraphicFramePr>
            <a:graphicFrameLocks noGrp="1"/>
          </p:cNvGraphicFramePr>
          <p:nvPr>
            <p:extLst>
              <p:ext uri="{D42A27DB-BD31-4B8C-83A1-F6EECF244321}">
                <p14:modId xmlns:p14="http://schemas.microsoft.com/office/powerpoint/2010/main" val="4234732053"/>
              </p:ext>
            </p:extLst>
          </p:nvPr>
        </p:nvGraphicFramePr>
        <p:xfrm>
          <a:off x="168294" y="3085742"/>
          <a:ext cx="7224723" cy="1051560"/>
        </p:xfrm>
        <a:graphic>
          <a:graphicData uri="http://schemas.openxmlformats.org/drawingml/2006/table">
            <a:tbl>
              <a:tblPr>
                <a:tableStyleId>{BDBED569-4797-4DF1-A0F4-6AAB3CD982D8}</a:tableStyleId>
              </a:tblPr>
              <a:tblGrid>
                <a:gridCol w="1806181">
                  <a:extLst>
                    <a:ext uri="{9D8B030D-6E8A-4147-A177-3AD203B41FA5}">
                      <a16:colId xmlns="" xmlns:a16="http://schemas.microsoft.com/office/drawing/2014/main" val="4165441938"/>
                    </a:ext>
                  </a:extLst>
                </a:gridCol>
                <a:gridCol w="1864100">
                  <a:extLst>
                    <a:ext uri="{9D8B030D-6E8A-4147-A177-3AD203B41FA5}">
                      <a16:colId xmlns="" xmlns:a16="http://schemas.microsoft.com/office/drawing/2014/main" val="3330051727"/>
                    </a:ext>
                  </a:extLst>
                </a:gridCol>
                <a:gridCol w="3554442">
                  <a:extLst>
                    <a:ext uri="{9D8B030D-6E8A-4147-A177-3AD203B41FA5}">
                      <a16:colId xmlns="" xmlns:a16="http://schemas.microsoft.com/office/drawing/2014/main" val="2995895153"/>
                    </a:ext>
                  </a:extLst>
                </a:gridCol>
              </a:tblGrid>
              <a:tr h="127755">
                <a:tc rowSpan="4">
                  <a:txBody>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Характеристика</a:t>
                      </a:r>
                    </a:p>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участка</a:t>
                      </a:r>
                    </a:p>
                  </a:txBody>
                  <a:tcPr anchor="ctr">
                    <a:solidFill>
                      <a:srgbClr val="D1FFFF"/>
                    </a:solidFill>
                  </a:tcPr>
                </a:tc>
                <a:tc>
                  <a:txBody>
                    <a:bodyPr/>
                    <a:lstStyle/>
                    <a:p>
                      <a:pPr algn="l"/>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Площадь</a:t>
                      </a:r>
                    </a:p>
                  </a:txBody>
                  <a:tcPr anchor="ctr"/>
                </a:tc>
                <a:tc>
                  <a:txBody>
                    <a:bodyPr/>
                    <a:lstStyle/>
                    <a:p>
                      <a:pPr algn="l"/>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15342</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ru-RU" sz="900" baseline="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кв.м</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2951530806"/>
                  </a:ext>
                </a:extLst>
              </a:tr>
              <a:tr h="133888">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Категория</a:t>
                      </a:r>
                      <a:r>
                        <a:rPr lang="ru-RU" sz="900" b="0" baseline="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земли</a:t>
                      </a:r>
                      <a:endPar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земли населенных</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пунктов</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3113957651"/>
                  </a:ext>
                </a:extLst>
              </a:tr>
              <a:tr h="149088">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Форма собственности</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государственная</a:t>
                      </a:r>
                    </a:p>
                  </a:txBody>
                  <a:tcPr anchor="ctr"/>
                </a:tc>
                <a:extLst>
                  <a:ext uri="{0D108BD9-81ED-4DB2-BD59-A6C34878D82A}">
                    <a16:rowId xmlns="" xmlns:a16="http://schemas.microsoft.com/office/drawing/2014/main" val="42063930"/>
                  </a:ext>
                </a:extLst>
              </a:tr>
              <a:tr h="180358">
                <a:tc vMerge="1">
                  <a:txBody>
                    <a:bodyPr/>
                    <a:lstStyle/>
                    <a:p>
                      <a:pPr algn="ct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Приоритетное направление использования</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для производственных</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целей</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10003"/>
                  </a:ext>
                </a:extLst>
              </a:tr>
            </a:tbl>
          </a:graphicData>
        </a:graphic>
      </p:graphicFrame>
      <p:graphicFrame>
        <p:nvGraphicFramePr>
          <p:cNvPr id="21" name="Таблица 20"/>
          <p:cNvGraphicFramePr>
            <a:graphicFrameLocks noGrp="1"/>
          </p:cNvGraphicFramePr>
          <p:nvPr>
            <p:extLst>
              <p:ext uri="{D42A27DB-BD31-4B8C-83A1-F6EECF244321}">
                <p14:modId xmlns:p14="http://schemas.microsoft.com/office/powerpoint/2010/main" val="1157426028"/>
              </p:ext>
            </p:extLst>
          </p:nvPr>
        </p:nvGraphicFramePr>
        <p:xfrm>
          <a:off x="167049" y="4115861"/>
          <a:ext cx="6916667" cy="1882140"/>
        </p:xfrm>
        <a:graphic>
          <a:graphicData uri="http://schemas.openxmlformats.org/drawingml/2006/table">
            <a:tbl>
              <a:tblPr>
                <a:tableStyleId>{BDBED569-4797-4DF1-A0F4-6AAB3CD982D8}</a:tableStyleId>
              </a:tblPr>
              <a:tblGrid>
                <a:gridCol w="1284915">
                  <a:extLst>
                    <a:ext uri="{9D8B030D-6E8A-4147-A177-3AD203B41FA5}">
                      <a16:colId xmlns="" xmlns:a16="http://schemas.microsoft.com/office/drawing/2014/main" val="4165441938"/>
                    </a:ext>
                  </a:extLst>
                </a:gridCol>
                <a:gridCol w="1277381">
                  <a:extLst>
                    <a:ext uri="{9D8B030D-6E8A-4147-A177-3AD203B41FA5}">
                      <a16:colId xmlns="" xmlns:a16="http://schemas.microsoft.com/office/drawing/2014/main" val="2407449417"/>
                    </a:ext>
                  </a:extLst>
                </a:gridCol>
                <a:gridCol w="4354371">
                  <a:extLst>
                    <a:ext uri="{9D8B030D-6E8A-4147-A177-3AD203B41FA5}">
                      <a16:colId xmlns="" xmlns:a16="http://schemas.microsoft.com/office/drawing/2014/main" val="2693098453"/>
                    </a:ext>
                  </a:extLst>
                </a:gridCol>
              </a:tblGrid>
              <a:tr h="501699">
                <a:tc rowSpan="4">
                  <a:txBody>
                    <a:bodyPr/>
                    <a:lstStyle/>
                    <a:p>
                      <a:pPr algn="ctr"/>
                      <a:r>
                        <a:rPr lang="ru-RU" sz="10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Инженерные </a:t>
                      </a:r>
                    </a:p>
                    <a:p>
                      <a:pPr algn="ctr"/>
                      <a:r>
                        <a:rPr lang="ru-RU" sz="10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коммуникации</a:t>
                      </a:r>
                    </a:p>
                  </a:txBody>
                  <a:tcPr anchor="ctr">
                    <a:solidFill>
                      <a:srgbClr val="D1FFFF"/>
                    </a:solidFill>
                  </a:tcPr>
                </a:tc>
                <a:tc>
                  <a:txBody>
                    <a:bodyPr/>
                    <a:lstStyle/>
                    <a:p>
                      <a:pPr algn="l"/>
                      <a:r>
                        <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Электроснабжение</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В</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1 км расположен</a:t>
                      </a: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 ПС Глинка 110/35/10, резерв мощности для технологического присоединения 3,7 МВА, сроки осуществления</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endPar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marR="0" indent="0" algn="l" defTabSz="755934" rtl="0" eaLnBrk="1" fontAlgn="auto" latinLnBrk="0" hangingPunct="1">
                        <a:lnSpc>
                          <a:spcPct val="100000"/>
                        </a:lnSpc>
                        <a:spcBef>
                          <a:spcPts val="0"/>
                        </a:spcBef>
                        <a:spcAft>
                          <a:spcPts val="0"/>
                        </a:spcAft>
                        <a:buClrTx/>
                        <a:buSzTx/>
                        <a:buFontTx/>
                        <a:buNone/>
                        <a:tabLst/>
                        <a:defRPr/>
                      </a:pP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тех</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присоединения 6 мес., ориентировочная стоимость 44 </a:t>
                      </a:r>
                      <a:r>
                        <a:rPr lang="ru-RU" sz="900" baseline="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тыс.руб</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2951530806"/>
                  </a:ext>
                </a:extLst>
              </a:tr>
              <a:tr h="638525">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Газоснабжение</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В 200 м находится газораспределительный пункт, среднее давление 3 кг низкое давление 350 мм </a:t>
                      </a:r>
                      <a:r>
                        <a:rPr lang="ru-RU" sz="900" baseline="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вд</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диаметр трубы вход 250 мм, выход 90 мм, ориентировочная стоимость присоединения к газовым сетям 2 </a:t>
                      </a:r>
                      <a:r>
                        <a:rPr lang="ru-RU" sz="900" baseline="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млн.руб</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endPar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marR="0" indent="0" algn="l" defTabSz="755934" rtl="0" eaLnBrk="1" fontAlgn="auto" latinLnBrk="0" hangingPunct="1">
                        <a:lnSpc>
                          <a:spcPct val="100000"/>
                        </a:lnSpc>
                        <a:spcBef>
                          <a:spcPts val="0"/>
                        </a:spcBef>
                        <a:spcAft>
                          <a:spcPts val="0"/>
                        </a:spcAft>
                        <a:buClrTx/>
                        <a:buSzTx/>
                        <a:buFontTx/>
                        <a:buNone/>
                        <a:tabLst/>
                        <a:defRPr/>
                      </a:pP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за 1 км).</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3113957651"/>
                  </a:ext>
                </a:extLst>
              </a:tr>
              <a:tr h="501699">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Водоснабжение</a:t>
                      </a:r>
                    </a:p>
                  </a:txBody>
                  <a:tcPr anchor="ctr"/>
                </a:tc>
                <a:tc>
                  <a:txBody>
                    <a:bodyPr/>
                    <a:lstStyle/>
                    <a:p>
                      <a:pPr algn="l"/>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точка подключения на расстоянии 200 м от площадки,, максимальная мощность 20 </a:t>
                      </a:r>
                      <a:r>
                        <a:rPr lang="ru-RU" sz="900" baseline="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куб.м</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./час, ориентировочная стоимость </a:t>
                      </a:r>
                      <a:r>
                        <a:rPr lang="ru-RU" sz="900" baseline="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техприсоединения</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endPar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l"/>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1287 </a:t>
                      </a:r>
                      <a:r>
                        <a:rPr lang="ru-RU" sz="900" baseline="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п.м</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42063930"/>
                  </a:ext>
                </a:extLst>
              </a:tr>
              <a:tr h="227424">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Водоотведение</a:t>
                      </a:r>
                    </a:p>
                  </a:txBody>
                  <a:tcPr anchor="ctr"/>
                </a:tc>
                <a:tc>
                  <a:txBody>
                    <a:bodyPr/>
                    <a:lstStyle/>
                    <a:p>
                      <a:pPr algn="l"/>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самостоятельная</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установка емкостей для канализационных стоков</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2032109891"/>
                  </a:ext>
                </a:extLst>
              </a:tr>
            </a:tbl>
          </a:graphicData>
        </a:graphic>
      </p:graphicFrame>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graphicFrame>
        <p:nvGraphicFramePr>
          <p:cNvPr id="5" name="Объект 4"/>
          <p:cNvGraphicFramePr>
            <a:graphicFrameLocks noChangeAspect="1"/>
          </p:cNvGraphicFramePr>
          <p:nvPr>
            <p:extLst>
              <p:ext uri="{D42A27DB-BD31-4B8C-83A1-F6EECF244321}">
                <p14:modId xmlns:p14="http://schemas.microsoft.com/office/powerpoint/2010/main" val="2608206340"/>
              </p:ext>
            </p:extLst>
          </p:nvPr>
        </p:nvGraphicFramePr>
        <p:xfrm>
          <a:off x="4475018" y="1028546"/>
          <a:ext cx="2863357" cy="2038350"/>
        </p:xfrm>
        <a:graphic>
          <a:graphicData uri="http://schemas.openxmlformats.org/presentationml/2006/ole">
            <mc:AlternateContent xmlns:mc="http://schemas.openxmlformats.org/markup-compatibility/2006">
              <mc:Choice xmlns:v="urn:schemas-microsoft-com:vml" Requires="v">
                <p:oleObj spid="_x0000_s1126" name="Точечный рисунок" r:id="rId6" imgW="7973538" imgH="6163535" progId="Paint.Picture">
                  <p:embed/>
                </p:oleObj>
              </mc:Choice>
              <mc:Fallback>
                <p:oleObj name="Точечный рисунок" r:id="rId6" imgW="7973538" imgH="6163535" progId="Paint.Picture">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5018" y="1028546"/>
                        <a:ext cx="2863357" cy="2038350"/>
                      </a:xfrm>
                      <a:prstGeom prst="rect">
                        <a:avLst/>
                      </a:prstGeom>
                      <a:noFill/>
                    </p:spPr>
                  </p:pic>
                </p:oleObj>
              </mc:Fallback>
            </mc:AlternateContent>
          </a:graphicData>
        </a:graphic>
      </p:graphicFrame>
    </p:spTree>
    <p:extLst>
      <p:ext uri="{BB962C8B-B14F-4D97-AF65-F5344CB8AC3E}">
        <p14:creationId xmlns:p14="http://schemas.microsoft.com/office/powerpoint/2010/main" val="26011335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Рисунок 25"/>
          <p:cNvPicPr>
            <a:picLocks noChangeAspect="1"/>
          </p:cNvPicPr>
          <p:nvPr/>
        </p:nvPicPr>
        <p:blipFill>
          <a:blip r:embed="rId3"/>
          <a:stretch>
            <a:fillRect/>
          </a:stretch>
        </p:blipFill>
        <p:spPr>
          <a:xfrm>
            <a:off x="2061031" y="156237"/>
            <a:ext cx="5498644" cy="768091"/>
          </a:xfrm>
          <a:prstGeom prst="rect">
            <a:avLst/>
          </a:prstGeom>
        </p:spPr>
      </p:pic>
      <p:sp>
        <p:nvSpPr>
          <p:cNvPr id="3" name="TextBox 2"/>
          <p:cNvSpPr txBox="1"/>
          <p:nvPr/>
        </p:nvSpPr>
        <p:spPr>
          <a:xfrm>
            <a:off x="2061031" y="318012"/>
            <a:ext cx="5498644"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Малое предпринимательство</a:t>
            </a:r>
          </a:p>
        </p:txBody>
      </p:sp>
      <p:sp>
        <p:nvSpPr>
          <p:cNvPr id="27" name="TextBox 26"/>
          <p:cNvSpPr txBox="1"/>
          <p:nvPr/>
        </p:nvSpPr>
        <p:spPr>
          <a:xfrm>
            <a:off x="7121735" y="7190343"/>
            <a:ext cx="441146"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14</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aphicFrame>
        <p:nvGraphicFramePr>
          <p:cNvPr id="55" name="Диаграмма 54"/>
          <p:cNvGraphicFramePr/>
          <p:nvPr>
            <p:extLst>
              <p:ext uri="{D42A27DB-BD31-4B8C-83A1-F6EECF244321}">
                <p14:modId xmlns:p14="http://schemas.microsoft.com/office/powerpoint/2010/main" val="3090334473"/>
              </p:ext>
            </p:extLst>
          </p:nvPr>
        </p:nvGraphicFramePr>
        <p:xfrm>
          <a:off x="3610595" y="2328584"/>
          <a:ext cx="3509498" cy="2729838"/>
        </p:xfrm>
        <a:graphic>
          <a:graphicData uri="http://schemas.openxmlformats.org/drawingml/2006/chart">
            <c:chart xmlns:c="http://schemas.openxmlformats.org/drawingml/2006/chart" xmlns:r="http://schemas.openxmlformats.org/officeDocument/2006/relationships" r:id="rId4"/>
          </a:graphicData>
        </a:graphic>
      </p:graphicFrame>
      <p:sp>
        <p:nvSpPr>
          <p:cNvPr id="61" name="TextBox 60"/>
          <p:cNvSpPr txBox="1"/>
          <p:nvPr/>
        </p:nvSpPr>
        <p:spPr>
          <a:xfrm>
            <a:off x="833915" y="154887"/>
            <a:ext cx="1107996"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	</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62" name="TextBox 61"/>
          <p:cNvSpPr txBox="1"/>
          <p:nvPr/>
        </p:nvSpPr>
        <p:spPr>
          <a:xfrm>
            <a:off x="236368" y="439579"/>
            <a:ext cx="208711"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pic>
        <p:nvPicPr>
          <p:cNvPr id="63" name="Рисунок 6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6235" y="5269591"/>
            <a:ext cx="1018111" cy="1018111"/>
          </a:xfrm>
          <a:prstGeom prst="rect">
            <a:avLst/>
          </a:prstGeom>
        </p:spPr>
      </p:pic>
      <p:sp>
        <p:nvSpPr>
          <p:cNvPr id="66" name="TextBox 65"/>
          <p:cNvSpPr txBox="1"/>
          <p:nvPr/>
        </p:nvSpPr>
        <p:spPr>
          <a:xfrm>
            <a:off x="2210033" y="4781424"/>
            <a:ext cx="2278840" cy="461665"/>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Деятельность автомобильного транспорта</a:t>
            </a:r>
          </a:p>
        </p:txBody>
      </p:sp>
      <p:sp>
        <p:nvSpPr>
          <p:cNvPr id="67" name="TextBox 66"/>
          <p:cNvSpPr txBox="1"/>
          <p:nvPr/>
        </p:nvSpPr>
        <p:spPr>
          <a:xfrm>
            <a:off x="548028" y="4735257"/>
            <a:ext cx="1102383" cy="646331"/>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Оптовая и розничная торговля</a:t>
            </a:r>
          </a:p>
        </p:txBody>
      </p:sp>
      <p:sp>
        <p:nvSpPr>
          <p:cNvPr id="68" name="TextBox 67"/>
          <p:cNvSpPr txBox="1"/>
          <p:nvPr/>
        </p:nvSpPr>
        <p:spPr>
          <a:xfrm>
            <a:off x="1599000" y="6338061"/>
            <a:ext cx="1224771" cy="461665"/>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Сельское хозяйство</a:t>
            </a:r>
          </a:p>
        </p:txBody>
      </p:sp>
      <p:sp>
        <p:nvSpPr>
          <p:cNvPr id="69" name="TextBox 68"/>
          <p:cNvSpPr txBox="1"/>
          <p:nvPr/>
        </p:nvSpPr>
        <p:spPr>
          <a:xfrm>
            <a:off x="3152543" y="6330467"/>
            <a:ext cx="1183464" cy="646331"/>
          </a:xfrm>
          <a:prstGeom prst="rect">
            <a:avLst/>
          </a:prstGeom>
          <a:noFill/>
        </p:spPr>
        <p:txBody>
          <a:bodyPr wrap="non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Заготовка и </a:t>
            </a:r>
          </a:p>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переработка</a:t>
            </a:r>
          </a:p>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древесины</a:t>
            </a:r>
          </a:p>
        </p:txBody>
      </p:sp>
      <p:pic>
        <p:nvPicPr>
          <p:cNvPr id="70" name="Рисунок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53267" y="3699312"/>
            <a:ext cx="992023" cy="992023"/>
          </a:xfrm>
          <a:prstGeom prst="rect">
            <a:avLst/>
          </a:prstGeom>
        </p:spPr>
      </p:pic>
      <p:pic>
        <p:nvPicPr>
          <p:cNvPr id="71" name="Рисунок 7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3470" y="3715281"/>
            <a:ext cx="976936" cy="976936"/>
          </a:xfrm>
          <a:prstGeom prst="rect">
            <a:avLst/>
          </a:prstGeom>
        </p:spPr>
      </p:pic>
      <p:pic>
        <p:nvPicPr>
          <p:cNvPr id="73" name="Рисунок 7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10978" y="5244702"/>
            <a:ext cx="991395" cy="991395"/>
          </a:xfrm>
          <a:prstGeom prst="rect">
            <a:avLst/>
          </a:prstGeom>
        </p:spPr>
      </p:pic>
      <p:pic>
        <p:nvPicPr>
          <p:cNvPr id="74" name="Рисунок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5424" y="3666041"/>
            <a:ext cx="1058566" cy="1058566"/>
          </a:xfrm>
          <a:prstGeom prst="rect">
            <a:avLst/>
          </a:prstGeom>
        </p:spPr>
      </p:pic>
      <p:pic>
        <p:nvPicPr>
          <p:cNvPr id="75" name="Рисунок 74"/>
          <p:cNvPicPr>
            <a:picLocks noChangeAspect="1"/>
          </p:cNvPicPr>
          <p:nvPr/>
        </p:nvPicPr>
        <p:blipFill>
          <a:blip r:embed="rId10" cstate="print">
            <a:duotone>
              <a:prstClr val="black"/>
              <a:srgbClr val="31AFE7">
                <a:tint val="45000"/>
                <a:satMod val="400000"/>
              </a:srgbClr>
            </a:duotone>
            <a:extLst>
              <a:ext uri="{28A0092B-C50C-407E-A947-70E740481C1C}">
                <a14:useLocalDpi xmlns:a14="http://schemas.microsoft.com/office/drawing/2010/main" val="0"/>
              </a:ext>
            </a:extLst>
          </a:blip>
          <a:stretch>
            <a:fillRect/>
          </a:stretch>
        </p:blipFill>
        <p:spPr>
          <a:xfrm>
            <a:off x="3213838" y="5245540"/>
            <a:ext cx="1060876" cy="1060876"/>
          </a:xfrm>
          <a:prstGeom prst="rect">
            <a:avLst/>
          </a:prstGeom>
        </p:spPr>
      </p:pic>
      <p:pic>
        <p:nvPicPr>
          <p:cNvPr id="77" name="Рисунок 7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02373" y="3633274"/>
            <a:ext cx="1042917" cy="1060196"/>
          </a:xfrm>
          <a:prstGeom prst="rect">
            <a:avLst/>
          </a:prstGeom>
        </p:spPr>
      </p:pic>
      <p:pic>
        <p:nvPicPr>
          <p:cNvPr id="78" name="Рисунок 7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75000" y="5228625"/>
            <a:ext cx="1070126" cy="1070126"/>
          </a:xfrm>
          <a:prstGeom prst="rect">
            <a:avLst/>
          </a:prstGeom>
        </p:spPr>
      </p:pic>
      <p:pic>
        <p:nvPicPr>
          <p:cNvPr id="79" name="Рисунок 7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00298" y="2221544"/>
            <a:ext cx="841325" cy="853538"/>
          </a:xfrm>
          <a:prstGeom prst="rect">
            <a:avLst/>
          </a:prstGeom>
        </p:spPr>
      </p:pic>
      <p:pic>
        <p:nvPicPr>
          <p:cNvPr id="80" name="Рисунок 79"/>
          <p:cNvPicPr>
            <a:picLocks noChangeAspect="1"/>
          </p:cNvPicPr>
          <p:nvPr/>
        </p:nvPicPr>
        <p:blipFill>
          <a:blip r:embed="rId14" cstate="print">
            <a:lum bright="70000" contrast="-70000"/>
            <a:extLst>
              <a:ext uri="{BEBA8EAE-BF5A-486C-A8C5-ECC9F3942E4B}">
                <a14:imgProps xmlns:a14="http://schemas.microsoft.com/office/drawing/2010/main">
                  <a14:imgLayer r:embed="rId1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1221765"/>
            <a:ext cx="2858359" cy="901249"/>
          </a:xfrm>
          <a:prstGeom prst="rect">
            <a:avLst/>
          </a:prstGeom>
        </p:spPr>
      </p:pic>
      <p:sp>
        <p:nvSpPr>
          <p:cNvPr id="81" name="TextBox 80"/>
          <p:cNvSpPr txBox="1"/>
          <p:nvPr/>
        </p:nvSpPr>
        <p:spPr>
          <a:xfrm>
            <a:off x="-149420" y="1258809"/>
            <a:ext cx="3157529" cy="830997"/>
          </a:xfrm>
          <a:prstGeom prst="rect">
            <a:avLst/>
          </a:prstGeom>
          <a:noFill/>
        </p:spPr>
        <p:txBody>
          <a:bodyPr wrap="square" rtlCol="0">
            <a:spAutoFit/>
          </a:bodyPr>
          <a:lstStyle/>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Число субъектов </a:t>
            </a:r>
          </a:p>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малого и среднего </a:t>
            </a:r>
          </a:p>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предпринимательства</a:t>
            </a:r>
          </a:p>
        </p:txBody>
      </p:sp>
      <p:sp>
        <p:nvSpPr>
          <p:cNvPr id="83" name="TextBox 82"/>
          <p:cNvSpPr txBox="1"/>
          <p:nvPr/>
        </p:nvSpPr>
        <p:spPr>
          <a:xfrm>
            <a:off x="1204779" y="2413912"/>
            <a:ext cx="893786" cy="461665"/>
          </a:xfrm>
          <a:prstGeom prst="rect">
            <a:avLst/>
          </a:prstGeom>
          <a:noFill/>
        </p:spPr>
        <p:txBody>
          <a:bodyPr wrap="square" rtlCol="0">
            <a:spAutoFit/>
          </a:bodyPr>
          <a:lstStyle/>
          <a:p>
            <a:pPr algn="ctr"/>
            <a:r>
              <a:rPr lang="ru-RU" sz="2400" dirty="0">
                <a:solidFill>
                  <a:srgbClr val="0085B8"/>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2400" dirty="0" smtClean="0">
                <a:solidFill>
                  <a:srgbClr val="0085B8"/>
                </a:solidFill>
                <a:latin typeface="Open Sans Semibold" panose="020B0706030804020204" pitchFamily="34" charset="0"/>
                <a:ea typeface="Open Sans Semibold" panose="020B0706030804020204" pitchFamily="34" charset="0"/>
                <a:cs typeface="Open Sans Semibold" panose="020B0706030804020204" pitchFamily="34" charset="0"/>
              </a:rPr>
              <a:t>95</a:t>
            </a:r>
            <a:endParaRPr lang="ru-RU" sz="2400" dirty="0">
              <a:solidFill>
                <a:srgbClr val="0085B8"/>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84" name="Рисунок 8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42028" y="2338311"/>
            <a:ext cx="651064" cy="622400"/>
          </a:xfrm>
          <a:prstGeom prst="rect">
            <a:avLst/>
          </a:prstGeom>
        </p:spPr>
      </p:pic>
      <p:pic>
        <p:nvPicPr>
          <p:cNvPr id="85" name="Рисунок 84"/>
          <p:cNvPicPr>
            <a:picLocks noChangeAspect="1"/>
          </p:cNvPicPr>
          <p:nvPr/>
        </p:nvPicPr>
        <p:blipFill>
          <a:blip r:embed="rId17" cstate="print">
            <a:lum bright="70000" contrast="-70000"/>
            <a:extLst>
              <a:ext uri="{BEBA8EAE-BF5A-486C-A8C5-ECC9F3942E4B}">
                <a14:imgProps xmlns:a14="http://schemas.microsoft.com/office/drawing/2010/main">
                  <a14:imgLayer r:embed="rId18">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115401" y="1153677"/>
            <a:ext cx="4444274" cy="1064917"/>
          </a:xfrm>
          <a:prstGeom prst="rect">
            <a:avLst/>
          </a:prstGeom>
        </p:spPr>
      </p:pic>
      <p:sp>
        <p:nvSpPr>
          <p:cNvPr id="86" name="TextBox 85"/>
          <p:cNvSpPr txBox="1"/>
          <p:nvPr/>
        </p:nvSpPr>
        <p:spPr>
          <a:xfrm>
            <a:off x="3007623" y="1258809"/>
            <a:ext cx="4552052" cy="830997"/>
          </a:xfrm>
          <a:prstGeom prst="rect">
            <a:avLst/>
          </a:prstGeom>
          <a:noFill/>
        </p:spPr>
        <p:txBody>
          <a:bodyPr wrap="square" rtlCol="0">
            <a:spAutoFit/>
          </a:bodyPr>
          <a:lstStyle/>
          <a:p>
            <a:pPr algn="ctr"/>
            <a:r>
              <a:rPr lang="ru-RU" sz="1600" b="1"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Структура субъектов малого и среднего предпринимательства по сферам деятельности, %</a:t>
            </a:r>
          </a:p>
        </p:txBody>
      </p:sp>
      <p:sp>
        <p:nvSpPr>
          <p:cNvPr id="87" name="TextBox 86"/>
          <p:cNvSpPr txBox="1"/>
          <p:nvPr/>
        </p:nvSpPr>
        <p:spPr>
          <a:xfrm>
            <a:off x="4976392" y="6317186"/>
            <a:ext cx="777905" cy="461665"/>
          </a:xfrm>
          <a:prstGeom prst="rect">
            <a:avLst/>
          </a:prstGeom>
          <a:noFill/>
        </p:spPr>
        <p:txBody>
          <a:bodyPr wrap="non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Прочие</a:t>
            </a:r>
          </a:p>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виды</a:t>
            </a:r>
          </a:p>
        </p:txBody>
      </p:sp>
      <p:pic>
        <p:nvPicPr>
          <p:cNvPr id="88" name="Рисунок 8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897985" y="5251232"/>
            <a:ext cx="991395" cy="991395"/>
          </a:xfrm>
          <a:prstGeom prst="rect">
            <a:avLst/>
          </a:prstGeom>
        </p:spPr>
      </p:pic>
      <p:pic>
        <p:nvPicPr>
          <p:cNvPr id="89" name="Рисунок 8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34907" y="5228625"/>
            <a:ext cx="1060876" cy="1060876"/>
          </a:xfrm>
          <a:prstGeom prst="rect">
            <a:avLst/>
          </a:prstGeom>
        </p:spPr>
      </p:pic>
      <p:sp>
        <p:nvSpPr>
          <p:cNvPr id="91" name="TextBox 90"/>
          <p:cNvSpPr txBox="1"/>
          <p:nvPr/>
        </p:nvSpPr>
        <p:spPr>
          <a:xfrm>
            <a:off x="2753267" y="3854662"/>
            <a:ext cx="992023" cy="646331"/>
          </a:xfrm>
          <a:prstGeom prst="rect">
            <a:avLst/>
          </a:prstGeom>
          <a:noFill/>
        </p:spPr>
        <p:txBody>
          <a:bodyPr wrap="square" rtlCol="0">
            <a:spAutoFit/>
          </a:bodyPr>
          <a:lstStyle/>
          <a:p>
            <a:pPr algn="ctr"/>
            <a:r>
              <a:rPr lang="ru-RU" sz="3600" dirty="0" smtClean="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18</a:t>
            </a:r>
            <a:endParaRPr lang="ru-RU" sz="3600"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92" name="TextBox 91"/>
          <p:cNvSpPr txBox="1"/>
          <p:nvPr/>
        </p:nvSpPr>
        <p:spPr>
          <a:xfrm>
            <a:off x="747436" y="3854663"/>
            <a:ext cx="697627" cy="646331"/>
          </a:xfrm>
          <a:prstGeom prst="rect">
            <a:avLst/>
          </a:prstGeom>
          <a:noFill/>
        </p:spPr>
        <p:txBody>
          <a:bodyPr wrap="none" rtlCol="0">
            <a:spAutoFit/>
          </a:bodyPr>
          <a:lstStyle/>
          <a:p>
            <a:r>
              <a:rPr lang="ru-RU" sz="3600" dirty="0" smtClean="0">
                <a:solidFill>
                  <a:srgbClr val="0070C0"/>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27</a:t>
            </a:r>
            <a:endParaRPr lang="ru-RU" sz="3600" dirty="0">
              <a:solidFill>
                <a:srgbClr val="0070C0"/>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93" name="TextBox 92"/>
          <p:cNvSpPr txBox="1"/>
          <p:nvPr/>
        </p:nvSpPr>
        <p:spPr>
          <a:xfrm>
            <a:off x="1852178" y="5439005"/>
            <a:ext cx="441146" cy="646331"/>
          </a:xfrm>
          <a:prstGeom prst="rect">
            <a:avLst/>
          </a:prstGeom>
          <a:noFill/>
        </p:spPr>
        <p:txBody>
          <a:bodyPr wrap="none" rtlCol="0">
            <a:spAutoFit/>
          </a:bodyPr>
          <a:lstStyle/>
          <a:p>
            <a:r>
              <a:rPr lang="ru-RU" sz="3600"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9</a:t>
            </a:r>
          </a:p>
        </p:txBody>
      </p:sp>
      <p:sp>
        <p:nvSpPr>
          <p:cNvPr id="94" name="TextBox 93"/>
          <p:cNvSpPr txBox="1"/>
          <p:nvPr/>
        </p:nvSpPr>
        <p:spPr>
          <a:xfrm>
            <a:off x="3389050" y="5419233"/>
            <a:ext cx="697627" cy="646331"/>
          </a:xfrm>
          <a:prstGeom prst="rect">
            <a:avLst/>
          </a:prstGeom>
          <a:noFill/>
        </p:spPr>
        <p:txBody>
          <a:bodyPr wrap="none" rtlCol="0">
            <a:spAutoFit/>
          </a:bodyPr>
          <a:lstStyle/>
          <a:p>
            <a:r>
              <a:rPr lang="ru-RU" sz="3600" dirty="0" smtClean="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19</a:t>
            </a:r>
            <a:endParaRPr lang="ru-RU" sz="3600"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95" name="TextBox 94"/>
          <p:cNvSpPr txBox="1"/>
          <p:nvPr/>
        </p:nvSpPr>
        <p:spPr>
          <a:xfrm>
            <a:off x="5036264" y="5435897"/>
            <a:ext cx="697627" cy="646331"/>
          </a:xfrm>
          <a:prstGeom prst="rect">
            <a:avLst/>
          </a:prstGeom>
          <a:noFill/>
        </p:spPr>
        <p:txBody>
          <a:bodyPr wrap="none" rtlCol="0">
            <a:spAutoFit/>
          </a:bodyPr>
          <a:lstStyle/>
          <a:p>
            <a:r>
              <a:rPr lang="ru-RU" sz="3600" dirty="0">
                <a:solidFill>
                  <a:srgbClr val="0070C0"/>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24</a:t>
            </a:r>
          </a:p>
        </p:txBody>
      </p:sp>
      <p:pic>
        <p:nvPicPr>
          <p:cNvPr id="36" name="Рисунок 3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pic>
        <p:nvPicPr>
          <p:cNvPr id="37" name="Рисунок 36"/>
          <p:cNvPicPr>
            <a:picLocks noChangeAspect="1"/>
          </p:cNvPicPr>
          <p:nvPr/>
        </p:nvPicPr>
        <p:blipFill>
          <a:blip r:embed="rId21" cstate="print">
            <a:lum bright="70000" contrast="-70000"/>
            <a:extLst>
              <a:ext uri="{BEBA8EAE-BF5A-486C-A8C5-ECC9F3942E4B}">
                <a14:imgProps xmlns:a14="http://schemas.microsoft.com/office/drawing/2010/main">
                  <a14:imgLayer r:embed="rId22">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3237211"/>
            <a:ext cx="3140564" cy="290110"/>
          </a:xfrm>
          <a:prstGeom prst="rect">
            <a:avLst/>
          </a:prstGeom>
        </p:spPr>
      </p:pic>
      <p:sp>
        <p:nvSpPr>
          <p:cNvPr id="38" name="TextBox 41"/>
          <p:cNvSpPr txBox="1"/>
          <p:nvPr/>
        </p:nvSpPr>
        <p:spPr>
          <a:xfrm>
            <a:off x="35201" y="3214768"/>
            <a:ext cx="3105362"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ru-RU" sz="1600">
                <a:solidFill>
                  <a:srgbClr val="0070C0"/>
                </a:solidFill>
                <a:latin typeface="Open Sans" panose="020B0606030504020204" pitchFamily="34" charset="0"/>
                <a:ea typeface="Open Sans" panose="020B0606030504020204" pitchFamily="34" charset="0"/>
                <a:cs typeface="Open Sans" panose="020B0606030504020204" pitchFamily="34" charset="0"/>
              </a:rPr>
              <a:t>По видам </a:t>
            </a:r>
            <a:r>
              <a:rPr lang="ru-RU"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деятельности:</a:t>
            </a:r>
          </a:p>
        </p:txBody>
      </p:sp>
    </p:spTree>
    <p:extLst>
      <p:ext uri="{BB962C8B-B14F-4D97-AF65-F5344CB8AC3E}">
        <p14:creationId xmlns:p14="http://schemas.microsoft.com/office/powerpoint/2010/main" val="3635051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Рисунок 29"/>
          <p:cNvPicPr>
            <a:picLocks noChangeAspect="1"/>
          </p:cNvPicPr>
          <p:nvPr/>
        </p:nvPicPr>
        <p:blipFill>
          <a:blip r:embed="rId3" cstate="print"/>
          <a:stretch>
            <a:fillRect/>
          </a:stretch>
        </p:blipFill>
        <p:spPr>
          <a:xfrm>
            <a:off x="2061031" y="156237"/>
            <a:ext cx="5498644" cy="768091"/>
          </a:xfrm>
          <a:prstGeom prst="rect">
            <a:avLst/>
          </a:prstGeom>
        </p:spPr>
      </p:pic>
      <p:sp>
        <p:nvSpPr>
          <p:cNvPr id="3" name="TextBox 2"/>
          <p:cNvSpPr txBox="1"/>
          <p:nvPr/>
        </p:nvSpPr>
        <p:spPr>
          <a:xfrm>
            <a:off x="2061032" y="132464"/>
            <a:ext cx="5498644" cy="830997"/>
          </a:xfrm>
          <a:prstGeom prst="rect">
            <a:avLst/>
          </a:prstGeom>
          <a:noFill/>
        </p:spPr>
        <p:txBody>
          <a:bodyPr wrap="square" rtlCol="0">
            <a:spAutoFit/>
          </a:bodyPr>
          <a:lstStyle/>
          <a:p>
            <a:pPr algn="ctr"/>
            <a:r>
              <a:rPr lang="ru-RU" sz="16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Государственная поддержка субъектов малого и </a:t>
            </a:r>
            <a:endParaRPr lang="ru-RU" sz="16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r>
              <a:rPr lang="ru-RU" sz="16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среднего предпринимательства</a:t>
            </a:r>
          </a:p>
          <a:p>
            <a:pPr algn="ctr"/>
            <a:r>
              <a:rPr lang="ru-RU" sz="16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 Смоленской </a:t>
            </a:r>
            <a:r>
              <a:rPr lang="ru-RU" sz="16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области</a:t>
            </a:r>
            <a:endParaRPr lang="ru-RU" sz="16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1" name="TextBox 30"/>
          <p:cNvSpPr txBox="1"/>
          <p:nvPr/>
        </p:nvSpPr>
        <p:spPr>
          <a:xfrm>
            <a:off x="7155119" y="7190343"/>
            <a:ext cx="420564"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15</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0" name="TextBox 19"/>
          <p:cNvSpPr txBox="1"/>
          <p:nvPr/>
        </p:nvSpPr>
        <p:spPr>
          <a:xfrm>
            <a:off x="833915" y="154887"/>
            <a:ext cx="1027845"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23" name="Рисунок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822" y="134577"/>
            <a:ext cx="653093" cy="810060"/>
          </a:xfrm>
          <a:prstGeom prst="rect">
            <a:avLst/>
          </a:prstGeom>
        </p:spPr>
      </p:pic>
      <p:pic>
        <p:nvPicPr>
          <p:cNvPr id="29" name="Рисунок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92741" y="2800962"/>
            <a:ext cx="697402" cy="697402"/>
          </a:xfrm>
          <a:prstGeom prst="rect">
            <a:avLst/>
          </a:prstGeom>
        </p:spPr>
      </p:pic>
      <p:sp>
        <p:nvSpPr>
          <p:cNvPr id="33" name="Объект 9"/>
          <p:cNvSpPr>
            <a:spLocks noGrp="1"/>
          </p:cNvSpPr>
          <p:nvPr>
            <p:ph idx="1"/>
          </p:nvPr>
        </p:nvSpPr>
        <p:spPr>
          <a:xfrm>
            <a:off x="209548" y="1258561"/>
            <a:ext cx="7076753" cy="1732609"/>
          </a:xfrm>
        </p:spPr>
        <p:txBody>
          <a:bodyPr>
            <a:noAutofit/>
          </a:bodyPr>
          <a:lstStyle/>
          <a:p>
            <a:pPr marL="0" indent="325481" algn="just">
              <a:buNone/>
            </a:pPr>
            <a:r>
              <a:rPr lang="ru-RU" sz="1600" dirty="0">
                <a:latin typeface="Open Sans" panose="020B0606030504020204" pitchFamily="34" charset="0"/>
                <a:ea typeface="Open Sans" panose="020B0606030504020204" pitchFamily="34" charset="0"/>
                <a:cs typeface="Open Sans" panose="020B0606030504020204" pitchFamily="34" charset="0"/>
              </a:rPr>
              <a:t>Реализация государственной политики в сфере развития малого и среднего предпринимательства осуществляется в рамках подпрограммы </a:t>
            </a:r>
            <a:r>
              <a:rPr lang="ru-RU" sz="16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«Развитие малого и среднего предпринимательства в Смоленской области»</a:t>
            </a:r>
            <a:r>
              <a:rPr lang="ru-RU" sz="16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ru-RU" sz="1600" dirty="0">
                <a:latin typeface="Open Sans" panose="020B0606030504020204" pitchFamily="34" charset="0"/>
                <a:ea typeface="Open Sans" panose="020B0606030504020204" pitchFamily="34" charset="0"/>
                <a:cs typeface="Open Sans" panose="020B0606030504020204" pitchFamily="34" charset="0"/>
              </a:rPr>
              <a:t>областной государственной программы «Экономическое развитие Смоленской области», включая создание благоприятного предпринимательского и инвестиционного климата.</a:t>
            </a:r>
          </a:p>
        </p:txBody>
      </p:sp>
      <p:pic>
        <p:nvPicPr>
          <p:cNvPr id="34" name="Рисунок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860" y="2978909"/>
            <a:ext cx="2438104" cy="1244885"/>
          </a:xfrm>
          <a:prstGeom prst="rect">
            <a:avLst/>
          </a:prstGeom>
        </p:spPr>
      </p:pic>
      <p:pic>
        <p:nvPicPr>
          <p:cNvPr id="35" name="Рисунок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06566" y="2984129"/>
            <a:ext cx="2410963" cy="1241023"/>
          </a:xfrm>
          <a:prstGeom prst="rect">
            <a:avLst/>
          </a:prstGeom>
        </p:spPr>
      </p:pic>
      <p:sp>
        <p:nvSpPr>
          <p:cNvPr id="36" name="Объект 9"/>
          <p:cNvSpPr txBox="1">
            <a:spLocks/>
          </p:cNvSpPr>
          <p:nvPr/>
        </p:nvSpPr>
        <p:spPr>
          <a:xfrm>
            <a:off x="4929261" y="3010562"/>
            <a:ext cx="2479929" cy="975603"/>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ctr">
              <a:spcBef>
                <a:spcPts val="0"/>
              </a:spcBef>
              <a:buNone/>
            </a:pPr>
            <a:r>
              <a:rPr lang="ru-RU" sz="1200" dirty="0">
                <a:latin typeface="Open Sans" panose="020B0606030504020204" pitchFamily="34" charset="0"/>
                <a:ea typeface="Open Sans" panose="020B0606030504020204" pitchFamily="34" charset="0"/>
                <a:cs typeface="Open Sans" panose="020B0606030504020204" pitchFamily="34" charset="0"/>
              </a:rPr>
              <a:t>Возмещение субъектам МСП до 70% затрат на уплату первого взноса (аванса) по договорам лизинга оборудования с российскими лизинговыми организациями, </a:t>
            </a:r>
          </a:p>
          <a:p>
            <a:pPr marL="0" indent="0" algn="ctr">
              <a:spcBef>
                <a:spcPts val="0"/>
              </a:spcBef>
              <a:buNone/>
            </a:pPr>
            <a:r>
              <a:rPr lang="ru-RU" sz="1200" dirty="0">
                <a:latin typeface="Open Sans" panose="020B0606030504020204" pitchFamily="34" charset="0"/>
                <a:ea typeface="Open Sans" panose="020B0606030504020204" pitchFamily="34" charset="0"/>
                <a:cs typeface="Open Sans" panose="020B0606030504020204" pitchFamily="34" charset="0"/>
              </a:rPr>
              <a:t>не более 2,5 млн. рублей</a:t>
            </a:r>
          </a:p>
        </p:txBody>
      </p:sp>
      <p:cxnSp>
        <p:nvCxnSpPr>
          <p:cNvPr id="37" name="Прямая со стрелкой 36"/>
          <p:cNvCxnSpPr/>
          <p:nvPr/>
        </p:nvCxnSpPr>
        <p:spPr>
          <a:xfrm>
            <a:off x="3741442" y="3502453"/>
            <a:ext cx="20937" cy="443069"/>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8" name="Прямая со стрелкой 37"/>
          <p:cNvCxnSpPr/>
          <p:nvPr/>
        </p:nvCxnSpPr>
        <p:spPr>
          <a:xfrm>
            <a:off x="2585998" y="3268187"/>
            <a:ext cx="711901" cy="18042"/>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9" name="Прямая со стрелкой 38"/>
          <p:cNvCxnSpPr/>
          <p:nvPr/>
        </p:nvCxnSpPr>
        <p:spPr>
          <a:xfrm flipH="1">
            <a:off x="4163437" y="3277249"/>
            <a:ext cx="692530" cy="8980"/>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pic>
        <p:nvPicPr>
          <p:cNvPr id="40" name="Рисунок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77912" y="5595348"/>
            <a:ext cx="359828" cy="312796"/>
          </a:xfrm>
          <a:prstGeom prst="rect">
            <a:avLst/>
          </a:prstGeom>
        </p:spPr>
      </p:pic>
      <p:sp>
        <p:nvSpPr>
          <p:cNvPr id="41" name="TextBox 40"/>
          <p:cNvSpPr txBox="1"/>
          <p:nvPr/>
        </p:nvSpPr>
        <p:spPr>
          <a:xfrm>
            <a:off x="1594627" y="5595348"/>
            <a:ext cx="3401348" cy="1015663"/>
          </a:xfrm>
          <a:prstGeom prst="rect">
            <a:avLst/>
          </a:prstGeom>
          <a:noFill/>
        </p:spPr>
        <p:txBody>
          <a:bodyPr wrap="square" rtlCol="0">
            <a:spAutoFit/>
          </a:bodyPr>
          <a:lstStyle/>
          <a:p>
            <a:pPr algn="ctr"/>
            <a:r>
              <a:rPr lang="ru-RU" sz="1200" b="1" dirty="0" smtClean="0">
                <a:latin typeface="Open Sans" panose="020B0606030504020204" pitchFamily="34" charset="0"/>
                <a:ea typeface="Open Sans" panose="020B0606030504020204" pitchFamily="34" charset="0"/>
                <a:cs typeface="Open Sans" panose="020B0606030504020204" pitchFamily="34" charset="0"/>
              </a:rPr>
              <a:t>Департамент инвестиционного развития Смоленской области</a:t>
            </a:r>
          </a:p>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214014, </a:t>
            </a:r>
            <a:r>
              <a:rPr lang="ru-RU" sz="1200" dirty="0">
                <a:latin typeface="Open Sans" panose="020B0606030504020204" pitchFamily="34" charset="0"/>
                <a:ea typeface="Open Sans" panose="020B0606030504020204" pitchFamily="34" charset="0"/>
                <a:cs typeface="Open Sans" panose="020B0606030504020204" pitchFamily="34" charset="0"/>
              </a:rPr>
              <a:t>г. Смоленск, ул. </a:t>
            </a:r>
            <a:r>
              <a:rPr lang="ru-RU" sz="1200" dirty="0" smtClean="0">
                <a:latin typeface="Open Sans" panose="020B0606030504020204" pitchFamily="34" charset="0"/>
                <a:ea typeface="Open Sans" panose="020B0606030504020204" pitchFamily="34" charset="0"/>
                <a:cs typeface="Open Sans" panose="020B0606030504020204" pitchFamily="34" charset="0"/>
              </a:rPr>
              <a:t>Энгельса, </a:t>
            </a:r>
            <a:r>
              <a:rPr lang="ru-RU" sz="1200" dirty="0">
                <a:latin typeface="Open Sans" panose="020B0606030504020204" pitchFamily="34" charset="0"/>
                <a:ea typeface="Open Sans" panose="020B0606030504020204" pitchFamily="34" charset="0"/>
                <a:cs typeface="Open Sans" panose="020B0606030504020204" pitchFamily="34" charset="0"/>
              </a:rPr>
              <a:t>д. </a:t>
            </a:r>
            <a:r>
              <a:rPr lang="ru-RU" sz="1200" dirty="0" smtClean="0">
                <a:latin typeface="Open Sans" panose="020B0606030504020204" pitchFamily="34" charset="0"/>
                <a:ea typeface="Open Sans" panose="020B0606030504020204" pitchFamily="34" charset="0"/>
                <a:cs typeface="Open Sans" panose="020B0606030504020204" pitchFamily="34" charset="0"/>
              </a:rPr>
              <a:t>23</a:t>
            </a:r>
            <a:endParaRPr lang="ru-RU" sz="1200" dirty="0">
              <a:latin typeface="Open Sans" panose="020B0606030504020204" pitchFamily="34" charset="0"/>
              <a:ea typeface="Open Sans" panose="020B0606030504020204" pitchFamily="34" charset="0"/>
              <a:cs typeface="Open Sans" panose="020B0606030504020204" pitchFamily="34" charset="0"/>
            </a:endParaRPr>
          </a:p>
          <a:p>
            <a:pPr algn="ctr"/>
            <a:r>
              <a:rPr lang="ru-RU" sz="1200" dirty="0">
                <a:latin typeface="Open Sans" panose="020B0606030504020204" pitchFamily="34" charset="0"/>
                <a:ea typeface="Open Sans" panose="020B0606030504020204" pitchFamily="34" charset="0"/>
                <a:cs typeface="Open Sans" panose="020B0606030504020204" pitchFamily="34" charset="0"/>
              </a:rPr>
              <a:t>Сайт: </a:t>
            </a:r>
            <a:r>
              <a:rPr lang="en-US" sz="1200" dirty="0" err="1" smtClean="0">
                <a:latin typeface="Open Sans" panose="020B0606030504020204" pitchFamily="34" charset="0"/>
                <a:ea typeface="Open Sans" panose="020B0606030504020204" pitchFamily="34" charset="0"/>
                <a:cs typeface="Open Sans" panose="020B0606030504020204" pitchFamily="34" charset="0"/>
              </a:rPr>
              <a:t>dep</a:t>
            </a:r>
            <a:r>
              <a:rPr lang="ru-RU" sz="1200" dirty="0" smtClean="0">
                <a:latin typeface="Open Sans" panose="020B0606030504020204" pitchFamily="34" charset="0"/>
                <a:ea typeface="Open Sans" panose="020B0606030504020204" pitchFamily="34" charset="0"/>
                <a:cs typeface="Open Sans" panose="020B0606030504020204" pitchFamily="34" charset="0"/>
              </a:rPr>
              <a:t>-</a:t>
            </a:r>
            <a:r>
              <a:rPr lang="en-US" sz="1200" dirty="0" smtClean="0">
                <a:latin typeface="Open Sans" panose="020B0606030504020204" pitchFamily="34" charset="0"/>
                <a:ea typeface="Open Sans" panose="020B0606030504020204" pitchFamily="34" charset="0"/>
                <a:cs typeface="Open Sans" panose="020B0606030504020204" pitchFamily="34" charset="0"/>
              </a:rPr>
              <a:t>invest.admin-smolensk.ru</a:t>
            </a:r>
            <a:endParaRPr lang="ru-RU" sz="1200" dirty="0">
              <a:latin typeface="Open Sans" panose="020B0606030504020204" pitchFamily="34" charset="0"/>
              <a:ea typeface="Open Sans" panose="020B0606030504020204" pitchFamily="34" charset="0"/>
              <a:cs typeface="Open Sans" panose="020B0606030504020204" pitchFamily="34" charset="0"/>
            </a:endParaRPr>
          </a:p>
          <a:p>
            <a:pPr algn="ctr"/>
            <a:r>
              <a:rPr lang="en-US" sz="1200" dirty="0">
                <a:latin typeface="Open Sans" panose="020B0606030504020204" pitchFamily="34" charset="0"/>
                <a:ea typeface="Open Sans" panose="020B0606030504020204" pitchFamily="34" charset="0"/>
                <a:cs typeface="Open Sans" panose="020B0606030504020204" pitchFamily="34" charset="0"/>
              </a:rPr>
              <a:t>E-mail: </a:t>
            </a:r>
            <a:r>
              <a:rPr lang="en-US" sz="1200" dirty="0" smtClean="0">
                <a:latin typeface="Open Sans" panose="020B0606030504020204" pitchFamily="34" charset="0"/>
                <a:ea typeface="Open Sans" panose="020B0606030504020204" pitchFamily="34" charset="0"/>
                <a:cs typeface="Open Sans" panose="020B0606030504020204" pitchFamily="34" charset="0"/>
                <a:hlinkClick r:id="rId9"/>
              </a:rPr>
              <a:t>dep@smolinvest.com</a:t>
            </a:r>
            <a:r>
              <a:rPr lang="ru-RU" sz="1200" dirty="0" smtClean="0">
                <a:latin typeface="Open Sans" panose="020B0606030504020204" pitchFamily="34" charset="0"/>
                <a:ea typeface="Open Sans" panose="020B0606030504020204" pitchFamily="34" charset="0"/>
                <a:cs typeface="Open Sans" panose="020B0606030504020204" pitchFamily="34" charset="0"/>
              </a:rPr>
              <a:t> </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p:cNvSpPr txBox="1"/>
          <p:nvPr/>
        </p:nvSpPr>
        <p:spPr>
          <a:xfrm>
            <a:off x="117561" y="2923210"/>
            <a:ext cx="2438104" cy="1200329"/>
          </a:xfrm>
          <a:prstGeom prst="rect">
            <a:avLst/>
          </a:prstGeom>
          <a:noFill/>
        </p:spPr>
        <p:txBody>
          <a:bodyPr wrap="square" rtlCol="0">
            <a:spAutoFit/>
          </a:bodyPr>
          <a:lstStyle/>
          <a:p>
            <a:pPr algn="ctr"/>
            <a:r>
              <a:rPr lang="ru-RU" sz="1200" dirty="0">
                <a:latin typeface="Open Sans" panose="020B0606030504020204" pitchFamily="34" charset="0"/>
                <a:ea typeface="Open Sans" panose="020B0606030504020204" pitchFamily="34" charset="0"/>
                <a:cs typeface="Open Sans" panose="020B0606030504020204" pitchFamily="34" charset="0"/>
              </a:rPr>
              <a:t>Возмещение субъектам МСП до 50% затрат на технологическое присоединение к объектам электросетевого хозяйства мощностью до 1,5 МВт, </a:t>
            </a:r>
          </a:p>
          <a:p>
            <a:pPr algn="ctr"/>
            <a:r>
              <a:rPr lang="ru-RU" sz="1200" dirty="0">
                <a:latin typeface="Open Sans" panose="020B0606030504020204" pitchFamily="34" charset="0"/>
                <a:ea typeface="Open Sans" panose="020B0606030504020204" pitchFamily="34" charset="0"/>
                <a:cs typeface="Open Sans" panose="020B0606030504020204" pitchFamily="34" charset="0"/>
              </a:rPr>
              <a:t>не более 2 млн. рублей</a:t>
            </a:r>
          </a:p>
        </p:txBody>
      </p:sp>
      <p:sp>
        <p:nvSpPr>
          <p:cNvPr id="43" name="Прямоугольник 42"/>
          <p:cNvSpPr/>
          <p:nvPr/>
        </p:nvSpPr>
        <p:spPr>
          <a:xfrm>
            <a:off x="1781332" y="2800962"/>
            <a:ext cx="3920221" cy="292388"/>
          </a:xfrm>
          <a:prstGeom prst="rect">
            <a:avLst/>
          </a:prstGeom>
        </p:spPr>
        <p:txBody>
          <a:bodyPr wrap="square">
            <a:spAutoFit/>
          </a:bodyPr>
          <a:lstStyle/>
          <a:p>
            <a:pPr algn="ctr"/>
            <a:endParaRPr lang="ru-RU" sz="13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4" name="Рисунок 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77922" y="4238020"/>
            <a:ext cx="3727037" cy="1012331"/>
          </a:xfrm>
          <a:prstGeom prst="rect">
            <a:avLst/>
          </a:prstGeom>
        </p:spPr>
      </p:pic>
      <p:sp>
        <p:nvSpPr>
          <p:cNvPr id="21" name="Прямоугольник 20"/>
          <p:cNvSpPr/>
          <p:nvPr/>
        </p:nvSpPr>
        <p:spPr>
          <a:xfrm>
            <a:off x="1963265" y="4333517"/>
            <a:ext cx="3556353" cy="830997"/>
          </a:xfrm>
          <a:prstGeom prst="rect">
            <a:avLst/>
          </a:prstGeom>
        </p:spPr>
        <p:txBody>
          <a:bodyPr wrap="square">
            <a:spAutoFit/>
          </a:bodyPr>
          <a:lstStyle/>
          <a:p>
            <a:pPr algn="ctr"/>
            <a:r>
              <a:rPr lang="ru-RU" sz="1200" dirty="0">
                <a:latin typeface="Open Sans" panose="020B0606030504020204" pitchFamily="34" charset="0"/>
                <a:ea typeface="Open Sans" panose="020B0606030504020204" pitchFamily="34" charset="0"/>
                <a:cs typeface="Open Sans" panose="020B0606030504020204" pitchFamily="34" charset="0"/>
              </a:rPr>
              <a:t>Предоставления грантов субъектам </a:t>
            </a:r>
            <a:r>
              <a:rPr lang="ru-RU" sz="1200" dirty="0" smtClean="0">
                <a:latin typeface="Open Sans" panose="020B0606030504020204" pitchFamily="34" charset="0"/>
                <a:ea typeface="Open Sans" panose="020B0606030504020204" pitchFamily="34" charset="0"/>
                <a:cs typeface="Open Sans" panose="020B0606030504020204" pitchFamily="34" charset="0"/>
              </a:rPr>
              <a:t>МСП, </a:t>
            </a:r>
            <a:r>
              <a:rPr lang="ru-RU" sz="1200" dirty="0">
                <a:latin typeface="Open Sans" panose="020B0606030504020204" pitchFamily="34" charset="0"/>
                <a:ea typeface="Open Sans" panose="020B0606030504020204" pitchFamily="34" charset="0"/>
                <a:cs typeface="Open Sans" panose="020B0606030504020204" pitchFamily="34" charset="0"/>
              </a:rPr>
              <a:t>являющимся социальными предприятиями, или субъектам </a:t>
            </a:r>
            <a:r>
              <a:rPr lang="ru-RU" sz="1200" dirty="0" smtClean="0">
                <a:latin typeface="Open Sans" panose="020B0606030504020204" pitchFamily="34" charset="0"/>
                <a:ea typeface="Open Sans" panose="020B0606030504020204" pitchFamily="34" charset="0"/>
                <a:cs typeface="Open Sans" panose="020B0606030504020204" pitchFamily="34" charset="0"/>
              </a:rPr>
              <a:t>МСП, </a:t>
            </a:r>
            <a:r>
              <a:rPr lang="ru-RU" sz="1200" dirty="0">
                <a:latin typeface="Open Sans" panose="020B0606030504020204" pitchFamily="34" charset="0"/>
                <a:ea typeface="Open Sans" panose="020B0606030504020204" pitchFamily="34" charset="0"/>
                <a:cs typeface="Open Sans" panose="020B0606030504020204" pitchFamily="34" charset="0"/>
              </a:rPr>
              <a:t>созданным физическими лицами в возрасте до 25 лет </a:t>
            </a:r>
            <a:r>
              <a:rPr lang="ru-RU" sz="1200" dirty="0" smtClean="0">
                <a:latin typeface="Open Sans" panose="020B0606030504020204" pitchFamily="34" charset="0"/>
                <a:ea typeface="Open Sans" panose="020B0606030504020204" pitchFamily="34" charset="0"/>
                <a:cs typeface="Open Sans" panose="020B0606030504020204" pitchFamily="34" charset="0"/>
              </a:rPr>
              <a:t>включительно - </a:t>
            </a:r>
            <a:r>
              <a:rPr lang="ru-RU" sz="1200" dirty="0">
                <a:latin typeface="Open Sans" panose="020B0606030504020204" pitchFamily="34" charset="0"/>
                <a:ea typeface="Open Sans" panose="020B0606030504020204" pitchFamily="34" charset="0"/>
                <a:cs typeface="Open Sans" panose="020B0606030504020204" pitchFamily="34" charset="0"/>
              </a:rPr>
              <a:t>до 0,5 млн.руб.</a:t>
            </a:r>
          </a:p>
        </p:txBody>
      </p:sp>
    </p:spTree>
    <p:extLst>
      <p:ext uri="{BB962C8B-B14F-4D97-AF65-F5344CB8AC3E}">
        <p14:creationId xmlns:p14="http://schemas.microsoft.com/office/powerpoint/2010/main" val="35275976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Рисунок 34"/>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829597" y="5273661"/>
            <a:ext cx="3943734" cy="739274"/>
          </a:xfrm>
          <a:prstGeom prst="rect">
            <a:avLst/>
          </a:prstGeom>
        </p:spPr>
      </p:pic>
      <p:pic>
        <p:nvPicPr>
          <p:cNvPr id="42" name="Рисунок 41"/>
          <p:cNvPicPr>
            <a:picLocks noChangeAspect="1"/>
          </p:cNvPicPr>
          <p:nvPr/>
        </p:nvPicPr>
        <p:blipFill>
          <a:blip r:embed="rId5" cstate="print">
            <a:lum bright="70000" contrast="-70000"/>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8296" y="1119763"/>
            <a:ext cx="2457946" cy="629077"/>
          </a:xfrm>
          <a:prstGeom prst="rect">
            <a:avLst/>
          </a:prstGeom>
        </p:spPr>
      </p:pic>
      <p:pic>
        <p:nvPicPr>
          <p:cNvPr id="22" name="Рисунок 21"/>
          <p:cNvPicPr>
            <a:picLocks noChangeAspect="1"/>
          </p:cNvPicPr>
          <p:nvPr/>
        </p:nvPicPr>
        <p:blipFill>
          <a:blip r:embed="rId7"/>
          <a:stretch>
            <a:fillRect/>
          </a:stretch>
        </p:blipFill>
        <p:spPr>
          <a:xfrm>
            <a:off x="2061031" y="156237"/>
            <a:ext cx="5498644" cy="768091"/>
          </a:xfrm>
          <a:prstGeom prst="rect">
            <a:avLst/>
          </a:prstGeom>
        </p:spPr>
      </p:pic>
      <p:sp>
        <p:nvSpPr>
          <p:cNvPr id="3" name="TextBox 2"/>
          <p:cNvSpPr txBox="1"/>
          <p:nvPr/>
        </p:nvSpPr>
        <p:spPr>
          <a:xfrm>
            <a:off x="2060734" y="315440"/>
            <a:ext cx="5498941"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Сельское хозяйство</a:t>
            </a:r>
          </a:p>
        </p:txBody>
      </p:sp>
      <p:pic>
        <p:nvPicPr>
          <p:cNvPr id="40" name="Рисунок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6579" y="1793129"/>
            <a:ext cx="703970" cy="703970"/>
          </a:xfrm>
          <a:prstGeom prst="rect">
            <a:avLst/>
          </a:prstGeom>
        </p:spPr>
      </p:pic>
      <p:sp>
        <p:nvSpPr>
          <p:cNvPr id="76" name="TextBox 75"/>
          <p:cNvSpPr txBox="1"/>
          <p:nvPr/>
        </p:nvSpPr>
        <p:spPr>
          <a:xfrm>
            <a:off x="1325312" y="1898799"/>
            <a:ext cx="900525" cy="523220"/>
          </a:xfrm>
          <a:prstGeom prst="rect">
            <a:avLst/>
          </a:prstGeom>
          <a:noFill/>
        </p:spPr>
        <p:txBody>
          <a:bodyPr wrap="square" rtlCol="0">
            <a:spAutoFit/>
          </a:bodyPr>
          <a:lstStyle/>
          <a:p>
            <a:pPr algn="ctr"/>
            <a:r>
              <a:rPr lang="ru-RU" sz="28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3</a:t>
            </a:r>
          </a:p>
        </p:txBody>
      </p:sp>
      <p:pic>
        <p:nvPicPr>
          <p:cNvPr id="78" name="Рисунок 77"/>
          <p:cNvPicPr>
            <a:picLocks noChangeAspect="1"/>
          </p:cNvPicPr>
          <p:nvPr/>
        </p:nvPicPr>
        <p:blipFill>
          <a:blip r:embed="rId9" cstate="print">
            <a:lum bright="70000" contrast="-70000"/>
            <a:extLst>
              <a:ext uri="{BEBA8EAE-BF5A-486C-A8C5-ECC9F3942E4B}">
                <a14:imgProps xmlns:a14="http://schemas.microsoft.com/office/drawing/2010/main">
                  <a14:imgLayer r:embed="rId10">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6853" y="2709834"/>
            <a:ext cx="2449953" cy="504138"/>
          </a:xfrm>
          <a:prstGeom prst="rect">
            <a:avLst/>
          </a:prstGeom>
        </p:spPr>
      </p:pic>
      <p:graphicFrame>
        <p:nvGraphicFramePr>
          <p:cNvPr id="79" name="Диаграмма 78"/>
          <p:cNvGraphicFramePr/>
          <p:nvPr>
            <p:extLst>
              <p:ext uri="{D42A27DB-BD31-4B8C-83A1-F6EECF244321}">
                <p14:modId xmlns:p14="http://schemas.microsoft.com/office/powerpoint/2010/main" val="3165083039"/>
              </p:ext>
            </p:extLst>
          </p:nvPr>
        </p:nvGraphicFramePr>
        <p:xfrm>
          <a:off x="-205562" y="3199567"/>
          <a:ext cx="3180462" cy="3094640"/>
        </p:xfrm>
        <a:graphic>
          <a:graphicData uri="http://schemas.openxmlformats.org/drawingml/2006/chart">
            <c:chart xmlns:c="http://schemas.openxmlformats.org/drawingml/2006/chart" xmlns:r="http://schemas.openxmlformats.org/officeDocument/2006/relationships" r:id="rId11"/>
          </a:graphicData>
        </a:graphic>
      </p:graphicFrame>
      <p:sp>
        <p:nvSpPr>
          <p:cNvPr id="8" name="TextBox 7"/>
          <p:cNvSpPr txBox="1"/>
          <p:nvPr/>
        </p:nvSpPr>
        <p:spPr>
          <a:xfrm>
            <a:off x="176853" y="2720866"/>
            <a:ext cx="2437272" cy="523220"/>
          </a:xfrm>
          <a:prstGeom prst="rect">
            <a:avLst/>
          </a:prstGeom>
          <a:noFill/>
        </p:spPr>
        <p:txBody>
          <a:bodyPr wrap="square" rtlCol="0">
            <a:spAutoFit/>
          </a:bodyPr>
          <a:lstStyle/>
          <a:p>
            <a:pPr algn="ctr"/>
            <a:r>
              <a:rPr lang="ru-RU" sz="14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Структура сельского хозяйства</a:t>
            </a:r>
          </a:p>
        </p:txBody>
      </p:sp>
      <p:sp>
        <p:nvSpPr>
          <p:cNvPr id="96" name="TextBox 95"/>
          <p:cNvSpPr txBox="1"/>
          <p:nvPr/>
        </p:nvSpPr>
        <p:spPr>
          <a:xfrm>
            <a:off x="2829392" y="1058216"/>
            <a:ext cx="4595395" cy="523220"/>
          </a:xfrm>
          <a:prstGeom prst="rect">
            <a:avLst/>
          </a:prstGeom>
          <a:noFill/>
        </p:spPr>
        <p:txBody>
          <a:bodyPr wrap="square" rtlCol="0">
            <a:spAutoFit/>
          </a:bodyPr>
          <a:lstStyle/>
          <a:p>
            <a:pPr algn="ctr"/>
            <a:r>
              <a:rPr lang="ru-RU" sz="14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Производство основных видов продукции во всех категориях хозяйств</a:t>
            </a:r>
          </a:p>
        </p:txBody>
      </p:sp>
      <p:pic>
        <p:nvPicPr>
          <p:cNvPr id="17" name="Рисунок 16"/>
          <p:cNvPicPr>
            <a:picLocks noChangeAspect="1"/>
          </p:cNvPicPr>
          <p:nvPr/>
        </p:nvPicPr>
        <p:blipFill>
          <a:blip r:embed="rId12" cstate="print">
            <a:lum bright="70000" contrast="-70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632266" y="5297342"/>
            <a:ext cx="3363853" cy="1418406"/>
          </a:xfrm>
          <a:prstGeom prst="rect">
            <a:avLst/>
          </a:prstGeom>
        </p:spPr>
      </p:pic>
      <p:sp>
        <p:nvSpPr>
          <p:cNvPr id="19" name="TextBox 18"/>
          <p:cNvSpPr txBox="1"/>
          <p:nvPr/>
        </p:nvSpPr>
        <p:spPr>
          <a:xfrm>
            <a:off x="2530967" y="4936684"/>
            <a:ext cx="4540994" cy="338554"/>
          </a:xfrm>
          <a:prstGeom prst="rect">
            <a:avLst/>
          </a:prstGeom>
          <a:noFill/>
        </p:spPr>
        <p:txBody>
          <a:bodyPr wrap="square" rtlCol="0">
            <a:spAutoFit/>
          </a:bodyPr>
          <a:lstStyle/>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Основные задачи на период до </a:t>
            </a: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2025 года</a:t>
            </a:r>
            <a:endPar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4" name="Рисунок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62706" y="5371295"/>
            <a:ext cx="253843" cy="267857"/>
          </a:xfrm>
          <a:prstGeom prst="rect">
            <a:avLst/>
          </a:prstGeom>
        </p:spPr>
      </p:pic>
      <p:sp>
        <p:nvSpPr>
          <p:cNvPr id="27" name="TextBox 26"/>
          <p:cNvSpPr txBox="1"/>
          <p:nvPr/>
        </p:nvSpPr>
        <p:spPr>
          <a:xfrm>
            <a:off x="7121735" y="7190343"/>
            <a:ext cx="441146"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16</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0" name="TextBox 29"/>
          <p:cNvSpPr txBox="1"/>
          <p:nvPr/>
        </p:nvSpPr>
        <p:spPr>
          <a:xfrm>
            <a:off x="190329" y="1241839"/>
            <a:ext cx="2435913" cy="338554"/>
          </a:xfrm>
          <a:prstGeom prst="rect">
            <a:avLst/>
          </a:prstGeom>
          <a:noFill/>
        </p:spPr>
        <p:txBody>
          <a:bodyPr wrap="square" rtlCol="0">
            <a:spAutoFit/>
          </a:bodyPr>
          <a:lstStyle/>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Число предприятий</a:t>
            </a:r>
          </a:p>
        </p:txBody>
      </p:sp>
      <p:pic>
        <p:nvPicPr>
          <p:cNvPr id="32" name="Рисунок 3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61808" y="6082055"/>
            <a:ext cx="253843" cy="267857"/>
          </a:xfrm>
          <a:prstGeom prst="rect">
            <a:avLst/>
          </a:prstGeom>
        </p:spPr>
      </p:pic>
      <p:sp>
        <p:nvSpPr>
          <p:cNvPr id="9" name="TextBox 8"/>
          <p:cNvSpPr txBox="1"/>
          <p:nvPr/>
        </p:nvSpPr>
        <p:spPr>
          <a:xfrm>
            <a:off x="3045256" y="5297342"/>
            <a:ext cx="3834484" cy="646331"/>
          </a:xfrm>
          <a:prstGeom prst="rect">
            <a:avLst/>
          </a:prstGeom>
          <a:noFill/>
        </p:spPr>
        <p:txBody>
          <a:bodyPr wrap="square" rtlCol="0">
            <a:spAutoFit/>
          </a:bodyPr>
          <a:lstStyle/>
          <a:p>
            <a:r>
              <a:rPr lang="ru-RU" sz="1200" dirty="0">
                <a:latin typeface="Open Sans" panose="020B0606030504020204" pitchFamily="34" charset="0"/>
                <a:ea typeface="Open Sans" panose="020B0606030504020204" pitchFamily="34" charset="0"/>
                <a:cs typeface="Open Sans" panose="020B0606030504020204" pitchFamily="34" charset="0"/>
              </a:rPr>
              <a:t>Внедрение современной ресурсосберегающей </a:t>
            </a:r>
          </a:p>
          <a:p>
            <a:r>
              <a:rPr lang="ru-RU" sz="1200" dirty="0">
                <a:latin typeface="Open Sans" panose="020B0606030504020204" pitchFamily="34" charset="0"/>
                <a:ea typeface="Open Sans" panose="020B0606030504020204" pitchFamily="34" charset="0"/>
                <a:cs typeface="Open Sans" panose="020B0606030504020204" pitchFamily="34" charset="0"/>
              </a:rPr>
              <a:t>техники и использование семян высоких репродукций</a:t>
            </a:r>
          </a:p>
        </p:txBody>
      </p:sp>
      <p:sp>
        <p:nvSpPr>
          <p:cNvPr id="34" name="TextBox 33"/>
          <p:cNvSpPr txBox="1"/>
          <p:nvPr/>
        </p:nvSpPr>
        <p:spPr>
          <a:xfrm>
            <a:off x="3045256" y="6006546"/>
            <a:ext cx="2921258" cy="646331"/>
          </a:xfrm>
          <a:prstGeom prst="rect">
            <a:avLst/>
          </a:prstGeom>
          <a:noFill/>
        </p:spPr>
        <p:txBody>
          <a:bodyPr wrap="square" rtlCol="0">
            <a:spAutoFit/>
          </a:bodyPr>
          <a:lstStyle/>
          <a:p>
            <a:r>
              <a:rPr lang="ru-RU" sz="1200" dirty="0">
                <a:latin typeface="Open Sans" panose="020B0606030504020204" pitchFamily="34" charset="0"/>
                <a:ea typeface="Open Sans" panose="020B0606030504020204" pitchFamily="34" charset="0"/>
                <a:cs typeface="Open Sans" panose="020B0606030504020204" pitchFamily="34" charset="0"/>
              </a:rPr>
              <a:t>Вовлечение в оборот неиспользуемых земель сельскохозяйственного назначения</a:t>
            </a:r>
          </a:p>
        </p:txBody>
      </p:sp>
      <p:sp>
        <p:nvSpPr>
          <p:cNvPr id="60" name="TextBox 59"/>
          <p:cNvSpPr txBox="1"/>
          <p:nvPr/>
        </p:nvSpPr>
        <p:spPr>
          <a:xfrm>
            <a:off x="2980490" y="4463997"/>
            <a:ext cx="1321833" cy="261610"/>
          </a:xfrm>
          <a:prstGeom prst="rect">
            <a:avLst/>
          </a:prstGeom>
          <a:noFill/>
        </p:spPr>
        <p:txBody>
          <a:bodyPr wrap="square" rtlCol="0">
            <a:spAutoFit/>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молоко</a:t>
            </a:r>
          </a:p>
        </p:txBody>
      </p:sp>
      <p:sp>
        <p:nvSpPr>
          <p:cNvPr id="48" name="TextBox 47"/>
          <p:cNvSpPr txBox="1"/>
          <p:nvPr/>
        </p:nvSpPr>
        <p:spPr>
          <a:xfrm>
            <a:off x="833915" y="154887"/>
            <a:ext cx="1007007"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49" name="TextBox 48"/>
          <p:cNvSpPr txBox="1"/>
          <p:nvPr/>
        </p:nvSpPr>
        <p:spPr>
          <a:xfrm>
            <a:off x="236368" y="439579"/>
            <a:ext cx="412292"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sp>
        <p:nvSpPr>
          <p:cNvPr id="50" name="TextBox 49"/>
          <p:cNvSpPr txBox="1"/>
          <p:nvPr/>
        </p:nvSpPr>
        <p:spPr>
          <a:xfrm>
            <a:off x="3223096" y="2841284"/>
            <a:ext cx="883278" cy="430887"/>
          </a:xfrm>
          <a:prstGeom prst="rect">
            <a:avLst/>
          </a:prstGeom>
          <a:noFill/>
        </p:spPr>
        <p:txBody>
          <a:bodyPr wrap="square" rtlCol="0">
            <a:spAutoFit/>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зерно</a:t>
            </a:r>
          </a:p>
          <a:p>
            <a:pPr algn="ctr"/>
            <a:endParaRPr lang="ru-RU" sz="1100" dirty="0">
              <a:solidFill>
                <a:srgbClr val="3366C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074" name="Picture 2" descr="C:\Documents and Settings\111\Мои документы\Downloads\зерно.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092753" y="1681710"/>
            <a:ext cx="1134641" cy="11139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12036" y="1884685"/>
            <a:ext cx="1086542" cy="1077218"/>
          </a:xfrm>
          <a:prstGeom prst="rect">
            <a:avLst/>
          </a:prstGeom>
          <a:noFill/>
        </p:spPr>
        <p:txBody>
          <a:bodyPr wrap="square" rtlCol="0">
            <a:spAutoFit/>
          </a:bodyPr>
          <a:lstStyle/>
          <a:p>
            <a:pPr algn="ctr"/>
            <a:r>
              <a:rPr lang="ru-RU" sz="2800" b="1" dirty="0" smtClean="0">
                <a:solidFill>
                  <a:srgbClr val="FFFF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rPr>
              <a:t>3391</a:t>
            </a:r>
            <a:endParaRPr lang="ru-RU" sz="2800" b="1" dirty="0">
              <a:solidFill>
                <a:srgbClr val="FFFF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endParaRPr>
          </a:p>
          <a:p>
            <a:pPr algn="ctr"/>
            <a:r>
              <a:rPr lang="ru-RU" b="1" dirty="0">
                <a:solidFill>
                  <a:srgbClr val="FFFF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rPr>
              <a:t>Т.</a:t>
            </a:r>
          </a:p>
          <a:p>
            <a:endParaRPr lang="ru-RU" dirty="0">
              <a:solidFill>
                <a:schemeClr val="bg1"/>
              </a:solidFill>
            </a:endParaRPr>
          </a:p>
        </p:txBody>
      </p:sp>
      <p:pic>
        <p:nvPicPr>
          <p:cNvPr id="4098" name="Picture 2" descr="C:\Documents and Settings\111\Мои документы\Downloads\картофель (1).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09913" y="1675885"/>
            <a:ext cx="1087564" cy="108756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570688" y="1814139"/>
            <a:ext cx="1045237" cy="800219"/>
          </a:xfrm>
          <a:prstGeom prst="rect">
            <a:avLst/>
          </a:prstGeom>
          <a:noFill/>
        </p:spPr>
        <p:txBody>
          <a:bodyPr wrap="square" rtlCol="0">
            <a:spAutoFit/>
          </a:bodyPr>
          <a:lstStyle/>
          <a:p>
            <a:pPr algn="ctr"/>
            <a:r>
              <a:rPr lang="ru-RU" sz="2800" b="1" dirty="0" smtClean="0">
                <a:solidFill>
                  <a:srgbClr val="05BAF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552</a:t>
            </a:r>
            <a:endParaRPr lang="ru-RU" sz="2800" b="1" dirty="0">
              <a:solidFill>
                <a:srgbClr val="05BAF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a:p>
            <a:pPr algn="ctr"/>
            <a:r>
              <a:rPr lang="ru-RU" b="1" dirty="0">
                <a:solidFill>
                  <a:srgbClr val="05BAF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Т.</a:t>
            </a:r>
            <a:endParaRPr lang="ru-RU" sz="3200" b="1" dirty="0">
              <a:solidFill>
                <a:srgbClr val="05BA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Прямоугольник 13"/>
          <p:cNvSpPr/>
          <p:nvPr/>
        </p:nvSpPr>
        <p:spPr>
          <a:xfrm>
            <a:off x="4554959" y="2868987"/>
            <a:ext cx="1066898" cy="261610"/>
          </a:xfrm>
          <a:prstGeom prst="rect">
            <a:avLst/>
          </a:prstGeom>
        </p:spPr>
        <p:txBody>
          <a:bodyPr wrap="square">
            <a:spAutoFit/>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картофель</a:t>
            </a:r>
          </a:p>
        </p:txBody>
      </p:sp>
      <p:pic>
        <p:nvPicPr>
          <p:cNvPr id="2050" name="Picture 2" descr="C:\Documents and Settings\111\Мои документы\Downloads\овощи.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859598" y="1683343"/>
            <a:ext cx="1088400" cy="108840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flipH="1">
            <a:off x="5910472" y="2826244"/>
            <a:ext cx="1050997" cy="261610"/>
          </a:xfrm>
          <a:prstGeom prst="rect">
            <a:avLst/>
          </a:prstGeom>
        </p:spPr>
        <p:txBody>
          <a:bodyPr wrap="square">
            <a:spAutoFit/>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овощи</a:t>
            </a:r>
          </a:p>
        </p:txBody>
      </p:sp>
      <p:sp>
        <p:nvSpPr>
          <p:cNvPr id="7" name="TextBox 6"/>
          <p:cNvSpPr txBox="1"/>
          <p:nvPr/>
        </p:nvSpPr>
        <p:spPr>
          <a:xfrm>
            <a:off x="5974709" y="1823120"/>
            <a:ext cx="938588" cy="861774"/>
          </a:xfrm>
          <a:prstGeom prst="rect">
            <a:avLst/>
          </a:prstGeom>
          <a:noFill/>
        </p:spPr>
        <p:txBody>
          <a:bodyPr wrap="square" rtlCol="0">
            <a:spAutoFit/>
          </a:bodyPr>
          <a:lstStyle/>
          <a:p>
            <a:pPr algn="ctr"/>
            <a:r>
              <a:rPr lang="ru-RU" sz="3200" b="1" dirty="0" smtClean="0">
                <a:solidFill>
                  <a:srgbClr val="FFFF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rPr>
              <a:t>154</a:t>
            </a:r>
            <a:endParaRPr lang="ru-RU" sz="3200" b="1" dirty="0">
              <a:solidFill>
                <a:srgbClr val="FFFF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endParaRPr>
          </a:p>
          <a:p>
            <a:pPr algn="ctr"/>
            <a:r>
              <a:rPr lang="ru-RU" b="1" dirty="0">
                <a:solidFill>
                  <a:srgbClr val="FFFF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rPr>
              <a:t>Т.</a:t>
            </a:r>
            <a:endParaRPr lang="ru-RU" sz="3200" b="1" dirty="0">
              <a:solidFill>
                <a:schemeClr val="bg1"/>
              </a:solidFill>
              <a:latin typeface="Open Sans" pitchFamily="34" charset="0"/>
              <a:ea typeface="Open Sans" pitchFamily="34" charset="0"/>
              <a:cs typeface="Open Sans" pitchFamily="34" charset="0"/>
            </a:endParaRPr>
          </a:p>
        </p:txBody>
      </p:sp>
      <p:pic>
        <p:nvPicPr>
          <p:cNvPr id="2051" name="Picture 3" descr="C:\Documents and Settings\111\Мои документы\Downloads\молоко.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082424" y="3262640"/>
            <a:ext cx="1129037" cy="114382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016549" y="3397180"/>
            <a:ext cx="1303030" cy="861774"/>
          </a:xfrm>
          <a:prstGeom prst="rect">
            <a:avLst/>
          </a:prstGeom>
          <a:noFill/>
        </p:spPr>
        <p:txBody>
          <a:bodyPr wrap="square" rtlCol="0">
            <a:spAutoFit/>
          </a:bodyPr>
          <a:lstStyle/>
          <a:p>
            <a:pPr algn="ctr"/>
            <a:r>
              <a:rPr lang="ru-RU" sz="2800" b="1" dirty="0" smtClean="0">
                <a:solidFill>
                  <a:srgbClr val="05BA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rPr>
              <a:t>9768</a:t>
            </a:r>
            <a:r>
              <a:rPr lang="ru-RU" sz="3200" b="1" dirty="0" smtClean="0">
                <a:solidFill>
                  <a:srgbClr val="05BA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rPr>
              <a:t> </a:t>
            </a:r>
            <a:endParaRPr lang="ru-RU" sz="3200" b="1" dirty="0">
              <a:solidFill>
                <a:srgbClr val="05BA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endParaRPr>
          </a:p>
          <a:p>
            <a:pPr algn="ctr"/>
            <a:r>
              <a:rPr lang="ru-RU" b="1" dirty="0">
                <a:solidFill>
                  <a:srgbClr val="05BA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rPr>
              <a:t>т.</a:t>
            </a:r>
          </a:p>
        </p:txBody>
      </p:sp>
      <p:pic>
        <p:nvPicPr>
          <p:cNvPr id="2052" name="Picture 4" descr="C:\Documents and Settings\111\Мои документы\Downloads\мяср скота и птицы.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491126" y="3283679"/>
            <a:ext cx="1106352" cy="1098902"/>
          </a:xfrm>
          <a:prstGeom prst="rect">
            <a:avLst/>
          </a:prstGeom>
          <a:noFill/>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4509913" y="3397180"/>
            <a:ext cx="1087563" cy="861774"/>
          </a:xfrm>
          <a:prstGeom prst="rect">
            <a:avLst/>
          </a:prstGeom>
        </p:spPr>
        <p:txBody>
          <a:bodyPr wrap="square">
            <a:spAutoFit/>
          </a:bodyPr>
          <a:lstStyle/>
          <a:p>
            <a:pPr algn="ctr"/>
            <a:r>
              <a:rPr lang="ru-RU" sz="2800" b="1" dirty="0" smtClean="0">
                <a:solidFill>
                  <a:srgbClr val="FFFFF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540</a:t>
            </a:r>
            <a:r>
              <a:rPr lang="ru-RU" sz="3200" b="1" dirty="0" smtClean="0">
                <a:solidFill>
                  <a:srgbClr val="FFFFF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endParaRPr lang="ru-RU" sz="3200" b="1" dirty="0">
              <a:solidFill>
                <a:srgbClr val="FFFFF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a:p>
            <a:pPr algn="ctr"/>
            <a:r>
              <a:rPr lang="ru-RU" b="1" dirty="0">
                <a:solidFill>
                  <a:srgbClr val="FFFFF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т.</a:t>
            </a:r>
            <a:endParaRPr lang="ru-RU"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p:cNvSpPr txBox="1"/>
          <p:nvPr/>
        </p:nvSpPr>
        <p:spPr>
          <a:xfrm>
            <a:off x="4459411" y="4396795"/>
            <a:ext cx="1335358" cy="430887"/>
          </a:xfrm>
          <a:prstGeom prst="rect">
            <a:avLst/>
          </a:prstGeom>
          <a:noFill/>
        </p:spPr>
        <p:txBody>
          <a:bodyPr wrap="square" rtlCol="0">
            <a:spAutoFit/>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мясо скота </a:t>
            </a:r>
          </a:p>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 птицы</a:t>
            </a:r>
          </a:p>
        </p:txBody>
      </p:sp>
      <p:pic>
        <p:nvPicPr>
          <p:cNvPr id="2053" name="Picture 5" descr="C:\Documents and Settings\111\Мои документы\Downloads\яйца.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892158" y="3276140"/>
            <a:ext cx="1068785" cy="108937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5899073" y="3443505"/>
            <a:ext cx="1050997" cy="984885"/>
          </a:xfrm>
          <a:prstGeom prst="rect">
            <a:avLst/>
          </a:prstGeom>
          <a:noFill/>
        </p:spPr>
        <p:txBody>
          <a:bodyPr wrap="square" rtlCol="0">
            <a:spAutoFit/>
          </a:bodyPr>
          <a:lstStyle/>
          <a:p>
            <a:pPr algn="ctr"/>
            <a:r>
              <a:rPr lang="ru-RU" sz="3600" b="1" dirty="0" smtClean="0">
                <a:solidFill>
                  <a:srgbClr val="05BA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rPr>
              <a:t>1,2</a:t>
            </a:r>
            <a:endParaRPr lang="ru-RU" sz="3600" b="1" dirty="0">
              <a:solidFill>
                <a:srgbClr val="05BA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endParaRPr>
          </a:p>
          <a:p>
            <a:pPr algn="ctr"/>
            <a:r>
              <a:rPr lang="ru-RU" sz="1100" b="1" dirty="0">
                <a:solidFill>
                  <a:srgbClr val="05BA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rPr>
              <a:t>млн. шт.</a:t>
            </a:r>
            <a:endParaRPr lang="ru-RU" sz="1100" b="1" dirty="0">
              <a:solidFill>
                <a:srgbClr val="05BAFF"/>
              </a:solidFill>
              <a:latin typeface="Open Sans" pitchFamily="34" charset="0"/>
              <a:ea typeface="Open Sans" pitchFamily="34" charset="0"/>
              <a:cs typeface="Open Sans" pitchFamily="34" charset="0"/>
            </a:endParaRPr>
          </a:p>
          <a:p>
            <a:endParaRPr lang="ru-RU" sz="1100" dirty="0">
              <a:solidFill>
                <a:srgbClr val="05BAFF"/>
              </a:solidFill>
            </a:endParaRPr>
          </a:p>
        </p:txBody>
      </p:sp>
      <p:sp>
        <p:nvSpPr>
          <p:cNvPr id="23" name="TextBox 22"/>
          <p:cNvSpPr txBox="1"/>
          <p:nvPr/>
        </p:nvSpPr>
        <p:spPr>
          <a:xfrm>
            <a:off x="5834743" y="4313205"/>
            <a:ext cx="920226" cy="369332"/>
          </a:xfrm>
          <a:prstGeom prst="rect">
            <a:avLst/>
          </a:prstGeom>
          <a:noFill/>
        </p:spPr>
        <p:txBody>
          <a:bodyPr wrap="square" rtlCol="0">
            <a:spAutoFit/>
          </a:bodyPr>
          <a:lstStyle/>
          <a:p>
            <a:pPr algn="ctr"/>
            <a:r>
              <a:rPr lang="ru-RU"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яйца</a:t>
            </a:r>
          </a:p>
        </p:txBody>
      </p:sp>
      <p:pic>
        <p:nvPicPr>
          <p:cNvPr id="43" name="Рисунок 4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41051997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Рисунок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7583" y="5601840"/>
            <a:ext cx="1276961" cy="1220743"/>
          </a:xfrm>
          <a:prstGeom prst="rect">
            <a:avLst/>
          </a:prstGeom>
        </p:spPr>
      </p:pic>
      <p:pic>
        <p:nvPicPr>
          <p:cNvPr id="26" name="Рисунок 25"/>
          <p:cNvPicPr>
            <a:picLocks noChangeAspect="1"/>
          </p:cNvPicPr>
          <p:nvPr/>
        </p:nvPicPr>
        <p:blipFill>
          <a:blip r:embed="rId4" cstate="print">
            <a:duotone>
              <a:prstClr val="black"/>
              <a:schemeClr val="accent6">
                <a:tint val="45000"/>
                <a:satMod val="400000"/>
              </a:scheme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975879" y="2040179"/>
            <a:ext cx="2537288" cy="269343"/>
          </a:xfrm>
          <a:prstGeom prst="rect">
            <a:avLst/>
          </a:prstGeom>
        </p:spPr>
      </p:pic>
      <p:pic>
        <p:nvPicPr>
          <p:cNvPr id="25" name="Рисунок 24"/>
          <p:cNvPicPr>
            <a:picLocks noChangeAspect="1"/>
          </p:cNvPicPr>
          <p:nvPr/>
        </p:nvPicPr>
        <p:blipFill>
          <a:blip r:embed="rId6" cstate="print">
            <a:duotone>
              <a:prstClr val="black"/>
              <a:srgbClr val="CCE395">
                <a:tint val="45000"/>
                <a:satMod val="400000"/>
              </a:srgbClr>
            </a:duotone>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045001" y="3532999"/>
            <a:ext cx="2507759" cy="373984"/>
          </a:xfrm>
          <a:prstGeom prst="rect">
            <a:avLst/>
          </a:prstGeom>
        </p:spPr>
      </p:pic>
      <p:pic>
        <p:nvPicPr>
          <p:cNvPr id="24" name="Рисунок 23"/>
          <p:cNvPicPr>
            <a:picLocks noChangeAspect="1"/>
          </p:cNvPicPr>
          <p:nvPr/>
        </p:nvPicPr>
        <p:blipFill>
          <a:blip r:embed="rId8" cstate="print">
            <a:duotone>
              <a:prstClr val="black"/>
              <a:srgbClr val="AEFFDE">
                <a:tint val="45000"/>
                <a:satMod val="400000"/>
              </a:srgbClr>
            </a:duotone>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011827" y="971808"/>
            <a:ext cx="2547847" cy="376755"/>
          </a:xfrm>
          <a:prstGeom prst="rect">
            <a:avLst/>
          </a:prstGeom>
        </p:spPr>
      </p:pic>
      <p:pic>
        <p:nvPicPr>
          <p:cNvPr id="7" name="Рисунок 6"/>
          <p:cNvPicPr>
            <a:picLocks noChangeAspect="1"/>
          </p:cNvPicPr>
          <p:nvPr/>
        </p:nvPicPr>
        <p:blipFill>
          <a:blip r:embed="rId10" cstate="print">
            <a:duotone>
              <a:prstClr val="black"/>
              <a:srgbClr val="DEE59D">
                <a:tint val="45000"/>
                <a:satMod val="400000"/>
              </a:srgbClr>
            </a:duotone>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471420" y="974568"/>
            <a:ext cx="2449174" cy="235952"/>
          </a:xfrm>
          <a:prstGeom prst="rect">
            <a:avLst/>
          </a:prstGeom>
        </p:spPr>
      </p:pic>
      <p:pic>
        <p:nvPicPr>
          <p:cNvPr id="10" name="Рисунок 9"/>
          <p:cNvPicPr>
            <a:picLocks noChangeAspect="1"/>
          </p:cNvPicPr>
          <p:nvPr/>
        </p:nvPicPr>
        <p:blipFill>
          <a:blip r:embed="rId12" cstate="print"/>
          <a:stretch>
            <a:fillRect/>
          </a:stretch>
        </p:blipFill>
        <p:spPr>
          <a:xfrm>
            <a:off x="2061031" y="156237"/>
            <a:ext cx="5498644" cy="768091"/>
          </a:xfrm>
          <a:prstGeom prst="rect">
            <a:avLst/>
          </a:prstGeom>
        </p:spPr>
      </p:pic>
      <p:sp>
        <p:nvSpPr>
          <p:cNvPr id="3" name="TextBox 2"/>
          <p:cNvSpPr txBox="1"/>
          <p:nvPr/>
        </p:nvSpPr>
        <p:spPr>
          <a:xfrm>
            <a:off x="1806828" y="186057"/>
            <a:ext cx="6007049" cy="707886"/>
          </a:xfrm>
          <a:prstGeom prst="rect">
            <a:avLst/>
          </a:prstGeom>
          <a:noFill/>
        </p:spPr>
        <p:txBody>
          <a:bodyPr wrap="square" rtlCol="0">
            <a:spAutoFit/>
          </a:bodyPr>
          <a:lstStyle/>
          <a:p>
            <a:pPr algn="ctr"/>
            <a:r>
              <a:rPr lang="ru-RU" sz="195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Государственная поддержка </a:t>
            </a:r>
            <a:r>
              <a:rPr lang="ru-RU" sz="195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сельхозтоваропроизводителей (субсидии)</a:t>
            </a:r>
          </a:p>
        </p:txBody>
      </p:sp>
      <p:sp>
        <p:nvSpPr>
          <p:cNvPr id="4" name="TextBox 3"/>
          <p:cNvSpPr txBox="1"/>
          <p:nvPr/>
        </p:nvSpPr>
        <p:spPr>
          <a:xfrm>
            <a:off x="7125935" y="7190343"/>
            <a:ext cx="441146"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17</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5" name="Рисунок 4"/>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6608" y="967627"/>
            <a:ext cx="2342295" cy="252955"/>
          </a:xfrm>
          <a:prstGeom prst="rect">
            <a:avLst/>
          </a:prstGeom>
        </p:spPr>
      </p:pic>
      <p:sp>
        <p:nvSpPr>
          <p:cNvPr id="6" name="TextBox 5"/>
          <p:cNvSpPr txBox="1"/>
          <p:nvPr/>
        </p:nvSpPr>
        <p:spPr>
          <a:xfrm>
            <a:off x="0" y="950817"/>
            <a:ext cx="2371867" cy="276999"/>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Растениеводство</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2" name="TextBox 11"/>
          <p:cNvSpPr txBox="1"/>
          <p:nvPr/>
        </p:nvSpPr>
        <p:spPr>
          <a:xfrm>
            <a:off x="2470136" y="958622"/>
            <a:ext cx="2430361" cy="276999"/>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Животноводство</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4" name="TextBox 13"/>
          <p:cNvSpPr txBox="1"/>
          <p:nvPr/>
        </p:nvSpPr>
        <p:spPr>
          <a:xfrm>
            <a:off x="5045002" y="937440"/>
            <a:ext cx="2514673" cy="461665"/>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Возмещение процентных</a:t>
            </a:r>
          </a:p>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a:t>
            </a: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тавок по кредитам</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7" name="TextBox 16"/>
          <p:cNvSpPr txBox="1"/>
          <p:nvPr/>
        </p:nvSpPr>
        <p:spPr>
          <a:xfrm>
            <a:off x="5058838" y="2027045"/>
            <a:ext cx="2500837" cy="261610"/>
          </a:xfrm>
          <a:prstGeom prst="rect">
            <a:avLst/>
          </a:prstGeom>
          <a:noFill/>
        </p:spPr>
        <p:txBody>
          <a:bodyPr wrap="square" rtlCol="0">
            <a:spAutoFit/>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Развитие сельских территорий</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18" name="Рисунок 17"/>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62275" y="5009382"/>
            <a:ext cx="2350285" cy="444922"/>
          </a:xfrm>
          <a:prstGeom prst="rect">
            <a:avLst/>
          </a:prstGeom>
        </p:spPr>
      </p:pic>
      <p:sp>
        <p:nvSpPr>
          <p:cNvPr id="21" name="TextBox 20"/>
          <p:cNvSpPr txBox="1"/>
          <p:nvPr/>
        </p:nvSpPr>
        <p:spPr>
          <a:xfrm>
            <a:off x="5195455" y="3532999"/>
            <a:ext cx="2151053" cy="461665"/>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Сельскохозяйственное</a:t>
            </a:r>
            <a:r>
              <a:rPr lang="en-US"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страхование</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22" name="Рисунок 21"/>
          <p:cNvPicPr>
            <a:picLocks noChangeAspect="1"/>
          </p:cNvPicPr>
          <p:nvPr/>
        </p:nvPicPr>
        <p:blipFill>
          <a:blip r:embed="rId13" cstate="print">
            <a:duotone>
              <a:prstClr val="black"/>
              <a:schemeClr val="accent6">
                <a:tint val="45000"/>
                <a:satMod val="400000"/>
              </a:schemeClr>
            </a:duotone>
            <a:extLst>
              <a:ext uri="{BEBA8EAE-BF5A-486C-A8C5-ECC9F3942E4B}">
                <a14:imgProps xmlns:a14="http://schemas.microsoft.com/office/drawing/2010/main">
                  <a14:imgLayer r:embed="rId1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058837" y="4698345"/>
            <a:ext cx="2422441" cy="246073"/>
          </a:xfrm>
          <a:prstGeom prst="rect">
            <a:avLst/>
          </a:prstGeom>
        </p:spPr>
      </p:pic>
      <p:sp>
        <p:nvSpPr>
          <p:cNvPr id="23" name="TextBox 22"/>
          <p:cNvSpPr txBox="1"/>
          <p:nvPr/>
        </p:nvSpPr>
        <p:spPr>
          <a:xfrm>
            <a:off x="5073290" y="4690502"/>
            <a:ext cx="2370629" cy="253916"/>
          </a:xfrm>
          <a:prstGeom prst="rect">
            <a:avLst/>
          </a:prstGeom>
          <a:noFill/>
        </p:spPr>
        <p:txBody>
          <a:bodyPr wrap="square" rtlCol="0">
            <a:spAutoFit/>
          </a:bodyPr>
          <a:lstStyle/>
          <a:p>
            <a:pPr algn="ctr"/>
            <a:r>
              <a:rPr lang="ru-RU" sz="10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Развитие </a:t>
            </a:r>
            <a:r>
              <a:rPr lang="ru-RU" sz="1050" dirty="0" err="1"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агротуризма</a:t>
            </a:r>
            <a:endParaRPr lang="ru-RU" sz="10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28" name="Рисунок 27"/>
          <p:cNvPicPr>
            <a:picLocks noChangeAspect="1"/>
          </p:cNvPicPr>
          <p:nvPr/>
        </p:nvPicPr>
        <p:blipFill>
          <a:blip r:embed="rId15" cstate="print">
            <a:duotone>
              <a:prstClr val="black"/>
              <a:srgbClr val="AEFFDE">
                <a:tint val="45000"/>
                <a:satMod val="400000"/>
              </a:srgbClr>
            </a:duotone>
            <a:extLst>
              <a:ext uri="{28A0092B-C50C-407E-A947-70E740481C1C}">
                <a14:useLocalDpi xmlns:a14="http://schemas.microsoft.com/office/drawing/2010/main" val="0"/>
              </a:ext>
            </a:extLst>
          </a:blip>
          <a:stretch>
            <a:fillRect/>
          </a:stretch>
        </p:blipFill>
        <p:spPr>
          <a:xfrm>
            <a:off x="87717" y="1285656"/>
            <a:ext cx="2329150" cy="3723726"/>
          </a:xfrm>
          <a:prstGeom prst="rect">
            <a:avLst/>
          </a:prstGeom>
        </p:spPr>
      </p:pic>
      <p:pic>
        <p:nvPicPr>
          <p:cNvPr id="33" name="Рисунок 32"/>
          <p:cNvPicPr>
            <a:picLocks noChangeAspect="1"/>
          </p:cNvPicPr>
          <p:nvPr/>
        </p:nvPicPr>
        <p:blipFill>
          <a:blip r:embed="rId15" cstate="print">
            <a:duotone>
              <a:prstClr val="black"/>
              <a:srgbClr val="E5E5A2">
                <a:tint val="45000"/>
                <a:satMod val="400000"/>
              </a:srgbClr>
            </a:duotone>
            <a:extLst>
              <a:ext uri="{28A0092B-C50C-407E-A947-70E740481C1C}">
                <a14:useLocalDpi xmlns:a14="http://schemas.microsoft.com/office/drawing/2010/main" val="0"/>
              </a:ext>
            </a:extLst>
          </a:blip>
          <a:stretch>
            <a:fillRect/>
          </a:stretch>
        </p:blipFill>
        <p:spPr>
          <a:xfrm>
            <a:off x="2497541" y="1260758"/>
            <a:ext cx="2358418" cy="4150558"/>
          </a:xfrm>
          <a:prstGeom prst="rect">
            <a:avLst/>
          </a:prstGeom>
        </p:spPr>
      </p:pic>
      <p:pic>
        <p:nvPicPr>
          <p:cNvPr id="38" name="Рисунок 37"/>
          <p:cNvPicPr>
            <a:picLocks noChangeAspect="1"/>
          </p:cNvPicPr>
          <p:nvPr/>
        </p:nvPicPr>
        <p:blipFill>
          <a:blip r:embed="rId16" cstate="print">
            <a:duotone>
              <a:prstClr val="black"/>
              <a:srgbClr val="B2EB99">
                <a:tint val="45000"/>
                <a:satMod val="400000"/>
              </a:srgbClr>
            </a:duotone>
            <a:extLst>
              <a:ext uri="{28A0092B-C50C-407E-A947-70E740481C1C}">
                <a14:useLocalDpi xmlns:a14="http://schemas.microsoft.com/office/drawing/2010/main" val="0"/>
              </a:ext>
            </a:extLst>
          </a:blip>
          <a:stretch>
            <a:fillRect/>
          </a:stretch>
        </p:blipFill>
        <p:spPr>
          <a:xfrm>
            <a:off x="5058838" y="4988450"/>
            <a:ext cx="2403076" cy="573204"/>
          </a:xfrm>
          <a:prstGeom prst="rect">
            <a:avLst/>
          </a:prstGeom>
        </p:spPr>
      </p:pic>
      <p:pic>
        <p:nvPicPr>
          <p:cNvPr id="39" name="Рисунок 3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979219" y="1394910"/>
            <a:ext cx="2530608" cy="608181"/>
          </a:xfrm>
          <a:prstGeom prst="rect">
            <a:avLst/>
          </a:prstGeom>
        </p:spPr>
      </p:pic>
      <p:pic>
        <p:nvPicPr>
          <p:cNvPr id="42" name="Рисунок 4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72555" y="5462712"/>
            <a:ext cx="2206348" cy="1478414"/>
          </a:xfrm>
          <a:prstGeom prst="rect">
            <a:avLst/>
          </a:prstGeom>
        </p:spPr>
      </p:pic>
      <p:sp>
        <p:nvSpPr>
          <p:cNvPr id="30" name="Объект 31"/>
          <p:cNvSpPr txBox="1">
            <a:spLocks/>
          </p:cNvSpPr>
          <p:nvPr/>
        </p:nvSpPr>
        <p:spPr>
          <a:xfrm>
            <a:off x="2535972" y="4560456"/>
            <a:ext cx="2303910" cy="1153823"/>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228600" indent="-228600" algn="just">
              <a:lnSpc>
                <a:spcPct val="100000"/>
              </a:lnSpc>
              <a:spcBef>
                <a:spcPts val="0"/>
              </a:spcBef>
              <a:buFont typeface="Arial" panose="020B0604020202020204" pitchFamily="34" charset="0"/>
              <a:buAutoNum type="arabicPeriod"/>
            </a:pPr>
            <a:endParaRPr lang="ru-RU" sz="800" spc="-50" dirty="0" smtClean="0">
              <a:latin typeface="Open Sans" panose="020B0606030504020204" pitchFamily="34" charset="0"/>
              <a:ea typeface="Open Sans" panose="020B0606030504020204" pitchFamily="34" charset="0"/>
              <a:cs typeface="Open Sans" panose="020B0606030504020204" pitchFamily="34" charset="0"/>
            </a:endParaRPr>
          </a:p>
          <a:p>
            <a:pPr marL="228600" indent="-228600" algn="just">
              <a:lnSpc>
                <a:spcPct val="100000"/>
              </a:lnSpc>
              <a:spcBef>
                <a:spcPts val="0"/>
              </a:spcBef>
              <a:buFont typeface="Arial" panose="020B0604020202020204" pitchFamily="34" charset="0"/>
              <a:buAutoNum type="arabicPeriod"/>
            </a:pPr>
            <a:endParaRPr lang="ru-RU" sz="800" spc="-50" dirty="0" smtClean="0">
              <a:latin typeface="Open Sans" panose="020B0606030504020204" pitchFamily="34" charset="0"/>
              <a:ea typeface="Open Sans" panose="020B0606030504020204" pitchFamily="34" charset="0"/>
              <a:cs typeface="Open Sans" panose="020B0606030504020204" pitchFamily="34" charset="0"/>
            </a:endParaRPr>
          </a:p>
        </p:txBody>
      </p:sp>
      <p:pic>
        <p:nvPicPr>
          <p:cNvPr id="37" name="Рисунок 36"/>
          <p:cNvPicPr>
            <a:picLocks noChangeAspect="1"/>
          </p:cNvPicPr>
          <p:nvPr/>
        </p:nvPicPr>
        <p:blipFill>
          <a:blip r:embed="rId19" cstate="print">
            <a:duotone>
              <a:prstClr val="black"/>
              <a:srgbClr val="AEE696">
                <a:tint val="45000"/>
                <a:satMod val="400000"/>
              </a:srgbClr>
            </a:duotone>
            <a:extLst>
              <a:ext uri="{28A0092B-C50C-407E-A947-70E740481C1C}">
                <a14:useLocalDpi xmlns:a14="http://schemas.microsoft.com/office/drawing/2010/main" val="0"/>
              </a:ext>
            </a:extLst>
          </a:blip>
          <a:stretch>
            <a:fillRect/>
          </a:stretch>
        </p:blipFill>
        <p:spPr>
          <a:xfrm>
            <a:off x="4980984" y="2341261"/>
            <a:ext cx="2507120" cy="1189549"/>
          </a:xfrm>
          <a:prstGeom prst="rect">
            <a:avLst/>
          </a:prstGeom>
        </p:spPr>
      </p:pic>
      <p:sp>
        <p:nvSpPr>
          <p:cNvPr id="35" name="Объект 31"/>
          <p:cNvSpPr txBox="1">
            <a:spLocks/>
          </p:cNvSpPr>
          <p:nvPr/>
        </p:nvSpPr>
        <p:spPr>
          <a:xfrm>
            <a:off x="5011826" y="1399105"/>
            <a:ext cx="2555255" cy="889551"/>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lnSpc>
                <a:spcPct val="96000"/>
              </a:lnSpc>
              <a:spcBef>
                <a:spcPts val="0"/>
              </a:spcBef>
              <a:buNone/>
            </a:pPr>
            <a:r>
              <a:rPr lang="ru-RU" sz="820" spc="-45" dirty="0">
                <a:latin typeface="Open Sans" panose="020B0606030504020204" pitchFamily="34" charset="0"/>
                <a:ea typeface="Open Sans" panose="020B0606030504020204" pitchFamily="34" charset="0"/>
                <a:cs typeface="Open Sans" panose="020B0606030504020204" pitchFamily="34" charset="0"/>
              </a:rPr>
              <a:t>Субсидии на возмещение части затрат на уплату процентов по инвестиционным кредитам, полученным в российских кредитных организациях, и займам, полученным в сельскохозяйственных кредитных потребительских кооперативах. </a:t>
            </a:r>
          </a:p>
        </p:txBody>
      </p:sp>
      <p:pic>
        <p:nvPicPr>
          <p:cNvPr id="40" name="Рисунок 39"/>
          <p:cNvPicPr>
            <a:picLocks noChangeAspect="1"/>
          </p:cNvPicPr>
          <p:nvPr/>
        </p:nvPicPr>
        <p:blipFill>
          <a:blip r:embed="rId19" cstate="print">
            <a:duotone>
              <a:prstClr val="black"/>
              <a:srgbClr val="DEE59D">
                <a:tint val="45000"/>
                <a:satMod val="400000"/>
              </a:srgbClr>
            </a:duotone>
            <a:extLst>
              <a:ext uri="{28A0092B-C50C-407E-A947-70E740481C1C}">
                <a14:useLocalDpi xmlns:a14="http://schemas.microsoft.com/office/drawing/2010/main" val="0"/>
              </a:ext>
            </a:extLst>
          </a:blip>
          <a:stretch>
            <a:fillRect/>
          </a:stretch>
        </p:blipFill>
        <p:spPr>
          <a:xfrm>
            <a:off x="5073290" y="3945164"/>
            <a:ext cx="2388624" cy="745338"/>
          </a:xfrm>
          <a:prstGeom prst="rect">
            <a:avLst/>
          </a:prstGeom>
        </p:spPr>
      </p:pic>
      <p:sp>
        <p:nvSpPr>
          <p:cNvPr id="36" name="Объект 31"/>
          <p:cNvSpPr txBox="1">
            <a:spLocks/>
          </p:cNvSpPr>
          <p:nvPr/>
        </p:nvSpPr>
        <p:spPr>
          <a:xfrm>
            <a:off x="4981633" y="3906982"/>
            <a:ext cx="2480281" cy="589756"/>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lnSpc>
                <a:spcPct val="96000"/>
              </a:lnSpc>
              <a:spcBef>
                <a:spcPts val="0"/>
              </a:spcBef>
              <a:buNone/>
            </a:pPr>
            <a:r>
              <a:rPr lang="ru-RU" sz="820" spc="-45" dirty="0">
                <a:latin typeface="Open Sans" panose="020B0606030504020204" pitchFamily="34" charset="0"/>
                <a:ea typeface="Open Sans" panose="020B0606030504020204" pitchFamily="34" charset="0"/>
                <a:cs typeface="Open Sans" panose="020B0606030504020204" pitchFamily="34" charset="0"/>
              </a:rPr>
              <a:t>Субсидии на возмещение части затрат на уплату страховой премии, начисленной по договору сельскохозяйственного страхования в области растениеводства, и (или) животноводства, и (или) </a:t>
            </a:r>
            <a:r>
              <a:rPr lang="ru-RU" sz="820" spc="-45" dirty="0" err="1">
                <a:latin typeface="Open Sans" panose="020B0606030504020204" pitchFamily="34" charset="0"/>
                <a:ea typeface="Open Sans" panose="020B0606030504020204" pitchFamily="34" charset="0"/>
                <a:cs typeface="Open Sans" panose="020B0606030504020204" pitchFamily="34" charset="0"/>
              </a:rPr>
              <a:t>аквакультуры</a:t>
            </a:r>
            <a:r>
              <a:rPr lang="ru-RU" sz="820" spc="-45" dirty="0">
                <a:latin typeface="Open Sans" panose="020B0606030504020204" pitchFamily="34" charset="0"/>
                <a:ea typeface="Open Sans" panose="020B0606030504020204" pitchFamily="34" charset="0"/>
                <a:cs typeface="Open Sans" panose="020B0606030504020204" pitchFamily="34" charset="0"/>
              </a:rPr>
              <a:t>.</a:t>
            </a:r>
          </a:p>
        </p:txBody>
      </p:sp>
      <p:sp>
        <p:nvSpPr>
          <p:cNvPr id="49" name="Объект 31"/>
          <p:cNvSpPr>
            <a:spLocks noGrp="1"/>
          </p:cNvSpPr>
          <p:nvPr/>
        </p:nvSpPr>
        <p:spPr>
          <a:xfrm>
            <a:off x="50134" y="1277162"/>
            <a:ext cx="2395547" cy="3732220"/>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lnSpc>
                <a:spcPct val="96000"/>
              </a:lnSpc>
              <a:spcBef>
                <a:spcPts val="0"/>
              </a:spcBef>
              <a:buNone/>
            </a:pPr>
            <a:r>
              <a:rPr lang="ru-RU" sz="850" spc="-45" dirty="0">
                <a:latin typeface="Open Sans" panose="020B0606030504020204" pitchFamily="34" charset="0"/>
                <a:ea typeface="Open Sans" panose="020B0606030504020204" pitchFamily="34" charset="0"/>
                <a:cs typeface="Open Sans" panose="020B0606030504020204" pitchFamily="34" charset="0"/>
              </a:rPr>
              <a:t>1. </a:t>
            </a:r>
            <a:r>
              <a:rPr lang="ru-RU" sz="800" spc="-45" dirty="0">
                <a:latin typeface="Open Sans" panose="020B0606030504020204" pitchFamily="34" charset="0"/>
                <a:ea typeface="Open Sans" panose="020B0606030504020204" pitchFamily="34" charset="0"/>
                <a:cs typeface="Open Sans" panose="020B0606030504020204" pitchFamily="34" charset="0"/>
              </a:rPr>
              <a:t>Субсидии на стимулирование увеличения производства масличных культур.</a:t>
            </a:r>
          </a:p>
          <a:p>
            <a:pPr marL="0" indent="0" algn="just">
              <a:lnSpc>
                <a:spcPct val="96000"/>
              </a:lnSpc>
              <a:spcBef>
                <a:spcPts val="0"/>
              </a:spcBef>
              <a:buNone/>
            </a:pPr>
            <a:r>
              <a:rPr lang="ru-RU" sz="800" spc="-45" dirty="0">
                <a:latin typeface="Open Sans" panose="020B0606030504020204" pitchFamily="34" charset="0"/>
                <a:ea typeface="Open Sans" panose="020B0606030504020204" pitchFamily="34" charset="0"/>
                <a:cs typeface="Open Sans" panose="020B0606030504020204" pitchFamily="34" charset="0"/>
              </a:rPr>
              <a:t>2. Субсидии на возмещение части затрат на приобретение элитных семян.</a:t>
            </a:r>
          </a:p>
          <a:p>
            <a:pPr marL="0" indent="0" algn="just">
              <a:lnSpc>
                <a:spcPct val="96000"/>
              </a:lnSpc>
              <a:spcBef>
                <a:spcPts val="0"/>
              </a:spcBef>
              <a:buNone/>
            </a:pPr>
            <a:r>
              <a:rPr lang="ru-RU" sz="800" spc="-45" dirty="0">
                <a:latin typeface="Open Sans" panose="020B0606030504020204" pitchFamily="34" charset="0"/>
                <a:ea typeface="Open Sans" panose="020B0606030504020204" pitchFamily="34" charset="0"/>
                <a:cs typeface="Open Sans" panose="020B0606030504020204" pitchFamily="34" charset="0"/>
              </a:rPr>
              <a:t>3. Субсидии на возмещение части затрат на проведение комплекса агротехнологических работ.</a:t>
            </a:r>
          </a:p>
          <a:p>
            <a:pPr marL="0" indent="0" algn="just">
              <a:lnSpc>
                <a:spcPct val="96000"/>
              </a:lnSpc>
              <a:spcBef>
                <a:spcPts val="0"/>
              </a:spcBef>
              <a:buNone/>
            </a:pPr>
            <a:r>
              <a:rPr lang="ru-RU" sz="800" spc="-45" dirty="0">
                <a:latin typeface="Open Sans" panose="020B0606030504020204" pitchFamily="34" charset="0"/>
                <a:ea typeface="Open Sans" panose="020B0606030504020204" pitchFamily="34" charset="0"/>
                <a:cs typeface="Open Sans" panose="020B0606030504020204" pitchFamily="34" charset="0"/>
              </a:rPr>
              <a:t>4. Субсидии по возмещению производителям зерновых культур части затрат на производство и реализацию зерновых культур.</a:t>
            </a:r>
          </a:p>
          <a:p>
            <a:pPr marL="0" indent="0" algn="just">
              <a:lnSpc>
                <a:spcPct val="96000"/>
              </a:lnSpc>
              <a:spcBef>
                <a:spcPts val="0"/>
              </a:spcBef>
              <a:buNone/>
            </a:pPr>
            <a:r>
              <a:rPr lang="ru-RU" sz="800" spc="-45" dirty="0">
                <a:latin typeface="Open Sans" panose="020B0606030504020204" pitchFamily="34" charset="0"/>
                <a:ea typeface="Open Sans" panose="020B0606030504020204" pitchFamily="34" charset="0"/>
                <a:cs typeface="Open Sans" panose="020B0606030504020204" pitchFamily="34" charset="0"/>
              </a:rPr>
              <a:t>5. Субсидии на возмещение части затрат на прирост собственного производства </a:t>
            </a:r>
            <a:r>
              <a:rPr lang="ru-RU" sz="800" spc="-45" dirty="0" err="1">
                <a:latin typeface="Open Sans" panose="020B0606030504020204" pitchFamily="34" charset="0"/>
                <a:ea typeface="Open Sans" panose="020B0606030504020204" pitchFamily="34" charset="0"/>
                <a:cs typeface="Open Sans" panose="020B0606030504020204" pitchFamily="34" charset="0"/>
              </a:rPr>
              <a:t>льно</a:t>
            </a:r>
            <a:r>
              <a:rPr lang="ru-RU" sz="800" spc="-45" dirty="0">
                <a:latin typeface="Open Sans" panose="020B0606030504020204" pitchFamily="34" charset="0"/>
                <a:ea typeface="Open Sans" panose="020B0606030504020204" pitchFamily="34" charset="0"/>
                <a:cs typeface="Open Sans" panose="020B0606030504020204" pitchFamily="34" charset="0"/>
              </a:rPr>
              <a:t>- и (или) </a:t>
            </a:r>
            <a:r>
              <a:rPr lang="ru-RU" sz="800" spc="-45" dirty="0" err="1">
                <a:latin typeface="Open Sans" panose="020B0606030504020204" pitchFamily="34" charset="0"/>
                <a:ea typeface="Open Sans" panose="020B0606030504020204" pitchFamily="34" charset="0"/>
                <a:cs typeface="Open Sans" panose="020B0606030504020204" pitchFamily="34" charset="0"/>
              </a:rPr>
              <a:t>пеньковолокна</a:t>
            </a:r>
            <a:r>
              <a:rPr lang="ru-RU" sz="800" spc="-45" dirty="0">
                <a:latin typeface="Open Sans" panose="020B0606030504020204" pitchFamily="34" charset="0"/>
                <a:ea typeface="Open Sans" panose="020B0606030504020204" pitchFamily="34" charset="0"/>
                <a:cs typeface="Open Sans" panose="020B0606030504020204" pitchFamily="34" charset="0"/>
              </a:rPr>
              <a:t>, и (или) тресты льняной, и (или) тресты конопляной.</a:t>
            </a:r>
          </a:p>
          <a:p>
            <a:pPr marL="0" indent="0" algn="just">
              <a:lnSpc>
                <a:spcPct val="96000"/>
              </a:lnSpc>
              <a:spcBef>
                <a:spcPts val="0"/>
              </a:spcBef>
              <a:buNone/>
            </a:pPr>
            <a:r>
              <a:rPr lang="ru-RU" sz="800" spc="-45" dirty="0">
                <a:latin typeface="Open Sans" panose="020B0606030504020204" pitchFamily="34" charset="0"/>
                <a:ea typeface="Open Sans" panose="020B0606030504020204" pitchFamily="34" charset="0"/>
                <a:cs typeface="Open Sans" panose="020B0606030504020204" pitchFamily="34" charset="0"/>
              </a:rPr>
              <a:t>6. Субсидии на возмещение части затрат на закладку и (или) уход за многолетними насаждениями</a:t>
            </a:r>
          </a:p>
          <a:p>
            <a:pPr marL="0" indent="0" algn="just">
              <a:lnSpc>
                <a:spcPct val="96000"/>
              </a:lnSpc>
              <a:spcBef>
                <a:spcPts val="0"/>
              </a:spcBef>
              <a:buNone/>
            </a:pPr>
            <a:r>
              <a:rPr lang="ru-RU" sz="800" spc="-45" dirty="0">
                <a:latin typeface="Open Sans" panose="020B0606030504020204" pitchFamily="34" charset="0"/>
                <a:ea typeface="Open Sans" panose="020B0606030504020204" pitchFamily="34" charset="0"/>
                <a:cs typeface="Open Sans" panose="020B0606030504020204" pitchFamily="34" charset="0"/>
              </a:rPr>
              <a:t>7. Субсидии на возмещение части затрат на проведение </a:t>
            </a:r>
            <a:r>
              <a:rPr lang="ru-RU" sz="800" spc="-45" dirty="0" err="1">
                <a:latin typeface="Open Sans" panose="020B0606030504020204" pitchFamily="34" charset="0"/>
                <a:ea typeface="Open Sans" panose="020B0606030504020204" pitchFamily="34" charset="0"/>
                <a:cs typeface="Open Sans" panose="020B0606030504020204" pitchFamily="34" charset="0"/>
              </a:rPr>
              <a:t>культуртехнических</a:t>
            </a:r>
            <a:r>
              <a:rPr lang="ru-RU" sz="800" spc="-45" dirty="0">
                <a:latin typeface="Open Sans" panose="020B0606030504020204" pitchFamily="34" charset="0"/>
                <a:ea typeface="Open Sans" panose="020B0606030504020204" pitchFamily="34" charset="0"/>
                <a:cs typeface="Open Sans" panose="020B0606030504020204" pitchFamily="34" charset="0"/>
              </a:rPr>
              <a:t> мероприятий на выбывших сельскохозяйственных угодьях, вовлекаемых  в сельскохозяйственный оборот, а также мероприятия в области известкования кислых почв на пашне.</a:t>
            </a:r>
          </a:p>
          <a:p>
            <a:pPr marL="0" indent="0" algn="just">
              <a:lnSpc>
                <a:spcPct val="96000"/>
              </a:lnSpc>
              <a:spcBef>
                <a:spcPts val="0"/>
              </a:spcBef>
              <a:buNone/>
            </a:pPr>
            <a:r>
              <a:rPr lang="ru-RU" sz="800" spc="-45" dirty="0">
                <a:latin typeface="Open Sans" panose="020B0606030504020204" pitchFamily="34" charset="0"/>
                <a:ea typeface="Open Sans" panose="020B0606030504020204" pitchFamily="34" charset="0"/>
                <a:cs typeface="Open Sans" panose="020B0606030504020204" pitchFamily="34" charset="0"/>
              </a:rPr>
              <a:t>8. Субсидии на подготовку проектов межевания земельных участков и на проведение кадастровых работ.</a:t>
            </a:r>
          </a:p>
          <a:p>
            <a:pPr marL="0" indent="0" algn="just">
              <a:lnSpc>
                <a:spcPct val="96000"/>
              </a:lnSpc>
              <a:spcBef>
                <a:spcPts val="0"/>
              </a:spcBef>
              <a:buNone/>
            </a:pPr>
            <a:r>
              <a:rPr lang="ru-RU" sz="800" spc="-45" dirty="0">
                <a:latin typeface="Open Sans" panose="020B0606030504020204" pitchFamily="34" charset="0"/>
                <a:ea typeface="Open Sans" panose="020B0606030504020204" pitchFamily="34" charset="0"/>
                <a:cs typeface="Open Sans" panose="020B0606030504020204" pitchFamily="34" charset="0"/>
              </a:rPr>
              <a:t>9. Субсидии на стимулирование увеличения производства картофеля и овощей.</a:t>
            </a:r>
          </a:p>
          <a:p>
            <a:pPr marL="0" indent="0" algn="just">
              <a:lnSpc>
                <a:spcPct val="96000"/>
              </a:lnSpc>
              <a:spcBef>
                <a:spcPts val="0"/>
              </a:spcBef>
              <a:buNone/>
            </a:pPr>
            <a:r>
              <a:rPr lang="ru-RU" sz="800" spc="-45" dirty="0">
                <a:latin typeface="Open Sans" panose="020B0606030504020204" pitchFamily="34" charset="0"/>
                <a:ea typeface="Open Sans" panose="020B0606030504020204" pitchFamily="34" charset="0"/>
                <a:cs typeface="Open Sans" panose="020B0606030504020204" pitchFamily="34" charset="0"/>
              </a:rPr>
              <a:t>10. Субсидии  на возмещение части затрат на проведение комплекса агротехнологических работ на посевных площадях, занятых зерновыми и (или) зернобобовыми культурами.</a:t>
            </a:r>
          </a:p>
        </p:txBody>
      </p:sp>
      <p:sp>
        <p:nvSpPr>
          <p:cNvPr id="50" name="Объект 31"/>
          <p:cNvSpPr txBox="1">
            <a:spLocks/>
          </p:cNvSpPr>
          <p:nvPr/>
        </p:nvSpPr>
        <p:spPr>
          <a:xfrm>
            <a:off x="2518065" y="1285860"/>
            <a:ext cx="2323871" cy="4125456"/>
          </a:xfrm>
          <a:prstGeom prst="rect">
            <a:avLst/>
          </a:prstGeom>
        </p:spPr>
        <p:txBody>
          <a:bodyPr vert="horz" lIns="91440" tIns="45720" rIns="91440" bIns="4572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defTabSz="685783">
              <a:lnSpc>
                <a:spcPct val="96000"/>
              </a:lnSpc>
            </a:pPr>
            <a:r>
              <a:rPr lang="ru-RU" sz="800" spc="-45" dirty="0" smtClean="0">
                <a:latin typeface="Open Sans" panose="020B0606030504020204" pitchFamily="34" charset="0"/>
                <a:ea typeface="Open Sans" panose="020B0606030504020204" pitchFamily="34" charset="0"/>
                <a:cs typeface="Open Sans" panose="020B0606030504020204" pitchFamily="34" charset="0"/>
              </a:rPr>
              <a:t>1. Субсидии на поддержку племенного животноводства.</a:t>
            </a:r>
          </a:p>
          <a:p>
            <a:pPr algn="just" defTabSz="685783">
              <a:lnSpc>
                <a:spcPct val="96000"/>
              </a:lnSpc>
            </a:pPr>
            <a:r>
              <a:rPr lang="ru-RU" sz="800" spc="-45" dirty="0" smtClean="0">
                <a:latin typeface="Open Sans" panose="020B0606030504020204" pitchFamily="34" charset="0"/>
                <a:ea typeface="Open Sans" panose="020B0606030504020204" pitchFamily="34" charset="0"/>
                <a:cs typeface="Open Sans" panose="020B0606030504020204" pitchFamily="34" charset="0"/>
              </a:rPr>
              <a:t>2. Субсидии на приобретение племенного молодняка.</a:t>
            </a:r>
          </a:p>
          <a:p>
            <a:pPr algn="just" defTabSz="685783">
              <a:lnSpc>
                <a:spcPct val="96000"/>
              </a:lnSpc>
            </a:pPr>
            <a:r>
              <a:rPr lang="ru-RU" sz="800" spc="-45" dirty="0" smtClean="0">
                <a:latin typeface="Open Sans" panose="020B0606030504020204" pitchFamily="34" charset="0"/>
                <a:ea typeface="Open Sans" panose="020B0606030504020204" pitchFamily="34" charset="0"/>
                <a:cs typeface="Open Sans" panose="020B0606030504020204" pitchFamily="34" charset="0"/>
              </a:rPr>
              <a:t>3. Субсидии на повышение продуктивности в молочном скотоводстве.</a:t>
            </a:r>
          </a:p>
          <a:p>
            <a:pPr algn="just" defTabSz="685783">
              <a:lnSpc>
                <a:spcPct val="96000"/>
              </a:lnSpc>
            </a:pPr>
            <a:r>
              <a:rPr lang="ru-RU" sz="800" spc="-45" dirty="0" smtClean="0">
                <a:latin typeface="Open Sans" panose="020B0606030504020204" pitchFamily="34" charset="0"/>
                <a:ea typeface="Open Sans" panose="020B0606030504020204" pitchFamily="34" charset="0"/>
                <a:cs typeface="Open Sans" panose="020B0606030504020204" pitchFamily="34" charset="0"/>
              </a:rPr>
              <a:t>4. Субсидии на возмещение части затрат на прирост поголовья молочных коров.</a:t>
            </a:r>
          </a:p>
          <a:p>
            <a:pPr algn="just" defTabSz="685783">
              <a:lnSpc>
                <a:spcPct val="96000"/>
              </a:lnSpc>
            </a:pPr>
            <a:r>
              <a:rPr lang="ru-RU" sz="800" spc="-45" dirty="0" smtClean="0">
                <a:latin typeface="Open Sans" panose="020B0606030504020204" pitchFamily="34" charset="0"/>
                <a:ea typeface="Open Sans" panose="020B0606030504020204" pitchFamily="34" charset="0"/>
                <a:cs typeface="Open Sans" panose="020B0606030504020204" pitchFamily="34" charset="0"/>
              </a:rPr>
              <a:t>5. Субсидии на возмещение части затрат на содержание высокопродуктивного поголовья молочных коров.</a:t>
            </a:r>
          </a:p>
          <a:p>
            <a:pPr algn="just" defTabSz="685783">
              <a:lnSpc>
                <a:spcPct val="96000"/>
              </a:lnSpc>
            </a:pPr>
            <a:r>
              <a:rPr lang="ru-RU" sz="800" spc="-45" dirty="0" smtClean="0">
                <a:latin typeface="Open Sans" panose="020B0606030504020204" pitchFamily="34" charset="0"/>
                <a:ea typeface="Open Sans" panose="020B0606030504020204" pitchFamily="34" charset="0"/>
                <a:cs typeface="Open Sans" panose="020B0606030504020204" pitchFamily="34" charset="0"/>
              </a:rPr>
              <a:t>6. Субсидии на развитие мясного животноводства.</a:t>
            </a:r>
          </a:p>
          <a:p>
            <a:pPr algn="just" defTabSz="685783">
              <a:lnSpc>
                <a:spcPct val="96000"/>
              </a:lnSpc>
            </a:pPr>
            <a:r>
              <a:rPr lang="ru-RU" sz="800" spc="-45" dirty="0" smtClean="0">
                <a:latin typeface="Open Sans" panose="020B0606030504020204" pitchFamily="34" charset="0"/>
                <a:ea typeface="Open Sans" panose="020B0606030504020204" pitchFamily="34" charset="0"/>
                <a:cs typeface="Open Sans" panose="020B0606030504020204" pitchFamily="34" charset="0"/>
              </a:rPr>
              <a:t>7. Субсидии на возмещение части затрат на обеспечение прироста сельскохозяйственной продукции собственного производства в рамках приоритетных </a:t>
            </a:r>
            <a:r>
              <a:rPr lang="ru-RU" sz="800" spc="-45" dirty="0" err="1" smtClean="0">
                <a:latin typeface="Open Sans" panose="020B0606030504020204" pitchFamily="34" charset="0"/>
                <a:ea typeface="Open Sans" panose="020B0606030504020204" pitchFamily="34" charset="0"/>
                <a:cs typeface="Open Sans" panose="020B0606030504020204" pitchFamily="34" charset="0"/>
              </a:rPr>
              <a:t>подотраслей</a:t>
            </a:r>
            <a:r>
              <a:rPr lang="ru-RU" sz="800" spc="-45" dirty="0" smtClean="0">
                <a:latin typeface="Open Sans" panose="020B0606030504020204" pitchFamily="34" charset="0"/>
                <a:ea typeface="Open Sans" panose="020B0606030504020204" pitchFamily="34" charset="0"/>
                <a:cs typeface="Open Sans" panose="020B0606030504020204" pitchFamily="34" charset="0"/>
              </a:rPr>
              <a:t> агропромышленного комплекса: </a:t>
            </a:r>
          </a:p>
          <a:p>
            <a:pPr algn="just" defTabSz="685783">
              <a:lnSpc>
                <a:spcPct val="96000"/>
              </a:lnSpc>
            </a:pPr>
            <a:r>
              <a:rPr lang="ru-RU" sz="800" spc="-45" dirty="0" smtClean="0">
                <a:latin typeface="Open Sans" panose="020B0606030504020204" pitchFamily="34" charset="0"/>
                <a:ea typeface="Open Sans" panose="020B0606030504020204" pitchFamily="34" charset="0"/>
                <a:cs typeface="Open Sans" panose="020B0606030504020204" pitchFamily="34" charset="0"/>
              </a:rPr>
              <a:t>           - маточное товарное поголовье.</a:t>
            </a:r>
          </a:p>
          <a:p>
            <a:pPr algn="just" defTabSz="685783">
              <a:lnSpc>
                <a:spcPct val="96000"/>
              </a:lnSpc>
            </a:pPr>
            <a:r>
              <a:rPr lang="ru-RU" sz="800" spc="-45" dirty="0" smtClean="0">
                <a:latin typeface="Open Sans" panose="020B0606030504020204" pitchFamily="34" charset="0"/>
                <a:ea typeface="Open Sans" panose="020B0606030504020204" pitchFamily="34" charset="0"/>
                <a:cs typeface="Open Sans" panose="020B0606030504020204" pitchFamily="34" charset="0"/>
              </a:rPr>
              <a:t>8. Субсидии на возмещение части затрат на обеспечение прироста объема молока сырого крупного рогатого скота, козьего и овечьего, переработанного на пищевую продукцию.</a:t>
            </a:r>
          </a:p>
          <a:p>
            <a:pPr algn="just" defTabSz="685783">
              <a:lnSpc>
                <a:spcPct val="96000"/>
              </a:lnSpc>
            </a:pPr>
            <a:r>
              <a:rPr lang="ru-RU" sz="800" spc="-45" dirty="0" smtClean="0">
                <a:latin typeface="Open Sans" panose="020B0606030504020204" pitchFamily="34" charset="0"/>
                <a:ea typeface="Open Sans" panose="020B0606030504020204" pitchFamily="34" charset="0"/>
                <a:cs typeface="Open Sans" panose="020B0606030504020204" pitchFamily="34" charset="0"/>
              </a:rPr>
              <a:t>9. Субсидии на возмещение части затрат на реализованную товарную рыбу, произведенную в Смоленской области.</a:t>
            </a:r>
          </a:p>
          <a:p>
            <a:pPr algn="just" defTabSz="685783">
              <a:lnSpc>
                <a:spcPct val="96000"/>
              </a:lnSpc>
            </a:pPr>
            <a:r>
              <a:rPr lang="ru-RU" sz="800" spc="-45" dirty="0" smtClean="0">
                <a:latin typeface="Open Sans" panose="020B0606030504020204" pitchFamily="34" charset="0"/>
                <a:ea typeface="Open Sans" panose="020B0606030504020204" pitchFamily="34" charset="0"/>
                <a:cs typeface="Open Sans" panose="020B0606030504020204" pitchFamily="34" charset="0"/>
              </a:rPr>
              <a:t>10. Субсидии на возмещение части затрат на приобретение рыбопосадочного материала.</a:t>
            </a:r>
          </a:p>
          <a:p>
            <a:pPr algn="just" defTabSz="685783">
              <a:lnSpc>
                <a:spcPct val="96000"/>
              </a:lnSpc>
            </a:pPr>
            <a:r>
              <a:rPr lang="ru-RU" sz="800" spc="-45" dirty="0" smtClean="0">
                <a:latin typeface="Open Sans" panose="020B0606030504020204" pitchFamily="34" charset="0"/>
                <a:ea typeface="Open Sans" panose="020B0606030504020204" pitchFamily="34" charset="0"/>
                <a:cs typeface="Open Sans" panose="020B0606030504020204" pitchFamily="34" charset="0"/>
              </a:rPr>
              <a:t>11. Субсидии на возмещение части затрат, связанных с разработкой проектно-сметной документации на создание и (или) модернизацию молочно-товарных ферм, и проведение инженерных изысканий, выполняемых в целях подготовки данной проектной документации.</a:t>
            </a:r>
            <a:endParaRPr lang="ru-RU" sz="800" spc="-45" dirty="0">
              <a:latin typeface="Open Sans" panose="020B0606030504020204" pitchFamily="34" charset="0"/>
              <a:ea typeface="Open Sans" panose="020B0606030504020204" pitchFamily="34" charset="0"/>
              <a:cs typeface="Open Sans" panose="020B0606030504020204" pitchFamily="34" charset="0"/>
            </a:endParaRPr>
          </a:p>
        </p:txBody>
      </p:sp>
      <p:sp>
        <p:nvSpPr>
          <p:cNvPr id="47" name="TextBox 46"/>
          <p:cNvSpPr txBox="1"/>
          <p:nvPr/>
        </p:nvSpPr>
        <p:spPr>
          <a:xfrm>
            <a:off x="833915" y="154887"/>
            <a:ext cx="1007007"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 </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45" name="TextBox 44"/>
          <p:cNvSpPr txBox="1"/>
          <p:nvPr/>
        </p:nvSpPr>
        <p:spPr>
          <a:xfrm>
            <a:off x="5058838" y="2341261"/>
            <a:ext cx="2403076" cy="1191738"/>
          </a:xfrm>
          <a:prstGeom prst="rect">
            <a:avLst/>
          </a:prstGeom>
          <a:noFill/>
        </p:spPr>
        <p:txBody>
          <a:bodyPr wrap="square" rtlCol="0">
            <a:spAutoFit/>
          </a:bodyPr>
          <a:lstStyle/>
          <a:p>
            <a:pPr algn="just" defTabSz="685783">
              <a:lnSpc>
                <a:spcPct val="96000"/>
              </a:lnSpc>
            </a:pPr>
            <a:r>
              <a:rPr lang="ru-RU" sz="750" spc="-45" dirty="0">
                <a:latin typeface="Open Sans" panose="020B0606030504020204" pitchFamily="34" charset="0"/>
                <a:ea typeface="Open Sans" panose="020B0606030504020204" pitchFamily="34" charset="0"/>
                <a:cs typeface="Open Sans" panose="020B0606030504020204" pitchFamily="34" charset="0"/>
              </a:rPr>
              <a:t>1. Социальные выплаты на строительство (приобретение) жилья в сельской местности гражданам РФ.</a:t>
            </a:r>
          </a:p>
          <a:p>
            <a:pPr algn="just" defTabSz="685783">
              <a:lnSpc>
                <a:spcPct val="96000"/>
              </a:lnSpc>
            </a:pPr>
            <a:r>
              <a:rPr lang="ru-RU" sz="750" spc="-45" dirty="0">
                <a:latin typeface="Open Sans" panose="020B0606030504020204" pitchFamily="34" charset="0"/>
                <a:ea typeface="Open Sans" panose="020B0606030504020204" pitchFamily="34" charset="0"/>
                <a:cs typeface="Open Sans" panose="020B0606030504020204" pitchFamily="34" charset="0"/>
              </a:rPr>
              <a:t>2. Субсидии на строительство (приобретение) жилья, предоставляемого гражданам по договору найма жилого помещения.</a:t>
            </a:r>
          </a:p>
          <a:p>
            <a:pPr algn="just" defTabSz="685783">
              <a:lnSpc>
                <a:spcPct val="96000"/>
              </a:lnSpc>
            </a:pPr>
            <a:r>
              <a:rPr lang="ru-RU" sz="750" spc="-45" dirty="0">
                <a:latin typeface="Open Sans" panose="020B0606030504020204" pitchFamily="34" charset="0"/>
                <a:ea typeface="Open Sans" panose="020B0606030504020204" pitchFamily="34" charset="0"/>
                <a:cs typeface="Open Sans" panose="020B0606030504020204" pitchFamily="34" charset="0"/>
              </a:rPr>
              <a:t>3. Субсидия на реализацию мероприятий по благоустройству сельских территорий.</a:t>
            </a:r>
          </a:p>
          <a:p>
            <a:pPr algn="just" defTabSz="685783">
              <a:lnSpc>
                <a:spcPct val="96000"/>
              </a:lnSpc>
            </a:pPr>
            <a:r>
              <a:rPr lang="ru-RU" sz="750" spc="-45" dirty="0">
                <a:latin typeface="Open Sans" panose="020B0606030504020204" pitchFamily="34" charset="0"/>
                <a:ea typeface="Open Sans" panose="020B0606030504020204" pitchFamily="34" charset="0"/>
                <a:cs typeface="Open Sans" panose="020B0606030504020204" pitchFamily="34" charset="0"/>
              </a:rPr>
              <a:t>4. Субсидии на возмещение части затрат, связанных с обеспечением квалифицированными специалистами.</a:t>
            </a:r>
          </a:p>
        </p:txBody>
      </p:sp>
      <p:pic>
        <p:nvPicPr>
          <p:cNvPr id="44" name="Рисунок 43"/>
          <p:cNvPicPr>
            <a:picLocks noChangeAspect="1"/>
          </p:cNvPicPr>
          <p:nvPr/>
        </p:nvPicPr>
        <p:blipFill>
          <a:blip r:embed="rId20" cstate="print">
            <a:duotone>
              <a:prstClr val="black"/>
              <a:srgbClr val="CCE395">
                <a:tint val="45000"/>
                <a:satMod val="400000"/>
              </a:srgbClr>
            </a:duotone>
            <a:extLst>
              <a:ext uri="{BEBA8EAE-BF5A-486C-A8C5-ECC9F3942E4B}">
                <a14:imgProps xmlns:a14="http://schemas.microsoft.com/office/drawing/2010/main">
                  <a14:imgLayer r:embed="rId21">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518012" y="5442048"/>
            <a:ext cx="2337948" cy="239212"/>
          </a:xfrm>
          <a:prstGeom prst="rect">
            <a:avLst/>
          </a:prstGeom>
        </p:spPr>
      </p:pic>
      <p:sp>
        <p:nvSpPr>
          <p:cNvPr id="48" name="TextBox 47"/>
          <p:cNvSpPr txBox="1"/>
          <p:nvPr/>
        </p:nvSpPr>
        <p:spPr>
          <a:xfrm>
            <a:off x="2377640" y="5339601"/>
            <a:ext cx="2497886" cy="246221"/>
          </a:xfrm>
          <a:prstGeom prst="rect">
            <a:avLst/>
          </a:prstGeom>
          <a:noFill/>
        </p:spPr>
        <p:txBody>
          <a:bodyPr wrap="square" rtlCol="0">
            <a:spAutoFit/>
          </a:bodyPr>
          <a:lstStyle/>
          <a:p>
            <a:pPr algn="ctr"/>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Развитие малых форм хозяйствования</a:t>
            </a:r>
            <a:endParaRPr lang="ru-RU" sz="10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51" name="Рисунок 50"/>
          <p:cNvPicPr>
            <a:picLocks noChangeAspect="1"/>
          </p:cNvPicPr>
          <p:nvPr/>
        </p:nvPicPr>
        <p:blipFill>
          <a:blip r:embed="rId19" cstate="print">
            <a:duotone>
              <a:prstClr val="black"/>
              <a:srgbClr val="DEE59D">
                <a:tint val="45000"/>
                <a:satMod val="400000"/>
              </a:srgbClr>
            </a:duotone>
            <a:extLst>
              <a:ext uri="{28A0092B-C50C-407E-A947-70E740481C1C}">
                <a14:useLocalDpi xmlns:a14="http://schemas.microsoft.com/office/drawing/2010/main" val="0"/>
              </a:ext>
            </a:extLst>
          </a:blip>
          <a:stretch>
            <a:fillRect/>
          </a:stretch>
        </p:blipFill>
        <p:spPr>
          <a:xfrm>
            <a:off x="2535971" y="5744069"/>
            <a:ext cx="2315055" cy="1630940"/>
          </a:xfrm>
          <a:prstGeom prst="rect">
            <a:avLst/>
          </a:prstGeom>
        </p:spPr>
      </p:pic>
      <p:sp>
        <p:nvSpPr>
          <p:cNvPr id="52" name="Объект 31"/>
          <p:cNvSpPr txBox="1">
            <a:spLocks/>
          </p:cNvSpPr>
          <p:nvPr/>
        </p:nvSpPr>
        <p:spPr>
          <a:xfrm>
            <a:off x="2533918" y="5711977"/>
            <a:ext cx="2265528" cy="1663032"/>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lnSpc>
                <a:spcPct val="96000"/>
              </a:lnSpc>
              <a:spcBef>
                <a:spcPts val="0"/>
              </a:spcBef>
              <a:buNone/>
            </a:pPr>
            <a:r>
              <a:rPr lang="ru-RU" sz="750" spc="-45" dirty="0">
                <a:latin typeface="Open Sans" panose="020B0606030504020204" pitchFamily="34" charset="0"/>
                <a:ea typeface="Open Sans" panose="020B0606030504020204" pitchFamily="34" charset="0"/>
                <a:cs typeface="Open Sans" panose="020B0606030504020204" pitchFamily="34" charset="0"/>
              </a:rPr>
              <a:t>1. Гранты на развитие семейных ферм на базе крестьянских (фермерских) хозяйств, включая индивидуальных предпринимателей.</a:t>
            </a:r>
          </a:p>
          <a:p>
            <a:pPr marL="0" indent="0" algn="just">
              <a:lnSpc>
                <a:spcPct val="96000"/>
              </a:lnSpc>
              <a:spcBef>
                <a:spcPts val="0"/>
              </a:spcBef>
              <a:buNone/>
            </a:pPr>
            <a:r>
              <a:rPr lang="ru-RU" sz="750" spc="-45" dirty="0">
                <a:latin typeface="Open Sans" panose="020B0606030504020204" pitchFamily="34" charset="0"/>
                <a:ea typeface="Open Sans" panose="020B0606030504020204" pitchFamily="34" charset="0"/>
                <a:cs typeface="Open Sans" panose="020B0606030504020204" pitchFamily="34" charset="0"/>
              </a:rPr>
              <a:t>2. Гранты «</a:t>
            </a:r>
            <a:r>
              <a:rPr lang="ru-RU" sz="750" spc="-45" dirty="0" err="1">
                <a:latin typeface="Open Sans" panose="020B0606030504020204" pitchFamily="34" charset="0"/>
                <a:ea typeface="Open Sans" panose="020B0606030504020204" pitchFamily="34" charset="0"/>
                <a:cs typeface="Open Sans" panose="020B0606030504020204" pitchFamily="34" charset="0"/>
              </a:rPr>
              <a:t>Агростартап</a:t>
            </a:r>
            <a:r>
              <a:rPr lang="ru-RU" sz="750" spc="-45" dirty="0">
                <a:latin typeface="Open Sans" panose="020B0606030504020204" pitchFamily="34" charset="0"/>
                <a:ea typeface="Open Sans" panose="020B0606030504020204" pitchFamily="34" charset="0"/>
                <a:cs typeface="Open Sans" panose="020B0606030504020204" pitchFamily="34" charset="0"/>
              </a:rPr>
              <a:t>» крестьянским (фермерским) хозяйствам или индивидуальным предпринимателям на их создание и (или) развитие.</a:t>
            </a:r>
          </a:p>
          <a:p>
            <a:pPr marL="0" indent="0" algn="just">
              <a:lnSpc>
                <a:spcPct val="96000"/>
              </a:lnSpc>
              <a:spcBef>
                <a:spcPts val="0"/>
              </a:spcBef>
              <a:buNone/>
            </a:pPr>
            <a:r>
              <a:rPr lang="ru-RU" sz="750" spc="-45" dirty="0">
                <a:latin typeface="Open Sans" panose="020B0606030504020204" pitchFamily="34" charset="0"/>
                <a:ea typeface="Open Sans" panose="020B0606030504020204" pitchFamily="34" charset="0"/>
                <a:cs typeface="Open Sans" panose="020B0606030504020204" pitchFamily="34" charset="0"/>
              </a:rPr>
              <a:t>3. Гранты сельскохозяйственным потребительским кооперативам на развитие материально-технической базы.</a:t>
            </a:r>
          </a:p>
          <a:p>
            <a:pPr marL="0" indent="0" algn="just">
              <a:lnSpc>
                <a:spcPct val="96000"/>
              </a:lnSpc>
              <a:spcBef>
                <a:spcPts val="0"/>
              </a:spcBef>
              <a:buNone/>
            </a:pPr>
            <a:r>
              <a:rPr lang="ru-RU" sz="750" spc="-45" dirty="0">
                <a:latin typeface="Open Sans" panose="020B0606030504020204" pitchFamily="34" charset="0"/>
                <a:ea typeface="Open Sans" panose="020B0606030504020204" pitchFamily="34" charset="0"/>
                <a:cs typeface="Open Sans" panose="020B0606030504020204" pitchFamily="34" charset="0"/>
              </a:rPr>
              <a:t>4. Субсидии сельскохозяйственным потребительским кооперативам (за исключением сельскохозяйственных потребительских кредитных кооперативов) на возмещение части затрат, связанных с их развитием.</a:t>
            </a:r>
          </a:p>
        </p:txBody>
      </p:sp>
      <p:pic>
        <p:nvPicPr>
          <p:cNvPr id="54" name="Рисунок 53"/>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72555" y="174395"/>
            <a:ext cx="595968" cy="727260"/>
          </a:xfrm>
          <a:prstGeom prst="rect">
            <a:avLst/>
          </a:prstGeom>
        </p:spPr>
      </p:pic>
      <p:sp>
        <p:nvSpPr>
          <p:cNvPr id="46" name="TextBox 45"/>
          <p:cNvSpPr txBox="1"/>
          <p:nvPr/>
        </p:nvSpPr>
        <p:spPr>
          <a:xfrm>
            <a:off x="172555" y="5067802"/>
            <a:ext cx="2214338" cy="415498"/>
          </a:xfrm>
          <a:prstGeom prst="rect">
            <a:avLst/>
          </a:prstGeom>
          <a:noFill/>
        </p:spPr>
        <p:txBody>
          <a:bodyPr wrap="square" rtlCol="0">
            <a:spAutoFit/>
          </a:bodyPr>
          <a:lstStyle/>
          <a:p>
            <a:pPr algn="ctr"/>
            <a:r>
              <a:rPr lang="ru-RU" sz="10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Модернизация объектов</a:t>
            </a:r>
          </a:p>
          <a:p>
            <a:pPr algn="ctr"/>
            <a:r>
              <a:rPr lang="ru-RU" sz="10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АПК и приобретение с/х техники</a:t>
            </a:r>
          </a:p>
        </p:txBody>
      </p:sp>
      <p:sp>
        <p:nvSpPr>
          <p:cNvPr id="53" name="Объект 31"/>
          <p:cNvSpPr txBox="1">
            <a:spLocks/>
          </p:cNvSpPr>
          <p:nvPr/>
        </p:nvSpPr>
        <p:spPr>
          <a:xfrm>
            <a:off x="162274" y="5483299"/>
            <a:ext cx="2238843" cy="1457827"/>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lnSpc>
                <a:spcPct val="96000"/>
              </a:lnSpc>
              <a:spcBef>
                <a:spcPts val="0"/>
              </a:spcBef>
              <a:buNone/>
            </a:pPr>
            <a:r>
              <a:rPr lang="ru-RU" sz="850" spc="-45" dirty="0">
                <a:latin typeface="Open Sans" panose="020B0606030504020204" pitchFamily="34" charset="0"/>
                <a:ea typeface="Open Sans" panose="020B0606030504020204" pitchFamily="34" charset="0"/>
                <a:cs typeface="Open Sans" panose="020B0606030504020204" pitchFamily="34" charset="0"/>
              </a:rPr>
              <a:t>1. </a:t>
            </a:r>
            <a:r>
              <a:rPr lang="ru-RU" sz="800" spc="-45" dirty="0">
                <a:latin typeface="Open Sans" panose="020B0606030504020204" pitchFamily="34" charset="0"/>
                <a:ea typeface="Open Sans" panose="020B0606030504020204" pitchFamily="34" charset="0"/>
                <a:cs typeface="Open Sans" panose="020B0606030504020204" pitchFamily="34" charset="0"/>
              </a:rPr>
              <a:t>Субсидии на возмещение части затрат на приобретение сельскохозяйственной, промышленной техники для производства сельскохозяйственной продукции.</a:t>
            </a:r>
          </a:p>
          <a:p>
            <a:pPr marL="0" indent="0" algn="just">
              <a:lnSpc>
                <a:spcPct val="96000"/>
              </a:lnSpc>
              <a:spcBef>
                <a:spcPts val="0"/>
              </a:spcBef>
              <a:buNone/>
            </a:pPr>
            <a:r>
              <a:rPr lang="ru-RU" sz="800" spc="-45" dirty="0">
                <a:latin typeface="Open Sans" panose="020B0606030504020204" pitchFamily="34" charset="0"/>
                <a:ea typeface="Open Sans" panose="020B0606030504020204" pitchFamily="34" charset="0"/>
                <a:cs typeface="Open Sans" panose="020B0606030504020204" pitchFamily="34" charset="0"/>
              </a:rPr>
              <a:t>2. Субсидии на возмещение части затрат на уплату лизинговых платежей.</a:t>
            </a:r>
          </a:p>
          <a:p>
            <a:pPr marL="0" indent="0" algn="just">
              <a:lnSpc>
                <a:spcPct val="96000"/>
              </a:lnSpc>
              <a:spcBef>
                <a:spcPts val="0"/>
              </a:spcBef>
              <a:buNone/>
            </a:pPr>
            <a:r>
              <a:rPr lang="ru-RU" sz="800" spc="-45" dirty="0">
                <a:latin typeface="Open Sans" panose="020B0606030504020204" pitchFamily="34" charset="0"/>
                <a:ea typeface="Open Sans" panose="020B0606030504020204" pitchFamily="34" charset="0"/>
                <a:cs typeface="Open Sans" panose="020B0606030504020204" pitchFamily="34" charset="0"/>
              </a:rPr>
              <a:t>3. Субсидии на возмещение части прямых понесенных затрат на создание и (или) модернизацию объектов агропромышленного комплекса: хранилищ, животноводческих комплексов молочного направления, </a:t>
            </a:r>
            <a:r>
              <a:rPr lang="ru-RU" sz="800" spc="-45" dirty="0" err="1">
                <a:latin typeface="Open Sans" panose="020B0606030504020204" pitchFamily="34" charset="0"/>
                <a:ea typeface="Open Sans" panose="020B0606030504020204" pitchFamily="34" charset="0"/>
                <a:cs typeface="Open Sans" panose="020B0606030504020204" pitchFamily="34" charset="0"/>
              </a:rPr>
              <a:t>льно</a:t>
            </a:r>
            <a:r>
              <a:rPr lang="ru-RU" sz="800" spc="-45" dirty="0">
                <a:latin typeface="Open Sans" panose="020B0606030504020204" pitchFamily="34" charset="0"/>
                <a:ea typeface="Open Sans" panose="020B0606030504020204" pitchFamily="34" charset="0"/>
                <a:cs typeface="Open Sans" panose="020B0606030504020204" pitchFamily="34" charset="0"/>
              </a:rPr>
              <a:t>, </a:t>
            </a:r>
            <a:r>
              <a:rPr lang="ru-RU" sz="800" spc="-45" dirty="0" err="1">
                <a:latin typeface="Open Sans" panose="020B0606030504020204" pitchFamily="34" charset="0"/>
                <a:ea typeface="Open Sans" panose="020B0606030504020204" pitchFamily="34" charset="0"/>
                <a:cs typeface="Open Sans" panose="020B0606030504020204" pitchFamily="34" charset="0"/>
              </a:rPr>
              <a:t>пенькоперерабатывающих</a:t>
            </a:r>
            <a:r>
              <a:rPr lang="ru-RU" sz="800" spc="-45" dirty="0">
                <a:latin typeface="Open Sans" panose="020B0606030504020204" pitchFamily="34" charset="0"/>
                <a:ea typeface="Open Sans" panose="020B0606030504020204" pitchFamily="34" charset="0"/>
                <a:cs typeface="Open Sans" panose="020B0606030504020204" pitchFamily="34" charset="0"/>
              </a:rPr>
              <a:t> предприятий.</a:t>
            </a:r>
          </a:p>
        </p:txBody>
      </p:sp>
      <p:sp>
        <p:nvSpPr>
          <p:cNvPr id="55" name="Объект 31"/>
          <p:cNvSpPr txBox="1">
            <a:spLocks/>
          </p:cNvSpPr>
          <p:nvPr/>
        </p:nvSpPr>
        <p:spPr>
          <a:xfrm>
            <a:off x="4994186" y="4988450"/>
            <a:ext cx="2467728" cy="549161"/>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lnSpc>
                <a:spcPct val="96000"/>
              </a:lnSpc>
              <a:spcBef>
                <a:spcPts val="0"/>
              </a:spcBef>
              <a:buNone/>
            </a:pPr>
            <a:r>
              <a:rPr lang="ru-RU" sz="800" spc="-45" dirty="0">
                <a:latin typeface="Open Sans" panose="020B0606030504020204" pitchFamily="34" charset="0"/>
                <a:ea typeface="Open Sans" panose="020B0606030504020204" pitchFamily="34" charset="0"/>
                <a:cs typeface="Open Sans" panose="020B0606030504020204" pitchFamily="34" charset="0"/>
              </a:rPr>
              <a:t>Грант «</a:t>
            </a:r>
            <a:r>
              <a:rPr lang="ru-RU" sz="800" spc="-45" dirty="0" err="1">
                <a:latin typeface="Open Sans" panose="020B0606030504020204" pitchFamily="34" charset="0"/>
                <a:ea typeface="Open Sans" panose="020B0606030504020204" pitchFamily="34" charset="0"/>
                <a:cs typeface="Open Sans" panose="020B0606030504020204" pitchFamily="34" charset="0"/>
              </a:rPr>
              <a:t>Агротуризм</a:t>
            </a:r>
            <a:r>
              <a:rPr lang="ru-RU" sz="800" spc="-45" dirty="0">
                <a:latin typeface="Open Sans" panose="020B0606030504020204" pitchFamily="34" charset="0"/>
                <a:ea typeface="Open Sans" panose="020B0606030504020204" pitchFamily="34" charset="0"/>
                <a:cs typeface="Open Sans" panose="020B0606030504020204" pitchFamily="34" charset="0"/>
              </a:rPr>
              <a:t>» сельскохозяйственным товаропроизводителям (кроме ЛПХ) на финансовое обеспечение затрат, связанных с реализацией проектов развития сельского туризма.</a:t>
            </a:r>
          </a:p>
        </p:txBody>
      </p:sp>
    </p:spTree>
    <p:extLst>
      <p:ext uri="{BB962C8B-B14F-4D97-AF65-F5344CB8AC3E}">
        <p14:creationId xmlns:p14="http://schemas.microsoft.com/office/powerpoint/2010/main" val="6456172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stretch>
            <a:fillRect/>
          </a:stretch>
        </p:blipFill>
        <p:spPr>
          <a:xfrm>
            <a:off x="2061031" y="156237"/>
            <a:ext cx="5498644" cy="768091"/>
          </a:xfrm>
          <a:prstGeom prst="rect">
            <a:avLst/>
          </a:prstGeom>
        </p:spPr>
      </p:pic>
      <p:sp>
        <p:nvSpPr>
          <p:cNvPr id="3" name="TextBox 2"/>
          <p:cNvSpPr txBox="1"/>
          <p:nvPr/>
        </p:nvSpPr>
        <p:spPr>
          <a:xfrm>
            <a:off x="2061031" y="308774"/>
            <a:ext cx="5467799"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Транспорт</a:t>
            </a:r>
          </a:p>
        </p:txBody>
      </p:sp>
      <p:sp>
        <p:nvSpPr>
          <p:cNvPr id="4" name="TextBox 3"/>
          <p:cNvSpPr txBox="1"/>
          <p:nvPr/>
        </p:nvSpPr>
        <p:spPr>
          <a:xfrm>
            <a:off x="7121735" y="7190343"/>
            <a:ext cx="441146"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18</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3" name="TextBox 22"/>
          <p:cNvSpPr txBox="1"/>
          <p:nvPr/>
        </p:nvSpPr>
        <p:spPr>
          <a:xfrm>
            <a:off x="833915" y="154887"/>
            <a:ext cx="1077539"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29" name="TextBox 28"/>
          <p:cNvSpPr txBox="1"/>
          <p:nvPr/>
        </p:nvSpPr>
        <p:spPr>
          <a:xfrm>
            <a:off x="236368" y="439579"/>
            <a:ext cx="208711"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pic>
        <p:nvPicPr>
          <p:cNvPr id="33" name="Picture 6" descr="http://tomnosti.info/dorogi-kak-i-pochemu-4/foto/174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500" r="12500"/>
          <a:stretch/>
        </p:blipFill>
        <p:spPr bwMode="auto">
          <a:xfrm>
            <a:off x="525346" y="1187705"/>
            <a:ext cx="1052404" cy="997917"/>
          </a:xfrm>
          <a:prstGeom prst="ellipse">
            <a:avLst/>
          </a:prstGeom>
          <a:noFill/>
          <a:extLst>
            <a:ext uri="{909E8E84-426E-40DD-AFC4-6F175D3DCCD1}">
              <a14:hiddenFill xmlns:a14="http://schemas.microsoft.com/office/drawing/2010/main">
                <a:solidFill>
                  <a:srgbClr val="FFFFFF"/>
                </a:solidFill>
              </a14:hiddenFill>
            </a:ext>
          </a:extLst>
        </p:spPr>
      </p:pic>
      <p:pic>
        <p:nvPicPr>
          <p:cNvPr id="34" name="Рисунок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248" y="1157914"/>
            <a:ext cx="1057501" cy="1057501"/>
          </a:xfrm>
          <a:prstGeom prst="rect">
            <a:avLst/>
          </a:prstGeom>
        </p:spPr>
      </p:pic>
      <p:pic>
        <p:nvPicPr>
          <p:cNvPr id="35" name="Рисунок 34"/>
          <p:cNvPicPr>
            <a:picLocks noChangeAspect="1"/>
          </p:cNvPicPr>
          <p:nvPr/>
        </p:nvPicPr>
        <p:blipFill>
          <a:blip r:embed="rId6" cstate="print">
            <a:lum bright="70000" contrast="-70000"/>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1894" y="5302850"/>
            <a:ext cx="2621866" cy="1175278"/>
          </a:xfrm>
          <a:prstGeom prst="rect">
            <a:avLst/>
          </a:prstGeom>
        </p:spPr>
      </p:pic>
      <p:sp>
        <p:nvSpPr>
          <p:cNvPr id="36" name="TextBox 35"/>
          <p:cNvSpPr txBox="1"/>
          <p:nvPr/>
        </p:nvSpPr>
        <p:spPr>
          <a:xfrm>
            <a:off x="-278249" y="2499578"/>
            <a:ext cx="4082583" cy="600164"/>
          </a:xfrm>
          <a:prstGeom prst="rect">
            <a:avLst/>
          </a:prstGeom>
          <a:noFill/>
        </p:spPr>
        <p:txBody>
          <a:bodyPr wrap="square" rtlCol="0">
            <a:spAutoFit/>
          </a:bodyPr>
          <a:lstStyle/>
          <a:p>
            <a:pPr algn="ctr"/>
            <a:r>
              <a:rPr lang="ru-RU" b="1" dirty="0">
                <a:solidFill>
                  <a:srgbClr val="245776"/>
                </a:solidFill>
                <a:latin typeface="Open Sans" panose="020B0606030504020204" pitchFamily="34" charset="0"/>
                <a:ea typeface="Open Sans" panose="020B0606030504020204" pitchFamily="34" charset="0"/>
                <a:cs typeface="Open Sans" panose="020B0606030504020204" pitchFamily="34" charset="0"/>
              </a:rPr>
              <a:t>1</a:t>
            </a:r>
            <a:r>
              <a:rPr lang="ru-RU" dirty="0">
                <a:solidFill>
                  <a:srgbClr val="245776"/>
                </a:solidFill>
                <a:latin typeface="Open Sans" panose="020B0606030504020204" pitchFamily="34" charset="0"/>
                <a:ea typeface="Open Sans" panose="020B0606030504020204" pitchFamily="34" charset="0"/>
                <a:cs typeface="Open Sans" panose="020B0606030504020204" pitchFamily="34" charset="0"/>
              </a:rPr>
              <a:t> </a:t>
            </a:r>
            <a:r>
              <a:rPr lang="ru-RU" sz="1500" dirty="0">
                <a:solidFill>
                  <a:srgbClr val="245776"/>
                </a:solidFill>
                <a:latin typeface="Open Sans" panose="020B0606030504020204" pitchFamily="34" charset="0"/>
                <a:ea typeface="Open Sans" panose="020B0606030504020204" pitchFamily="34" charset="0"/>
                <a:cs typeface="Open Sans" panose="020B0606030504020204" pitchFamily="34" charset="0"/>
              </a:rPr>
              <a:t>автодорога общего пользования регионального значения:</a:t>
            </a:r>
          </a:p>
        </p:txBody>
      </p:sp>
      <p:sp>
        <p:nvSpPr>
          <p:cNvPr id="37" name="TextBox 36"/>
          <p:cNvSpPr txBox="1"/>
          <p:nvPr/>
        </p:nvSpPr>
        <p:spPr>
          <a:xfrm>
            <a:off x="205060" y="4738775"/>
            <a:ext cx="3115966" cy="523220"/>
          </a:xfrm>
          <a:prstGeom prst="rect">
            <a:avLst/>
          </a:prstGeom>
          <a:noFill/>
        </p:spPr>
        <p:txBody>
          <a:bodyPr wrap="square" rtlCol="0">
            <a:spAutoFit/>
          </a:bodyPr>
          <a:lstStyle/>
          <a:p>
            <a:pPr algn="ctr"/>
            <a:r>
              <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Автодороги в муниципальной собственности:</a:t>
            </a:r>
          </a:p>
        </p:txBody>
      </p:sp>
      <p:pic>
        <p:nvPicPr>
          <p:cNvPr id="40" name="Рисунок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1510" y="3168095"/>
            <a:ext cx="542759" cy="542759"/>
          </a:xfrm>
          <a:prstGeom prst="rect">
            <a:avLst/>
          </a:prstGeom>
        </p:spPr>
      </p:pic>
      <p:sp>
        <p:nvSpPr>
          <p:cNvPr id="41" name="Прямоугольник 40"/>
          <p:cNvSpPr/>
          <p:nvPr/>
        </p:nvSpPr>
        <p:spPr>
          <a:xfrm>
            <a:off x="940943" y="3152188"/>
            <a:ext cx="2240175" cy="523220"/>
          </a:xfrm>
          <a:prstGeom prst="rect">
            <a:avLst/>
          </a:prstGeom>
        </p:spPr>
        <p:txBody>
          <a:bodyPr wrap="square">
            <a:spAutoFit/>
          </a:bodyPr>
          <a:lstStyle/>
          <a:p>
            <a:r>
              <a:rPr lang="ru-RU" sz="1400" b="1" dirty="0">
                <a:solidFill>
                  <a:srgbClr val="245776"/>
                </a:solidFill>
                <a:latin typeface="Open Sans" panose="020B0606030504020204" pitchFamily="34" charset="0"/>
                <a:ea typeface="Open Sans" panose="020B0606030504020204" pitchFamily="34" charset="0"/>
                <a:cs typeface="Open Sans" panose="020B0606030504020204" pitchFamily="34" charset="0"/>
              </a:rPr>
              <a:t>Р-96 Спас-Деменск-Ельня-Починок</a:t>
            </a:r>
          </a:p>
        </p:txBody>
      </p:sp>
      <p:pic>
        <p:nvPicPr>
          <p:cNvPr id="43" name="Рисунок 4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0901" y="4161186"/>
            <a:ext cx="469038" cy="536734"/>
          </a:xfrm>
          <a:prstGeom prst="rect">
            <a:avLst/>
          </a:prstGeom>
        </p:spPr>
      </p:pic>
      <p:sp>
        <p:nvSpPr>
          <p:cNvPr id="44" name="Прямоугольник 43"/>
          <p:cNvSpPr/>
          <p:nvPr/>
        </p:nvSpPr>
        <p:spPr>
          <a:xfrm>
            <a:off x="977560" y="4270180"/>
            <a:ext cx="2691601" cy="307777"/>
          </a:xfrm>
          <a:prstGeom prst="rect">
            <a:avLst/>
          </a:prstGeom>
        </p:spPr>
        <p:txBody>
          <a:bodyPr wrap="square">
            <a:spAutoFit/>
          </a:bodyPr>
          <a:lstStyle/>
          <a:p>
            <a:r>
              <a:rPr lang="ru-RU" sz="1400" b="1" dirty="0">
                <a:solidFill>
                  <a:srgbClr val="245776"/>
                </a:solidFill>
                <a:latin typeface="Open Sans" panose="020B0606030504020204" pitchFamily="34" charset="0"/>
                <a:ea typeface="Open Sans" panose="020B0606030504020204" pitchFamily="34" charset="0"/>
                <a:cs typeface="Open Sans" panose="020B0606030504020204" pitchFamily="34" charset="0"/>
              </a:rPr>
              <a:t>Смоленск-Фаянсовая</a:t>
            </a:r>
          </a:p>
        </p:txBody>
      </p:sp>
      <p:sp>
        <p:nvSpPr>
          <p:cNvPr id="45" name="TextBox 44"/>
          <p:cNvSpPr txBox="1"/>
          <p:nvPr/>
        </p:nvSpPr>
        <p:spPr>
          <a:xfrm>
            <a:off x="1527527" y="1283686"/>
            <a:ext cx="2083580" cy="830997"/>
          </a:xfrm>
          <a:prstGeom prst="rect">
            <a:avLst/>
          </a:prstGeom>
          <a:noFill/>
        </p:spPr>
        <p:txBody>
          <a:bodyPr wrap="square" rtlCol="0">
            <a:spAutoFit/>
          </a:bodyPr>
          <a:lstStyle/>
          <a:p>
            <a:pPr algn="ctr"/>
            <a:r>
              <a:rPr lang="ru-RU" sz="16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Общая протяженность дорог</a:t>
            </a:r>
          </a:p>
        </p:txBody>
      </p:sp>
      <p:sp>
        <p:nvSpPr>
          <p:cNvPr id="46" name="TextBox 45"/>
          <p:cNvSpPr txBox="1"/>
          <p:nvPr/>
        </p:nvSpPr>
        <p:spPr>
          <a:xfrm>
            <a:off x="527407" y="5685526"/>
            <a:ext cx="2586353" cy="276999"/>
          </a:xfrm>
          <a:prstGeom prst="rect">
            <a:avLst/>
          </a:prstGeom>
          <a:noFill/>
        </p:spPr>
        <p:txBody>
          <a:bodyPr wrap="square" rtlCol="0">
            <a:spAutoFit/>
          </a:bodyPr>
          <a:lstStyle/>
          <a:p>
            <a:pPr algn="ctr"/>
            <a:endParaRPr lang="ru-RU" sz="1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7" name="TextBox 46"/>
          <p:cNvSpPr txBox="1"/>
          <p:nvPr/>
        </p:nvSpPr>
        <p:spPr>
          <a:xfrm>
            <a:off x="527406" y="5866169"/>
            <a:ext cx="2586353" cy="553998"/>
          </a:xfrm>
          <a:prstGeom prst="rect">
            <a:avLst/>
          </a:prstGeom>
          <a:noFill/>
        </p:spPr>
        <p:txBody>
          <a:bodyPr wrap="square" rtlCol="0">
            <a:spAutoFit/>
          </a:bodyPr>
          <a:lstStyle/>
          <a:p>
            <a:pPr algn="ctr"/>
            <a:r>
              <a:rPr lang="ru-RU" dirty="0">
                <a:solidFill>
                  <a:srgbClr val="0236AA"/>
                </a:solidFill>
                <a:latin typeface="Open Sans Semibold" panose="020B0706030804020204" pitchFamily="34" charset="0"/>
                <a:ea typeface="Open Sans Semibold" panose="020B0706030804020204" pitchFamily="34" charset="0"/>
                <a:cs typeface="Open Sans Semibold" panose="020B0706030804020204" pitchFamily="34" charset="0"/>
              </a:rPr>
              <a:t>35,1 км </a:t>
            </a:r>
            <a:r>
              <a:rPr lang="ru-RU" sz="1200" dirty="0">
                <a:latin typeface="Open Sans Semibold" panose="020B0706030804020204" pitchFamily="34" charset="0"/>
                <a:ea typeface="Open Sans Semibold" panose="020B0706030804020204" pitchFamily="34" charset="0"/>
                <a:cs typeface="Open Sans Semibold" panose="020B0706030804020204" pitchFamily="34" charset="0"/>
              </a:rPr>
              <a:t>дороги с твердым                             покрытием   </a:t>
            </a:r>
          </a:p>
        </p:txBody>
      </p:sp>
      <p:sp>
        <p:nvSpPr>
          <p:cNvPr id="48" name="TextBox 47"/>
          <p:cNvSpPr txBox="1"/>
          <p:nvPr/>
        </p:nvSpPr>
        <p:spPr>
          <a:xfrm>
            <a:off x="605420" y="5496837"/>
            <a:ext cx="2508340" cy="369332"/>
          </a:xfrm>
          <a:prstGeom prst="rect">
            <a:avLst/>
          </a:prstGeom>
          <a:noFill/>
        </p:spPr>
        <p:txBody>
          <a:bodyPr wrap="square" rtlCol="0">
            <a:spAutoFit/>
          </a:bodyPr>
          <a:lstStyle/>
          <a:p>
            <a:pPr algn="ctr"/>
            <a:r>
              <a:rPr lang="ru-RU">
                <a:solidFill>
                  <a:srgbClr val="0236AA"/>
                </a:solidFill>
                <a:latin typeface="Open Sans Semibold" panose="020B0706030804020204" pitchFamily="34" charset="0"/>
                <a:ea typeface="Open Sans Semibold" panose="020B0706030804020204" pitchFamily="34" charset="0"/>
                <a:cs typeface="Open Sans Semibold" panose="020B0706030804020204" pitchFamily="34" charset="0"/>
              </a:rPr>
              <a:t>64,7 </a:t>
            </a:r>
            <a:r>
              <a:rPr lang="ru-RU" dirty="0">
                <a:solidFill>
                  <a:srgbClr val="0236AA"/>
                </a:solidFill>
                <a:latin typeface="Open Sans Semibold" panose="020B0706030804020204" pitchFamily="34" charset="0"/>
                <a:ea typeface="Open Sans Semibold" panose="020B0706030804020204" pitchFamily="34" charset="0"/>
                <a:cs typeface="Open Sans Semibold" panose="020B0706030804020204" pitchFamily="34" charset="0"/>
              </a:rPr>
              <a:t>км  </a:t>
            </a:r>
            <a:r>
              <a:rPr lang="ru-RU" sz="1200" dirty="0">
                <a:latin typeface="Open Sans Semibold" panose="020B0706030804020204" pitchFamily="34" charset="0"/>
                <a:ea typeface="Open Sans Semibold" panose="020B0706030804020204" pitchFamily="34" charset="0"/>
                <a:cs typeface="Open Sans Semibold" panose="020B0706030804020204" pitchFamily="34" charset="0"/>
              </a:rPr>
              <a:t>грунтовые</a:t>
            </a:r>
          </a:p>
        </p:txBody>
      </p:sp>
      <p:sp>
        <p:nvSpPr>
          <p:cNvPr id="49" name="TextBox 48"/>
          <p:cNvSpPr txBox="1"/>
          <p:nvPr/>
        </p:nvSpPr>
        <p:spPr>
          <a:xfrm>
            <a:off x="-129838" y="3715586"/>
            <a:ext cx="3581758" cy="369332"/>
          </a:xfrm>
          <a:prstGeom prst="rect">
            <a:avLst/>
          </a:prstGeom>
          <a:noFill/>
        </p:spPr>
        <p:txBody>
          <a:bodyPr wrap="square" rtlCol="0">
            <a:spAutoFit/>
          </a:bodyPr>
          <a:lstStyle/>
          <a:p>
            <a:pPr algn="ctr"/>
            <a:r>
              <a:rPr lang="ru-RU" b="1" dirty="0">
                <a:solidFill>
                  <a:srgbClr val="245776"/>
                </a:solidFill>
                <a:latin typeface="Open Sans" panose="020B0606030504020204" pitchFamily="34" charset="0"/>
                <a:ea typeface="Open Sans" panose="020B0606030504020204" pitchFamily="34" charset="0"/>
                <a:cs typeface="Open Sans" panose="020B0606030504020204" pitchFamily="34" charset="0"/>
              </a:rPr>
              <a:t>1</a:t>
            </a:r>
            <a:r>
              <a:rPr lang="ru-RU" dirty="0">
                <a:solidFill>
                  <a:srgbClr val="245776"/>
                </a:solidFill>
                <a:latin typeface="Open Sans" panose="020B0606030504020204" pitchFamily="34" charset="0"/>
                <a:ea typeface="Open Sans" panose="020B0606030504020204" pitchFamily="34" charset="0"/>
                <a:cs typeface="Open Sans" panose="020B0606030504020204" pitchFamily="34" charset="0"/>
              </a:rPr>
              <a:t> </a:t>
            </a:r>
            <a:r>
              <a:rPr lang="ru-RU" sz="1500" dirty="0">
                <a:solidFill>
                  <a:srgbClr val="245776"/>
                </a:solidFill>
                <a:latin typeface="Open Sans" panose="020B0606030504020204" pitchFamily="34" charset="0"/>
                <a:ea typeface="Open Sans" panose="020B0606030504020204" pitchFamily="34" charset="0"/>
                <a:cs typeface="Open Sans" panose="020B0606030504020204" pitchFamily="34" charset="0"/>
              </a:rPr>
              <a:t>железнодорожная магистраль:</a:t>
            </a:r>
          </a:p>
        </p:txBody>
      </p:sp>
      <p:sp>
        <p:nvSpPr>
          <p:cNvPr id="50" name="Прямоугольник 49"/>
          <p:cNvSpPr/>
          <p:nvPr/>
        </p:nvSpPr>
        <p:spPr>
          <a:xfrm>
            <a:off x="520247" y="1343531"/>
            <a:ext cx="1085856" cy="769441"/>
          </a:xfrm>
          <a:prstGeom prst="rect">
            <a:avLst/>
          </a:prstGeom>
        </p:spPr>
        <p:txBody>
          <a:bodyPr wrap="square">
            <a:spAutoFit/>
          </a:bodyPr>
          <a:lstStyle/>
          <a:p>
            <a:pPr algn="ctr"/>
            <a:r>
              <a:rPr lang="ru-RU"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338,3 </a:t>
            </a:r>
            <a:r>
              <a:rPr lang="ru-RU"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км</a:t>
            </a:r>
            <a:endParaRPr lang="ru-RU" sz="2000" dirty="0">
              <a:solidFill>
                <a:schemeClr val="bg1"/>
              </a:solidFill>
            </a:endParaRPr>
          </a:p>
        </p:txBody>
      </p:sp>
      <p:pic>
        <p:nvPicPr>
          <p:cNvPr id="26" name="Рисунок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pic>
        <p:nvPicPr>
          <p:cNvPr id="2" name="Рисунок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26124" y="1437575"/>
            <a:ext cx="4047038" cy="4900044"/>
          </a:xfrm>
          <a:prstGeom prst="rect">
            <a:avLst/>
          </a:prstGeom>
        </p:spPr>
      </p:pic>
    </p:spTree>
    <p:extLst>
      <p:ext uri="{BB962C8B-B14F-4D97-AF65-F5344CB8AC3E}">
        <p14:creationId xmlns:p14="http://schemas.microsoft.com/office/powerpoint/2010/main" val="4965555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2"/>
          <a:stretch>
            <a:fillRect/>
          </a:stretch>
        </p:blipFill>
        <p:spPr>
          <a:xfrm>
            <a:off x="2061031" y="156237"/>
            <a:ext cx="5498644" cy="768091"/>
          </a:xfrm>
          <a:prstGeom prst="rect">
            <a:avLst/>
          </a:prstGeom>
        </p:spPr>
      </p:pic>
      <p:sp>
        <p:nvSpPr>
          <p:cNvPr id="3" name="TextBox 2"/>
          <p:cNvSpPr txBox="1"/>
          <p:nvPr/>
        </p:nvSpPr>
        <p:spPr>
          <a:xfrm>
            <a:off x="2101991" y="320065"/>
            <a:ext cx="5416722"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Связь</a:t>
            </a:r>
            <a:endParaRPr lang="ru-RU" sz="2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 name="TextBox 3"/>
          <p:cNvSpPr txBox="1"/>
          <p:nvPr/>
        </p:nvSpPr>
        <p:spPr>
          <a:xfrm>
            <a:off x="7103418" y="7190343"/>
            <a:ext cx="441146"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19</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4" name="TextBox 33"/>
          <p:cNvSpPr txBox="1"/>
          <p:nvPr/>
        </p:nvSpPr>
        <p:spPr>
          <a:xfrm>
            <a:off x="833915" y="154887"/>
            <a:ext cx="1077539"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35" name="TextBox 34"/>
          <p:cNvSpPr txBox="1"/>
          <p:nvPr/>
        </p:nvSpPr>
        <p:spPr>
          <a:xfrm>
            <a:off x="236368" y="439579"/>
            <a:ext cx="208711"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38" name="TextBox 37"/>
          <p:cNvSpPr txBox="1"/>
          <p:nvPr/>
        </p:nvSpPr>
        <p:spPr>
          <a:xfrm>
            <a:off x="1428326" y="1630351"/>
            <a:ext cx="1917622" cy="830997"/>
          </a:xfrm>
          <a:prstGeom prst="rect">
            <a:avLst/>
          </a:prstGeom>
          <a:noFill/>
        </p:spPr>
        <p:txBody>
          <a:bodyPr wrap="square" rtlCol="0">
            <a:spAutoFit/>
          </a:bodyPr>
          <a:lstStyle/>
          <a:p>
            <a:pPr algn="ctr"/>
            <a:r>
              <a:rPr lang="ru-RU" sz="16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организация, оказывающая услуги связи</a:t>
            </a:r>
          </a:p>
        </p:txBody>
      </p:sp>
      <p:sp>
        <p:nvSpPr>
          <p:cNvPr id="39" name="TextBox 38"/>
          <p:cNvSpPr txBox="1"/>
          <p:nvPr/>
        </p:nvSpPr>
        <p:spPr>
          <a:xfrm>
            <a:off x="2121300" y="1198928"/>
            <a:ext cx="418704" cy="584775"/>
          </a:xfrm>
          <a:prstGeom prst="rect">
            <a:avLst/>
          </a:prstGeom>
          <a:noFill/>
        </p:spPr>
        <p:txBody>
          <a:bodyPr wrap="none" rtlCol="0">
            <a:spAutoFit/>
          </a:bodyPr>
          <a:lstStyle/>
          <a:p>
            <a:r>
              <a:rPr lang="ru-RU" sz="3200" b="1" dirty="0">
                <a:solidFill>
                  <a:srgbClr val="497CBE"/>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40" name="TextBox 39"/>
          <p:cNvSpPr txBox="1"/>
          <p:nvPr/>
        </p:nvSpPr>
        <p:spPr>
          <a:xfrm flipH="1">
            <a:off x="6541289" y="2967745"/>
            <a:ext cx="806564" cy="584775"/>
          </a:xfrm>
          <a:prstGeom prst="rect">
            <a:avLst/>
          </a:prstGeom>
          <a:noFill/>
        </p:spPr>
        <p:txBody>
          <a:bodyPr wrap="square" rtlCol="0">
            <a:spAutoFit/>
          </a:bodyPr>
          <a:lstStyle/>
          <a:p>
            <a:r>
              <a:rPr lang="ru-RU" sz="3200" b="1" dirty="0">
                <a:solidFill>
                  <a:srgbClr val="497CBE"/>
                </a:solidFill>
                <a:latin typeface="Open Sans" panose="020B0606030504020204" pitchFamily="34" charset="0"/>
                <a:ea typeface="Open Sans" panose="020B0606030504020204" pitchFamily="34" charset="0"/>
                <a:cs typeface="Open Sans" panose="020B0606030504020204" pitchFamily="34" charset="0"/>
              </a:rPr>
              <a:t>9</a:t>
            </a:r>
          </a:p>
        </p:txBody>
      </p:sp>
      <p:sp>
        <p:nvSpPr>
          <p:cNvPr id="41" name="TextBox 40"/>
          <p:cNvSpPr txBox="1"/>
          <p:nvPr/>
        </p:nvSpPr>
        <p:spPr>
          <a:xfrm>
            <a:off x="6078903" y="3424730"/>
            <a:ext cx="1398850" cy="830997"/>
          </a:xfrm>
          <a:prstGeom prst="rect">
            <a:avLst/>
          </a:prstGeom>
          <a:noFill/>
        </p:spPr>
        <p:txBody>
          <a:bodyPr wrap="square" rtlCol="0">
            <a:spAutoFit/>
          </a:bodyPr>
          <a:lstStyle/>
          <a:p>
            <a:pPr algn="ctr"/>
            <a:r>
              <a:rPr lang="ru-RU" sz="16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почтовых отделений связи</a:t>
            </a:r>
            <a:endPar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p:cNvSpPr txBox="1"/>
          <p:nvPr/>
        </p:nvSpPr>
        <p:spPr>
          <a:xfrm flipH="1">
            <a:off x="727536" y="3123912"/>
            <a:ext cx="495617" cy="584775"/>
          </a:xfrm>
          <a:prstGeom prst="rect">
            <a:avLst/>
          </a:prstGeom>
          <a:noFill/>
        </p:spPr>
        <p:txBody>
          <a:bodyPr wrap="square" rtlCol="0">
            <a:spAutoFit/>
          </a:bodyPr>
          <a:lstStyle/>
          <a:p>
            <a:r>
              <a:rPr lang="ru-RU" sz="3200" b="1" dirty="0">
                <a:solidFill>
                  <a:srgbClr val="497CBE"/>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43" name="TextBox 42"/>
          <p:cNvSpPr txBox="1"/>
          <p:nvPr/>
        </p:nvSpPr>
        <p:spPr>
          <a:xfrm>
            <a:off x="168296" y="3543470"/>
            <a:ext cx="1529785" cy="830997"/>
          </a:xfrm>
          <a:prstGeom prst="rect">
            <a:avLst/>
          </a:prstGeom>
          <a:noFill/>
        </p:spPr>
        <p:txBody>
          <a:bodyPr wrap="square" rtlCol="0">
            <a:spAutoFit/>
          </a:bodyPr>
          <a:lstStyle/>
          <a:p>
            <a:pPr algn="ctr"/>
            <a:r>
              <a:rPr lang="ru-RU" sz="16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оператора сотовой связи</a:t>
            </a:r>
          </a:p>
        </p:txBody>
      </p:sp>
      <p:sp>
        <p:nvSpPr>
          <p:cNvPr id="44" name="TextBox 43"/>
          <p:cNvSpPr txBox="1"/>
          <p:nvPr/>
        </p:nvSpPr>
        <p:spPr>
          <a:xfrm>
            <a:off x="4458728" y="5256090"/>
            <a:ext cx="2197206" cy="954107"/>
          </a:xfrm>
          <a:prstGeom prst="rect">
            <a:avLst/>
          </a:prstGeom>
          <a:noFill/>
        </p:spPr>
        <p:txBody>
          <a:bodyPr wrap="square" rtlCol="0">
            <a:spAutoFit/>
          </a:bodyPr>
          <a:lstStyle/>
          <a:p>
            <a:pPr algn="ctr"/>
            <a:r>
              <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Активно работает сеть интернет, интерактивное телевидение</a:t>
            </a:r>
            <a:endParaRPr lang="ru-RU" sz="1200"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5" name="Рисунок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341" y="1286280"/>
            <a:ext cx="1237827" cy="1237827"/>
          </a:xfrm>
          <a:prstGeom prst="rect">
            <a:avLst/>
          </a:prstGeom>
        </p:spPr>
      </p:pic>
      <p:pic>
        <p:nvPicPr>
          <p:cNvPr id="46" name="Рисунок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5554" y="1452358"/>
            <a:ext cx="959403" cy="959403"/>
          </a:xfrm>
          <a:prstGeom prst="rect">
            <a:avLst/>
          </a:prstGeom>
        </p:spPr>
      </p:pic>
      <p:pic>
        <p:nvPicPr>
          <p:cNvPr id="47" name="Рисунок 4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6341" y="5181516"/>
            <a:ext cx="1251611" cy="1251611"/>
          </a:xfrm>
          <a:prstGeom prst="rect">
            <a:avLst/>
          </a:prstGeom>
        </p:spPr>
      </p:pic>
      <p:pic>
        <p:nvPicPr>
          <p:cNvPr id="48" name="Рисунок 4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01524" y="3141641"/>
            <a:ext cx="1186215" cy="1186215"/>
          </a:xfrm>
          <a:prstGeom prst="rect">
            <a:avLst/>
          </a:prstGeom>
        </p:spPr>
      </p:pic>
      <p:pic>
        <p:nvPicPr>
          <p:cNvPr id="49" name="Рисунок 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88491" y="3105126"/>
            <a:ext cx="1223035" cy="1223035"/>
          </a:xfrm>
          <a:prstGeom prst="rect">
            <a:avLst/>
          </a:prstGeom>
        </p:spPr>
      </p:pic>
      <p:pic>
        <p:nvPicPr>
          <p:cNvPr id="50" name="Рисунок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3699" y="3154149"/>
            <a:ext cx="1237827" cy="1237827"/>
          </a:xfrm>
          <a:prstGeom prst="rect">
            <a:avLst/>
          </a:prstGeom>
        </p:spPr>
      </p:pic>
      <p:pic>
        <p:nvPicPr>
          <p:cNvPr id="51" name="Рисунок 5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5717" y="3105126"/>
            <a:ext cx="1237827" cy="1237827"/>
          </a:xfrm>
          <a:prstGeom prst="rect">
            <a:avLst/>
          </a:prstGeom>
        </p:spPr>
      </p:pic>
      <p:pic>
        <p:nvPicPr>
          <p:cNvPr id="52" name="Рисунок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6219" y="5191829"/>
            <a:ext cx="1237827" cy="1237827"/>
          </a:xfrm>
          <a:prstGeom prst="rect">
            <a:avLst/>
          </a:prstGeom>
        </p:spPr>
      </p:pic>
      <p:sp>
        <p:nvSpPr>
          <p:cNvPr id="53" name="TextBox 52"/>
          <p:cNvSpPr txBox="1"/>
          <p:nvPr/>
        </p:nvSpPr>
        <p:spPr>
          <a:xfrm>
            <a:off x="4590929" y="1623949"/>
            <a:ext cx="2886824" cy="523220"/>
          </a:xfrm>
          <a:prstGeom prst="rect">
            <a:avLst/>
          </a:prstGeom>
          <a:noFill/>
        </p:spPr>
        <p:txBody>
          <a:bodyPr wrap="square" rtlCol="0">
            <a:spAutoFit/>
          </a:bodyPr>
          <a:lstStyle/>
          <a:p>
            <a:pPr>
              <a:tabLst>
                <a:tab pos="176213" algn="l"/>
              </a:tabLst>
            </a:pPr>
            <a:r>
              <a:rPr lang="ru-RU" sz="1400" dirty="0">
                <a:latin typeface="Open Sans" panose="020B0606030504020204" pitchFamily="34" charset="0"/>
                <a:ea typeface="Open Sans" panose="020B0606030504020204" pitchFamily="34" charset="0"/>
                <a:cs typeface="Open Sans" panose="020B0606030504020204" pitchFamily="34" charset="0"/>
              </a:rPr>
              <a:t>Смоленский филиал </a:t>
            </a:r>
            <a:br>
              <a:rPr lang="ru-RU" sz="1400" dirty="0">
                <a:latin typeface="Open Sans" panose="020B0606030504020204" pitchFamily="34" charset="0"/>
                <a:ea typeface="Open Sans" panose="020B0606030504020204" pitchFamily="34" charset="0"/>
                <a:cs typeface="Open Sans" panose="020B0606030504020204" pitchFamily="34" charset="0"/>
              </a:rPr>
            </a:br>
            <a:r>
              <a:rPr lang="ru-RU" sz="1400" dirty="0">
                <a:latin typeface="Open Sans" panose="020B0606030504020204" pitchFamily="34" charset="0"/>
                <a:ea typeface="Open Sans" panose="020B0606030504020204" pitchFamily="34" charset="0"/>
                <a:cs typeface="Open Sans" panose="020B0606030504020204" pitchFamily="34" charset="0"/>
              </a:rPr>
              <a:t>ПАО «Ростелеком»</a:t>
            </a:r>
          </a:p>
        </p:txBody>
      </p:sp>
      <p:sp>
        <p:nvSpPr>
          <p:cNvPr id="54" name="TextBox 53"/>
          <p:cNvSpPr txBox="1"/>
          <p:nvPr/>
        </p:nvSpPr>
        <p:spPr>
          <a:xfrm>
            <a:off x="735220" y="4609759"/>
            <a:ext cx="1841732" cy="1600438"/>
          </a:xfrm>
          <a:prstGeom prst="rect">
            <a:avLst/>
          </a:prstGeom>
          <a:noFill/>
        </p:spPr>
        <p:txBody>
          <a:bodyPr wrap="square" rtlCol="0">
            <a:spAutoFit/>
          </a:bodyPr>
          <a:lstStyle/>
          <a:p>
            <a:pPr algn="ctr"/>
            <a:r>
              <a:rPr lang="ru-RU" sz="1400" dirty="0">
                <a:latin typeface="Open Sans" panose="020B0606030504020204" pitchFamily="34" charset="0"/>
                <a:ea typeface="Open Sans" panose="020B0606030504020204" pitchFamily="34" charset="0"/>
                <a:cs typeface="Open Sans" panose="020B0606030504020204" pitchFamily="34" charset="0"/>
              </a:rPr>
              <a:t>«МТС»</a:t>
            </a:r>
          </a:p>
          <a:p>
            <a:endParaRPr lang="ru-RU" sz="1400" dirty="0">
              <a:latin typeface="Open Sans" panose="020B0606030504020204" pitchFamily="34" charset="0"/>
              <a:ea typeface="Open Sans" panose="020B0606030504020204" pitchFamily="34" charset="0"/>
              <a:cs typeface="Open Sans" panose="020B0606030504020204" pitchFamily="34" charset="0"/>
            </a:endParaRPr>
          </a:p>
          <a:p>
            <a:r>
              <a:rPr lang="ru-RU" sz="1400" dirty="0">
                <a:latin typeface="Open Sans" panose="020B0606030504020204" pitchFamily="34" charset="0"/>
                <a:ea typeface="Open Sans" panose="020B0606030504020204" pitchFamily="34" charset="0"/>
                <a:cs typeface="Open Sans" panose="020B0606030504020204" pitchFamily="34" charset="0"/>
              </a:rPr>
              <a:t>«Билайн»</a:t>
            </a:r>
          </a:p>
          <a:p>
            <a:endParaRPr lang="ru-RU" sz="1400" dirty="0">
              <a:latin typeface="Open Sans" panose="020B0606030504020204" pitchFamily="34" charset="0"/>
              <a:ea typeface="Open Sans" panose="020B0606030504020204" pitchFamily="34" charset="0"/>
              <a:cs typeface="Open Sans" panose="020B0606030504020204" pitchFamily="34" charset="0"/>
            </a:endParaRPr>
          </a:p>
          <a:p>
            <a:pPr algn="ctr"/>
            <a:r>
              <a:rPr lang="ru-RU" sz="1400" dirty="0">
                <a:latin typeface="Open Sans" panose="020B0606030504020204" pitchFamily="34" charset="0"/>
                <a:ea typeface="Open Sans" panose="020B0606030504020204" pitchFamily="34" charset="0"/>
                <a:cs typeface="Open Sans" panose="020B0606030504020204" pitchFamily="34" charset="0"/>
              </a:rPr>
              <a:t>«Теле-2»</a:t>
            </a:r>
          </a:p>
          <a:p>
            <a:endParaRPr lang="ru-RU" sz="1400" dirty="0">
              <a:latin typeface="Open Sans" panose="020B0606030504020204" pitchFamily="34" charset="0"/>
              <a:ea typeface="Open Sans" panose="020B0606030504020204" pitchFamily="34" charset="0"/>
              <a:cs typeface="Open Sans" panose="020B0606030504020204" pitchFamily="34" charset="0"/>
            </a:endParaRPr>
          </a:p>
          <a:p>
            <a:r>
              <a:rPr lang="ru-RU" sz="1400" dirty="0">
                <a:latin typeface="Open Sans" panose="020B0606030504020204" pitchFamily="34" charset="0"/>
                <a:ea typeface="Open Sans" panose="020B0606030504020204" pitchFamily="34" charset="0"/>
                <a:cs typeface="Open Sans" panose="020B0606030504020204" pitchFamily="34" charset="0"/>
              </a:rPr>
              <a:t>«Мегафон»</a:t>
            </a:r>
          </a:p>
        </p:txBody>
      </p:sp>
      <p:pic>
        <p:nvPicPr>
          <p:cNvPr id="55" name="Рисунок 5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3695" y="4956770"/>
            <a:ext cx="454160" cy="453208"/>
          </a:xfrm>
          <a:prstGeom prst="rect">
            <a:avLst/>
          </a:prstGeom>
        </p:spPr>
      </p:pic>
      <p:pic>
        <p:nvPicPr>
          <p:cNvPr id="56" name="Рисунок 5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8869" y="4542576"/>
            <a:ext cx="427934" cy="440771"/>
          </a:xfrm>
          <a:prstGeom prst="rect">
            <a:avLst/>
          </a:prstGeom>
        </p:spPr>
      </p:pic>
      <p:pic>
        <p:nvPicPr>
          <p:cNvPr id="57" name="Рисунок 5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9579" y="5823387"/>
            <a:ext cx="452779" cy="453993"/>
          </a:xfrm>
          <a:prstGeom prst="rect">
            <a:avLst/>
          </a:prstGeom>
        </p:spPr>
      </p:pic>
      <p:pic>
        <p:nvPicPr>
          <p:cNvPr id="58" name="Рисунок 5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7354" y="5447890"/>
            <a:ext cx="481090" cy="352158"/>
          </a:xfrm>
          <a:prstGeom prst="rect">
            <a:avLst/>
          </a:prstGeom>
        </p:spPr>
      </p:pic>
      <p:pic>
        <p:nvPicPr>
          <p:cNvPr id="59" name="Рисунок 5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41249" y="3642039"/>
            <a:ext cx="1720322" cy="124033"/>
          </a:xfrm>
          <a:prstGeom prst="rect">
            <a:avLst/>
          </a:prstGeom>
        </p:spPr>
      </p:pic>
      <p:pic>
        <p:nvPicPr>
          <p:cNvPr id="60" name="Рисунок 5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3075319">
            <a:off x="2539557" y="4741204"/>
            <a:ext cx="969094" cy="124033"/>
          </a:xfrm>
          <a:prstGeom prst="rect">
            <a:avLst/>
          </a:prstGeom>
        </p:spPr>
      </p:pic>
      <p:pic>
        <p:nvPicPr>
          <p:cNvPr id="61" name="Рисунок 6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3075319">
            <a:off x="4325805" y="2716097"/>
            <a:ext cx="969094" cy="124033"/>
          </a:xfrm>
          <a:prstGeom prst="rect">
            <a:avLst/>
          </a:prstGeom>
        </p:spPr>
      </p:pic>
      <p:pic>
        <p:nvPicPr>
          <p:cNvPr id="33" name="Рисунок 3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1484004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960" y="1347646"/>
            <a:ext cx="2350637" cy="2350637"/>
          </a:xfrm>
          <a:prstGeom prst="rect">
            <a:avLst/>
          </a:prstGeom>
          <a:ln>
            <a:noFill/>
          </a:ln>
        </p:spPr>
      </p:pic>
      <p:pic>
        <p:nvPicPr>
          <p:cNvPr id="17" name="Рисунок 16"/>
          <p:cNvPicPr>
            <a:picLocks noChangeAspect="1"/>
          </p:cNvPicPr>
          <p:nvPr/>
        </p:nvPicPr>
        <p:blipFill>
          <a:blip r:embed="rId3"/>
          <a:stretch>
            <a:fillRect/>
          </a:stretch>
        </p:blipFill>
        <p:spPr>
          <a:xfrm>
            <a:off x="2061031" y="156237"/>
            <a:ext cx="5498644" cy="768091"/>
          </a:xfrm>
          <a:prstGeom prst="rect">
            <a:avLst/>
          </a:prstGeom>
        </p:spPr>
      </p:pic>
      <p:sp>
        <p:nvSpPr>
          <p:cNvPr id="18" name="TextBox 17"/>
          <p:cNvSpPr txBox="1"/>
          <p:nvPr/>
        </p:nvSpPr>
        <p:spPr>
          <a:xfrm>
            <a:off x="1751897" y="232505"/>
            <a:ext cx="6116912" cy="615553"/>
          </a:xfrm>
          <a:prstGeom prst="rect">
            <a:avLst/>
          </a:prstGeom>
          <a:noFill/>
        </p:spPr>
        <p:txBody>
          <a:bodyPr wrap="square" rtlCol="0">
            <a:spAutoFit/>
          </a:bodyPr>
          <a:lstStyle/>
          <a:p>
            <a:pPr algn="ctr"/>
            <a:r>
              <a:rPr lang="ru-RU" sz="165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Обращение Главы муниципального образования</a:t>
            </a:r>
          </a:p>
          <a:p>
            <a:pPr algn="ctr"/>
            <a:r>
              <a:rPr lang="ru-RU" sz="165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«Глинковский район» Смоленской области</a:t>
            </a:r>
          </a:p>
        </p:txBody>
      </p:sp>
      <p:sp>
        <p:nvSpPr>
          <p:cNvPr id="19" name="TextBox 18"/>
          <p:cNvSpPr txBox="1"/>
          <p:nvPr/>
        </p:nvSpPr>
        <p:spPr>
          <a:xfrm>
            <a:off x="7257989" y="7190343"/>
            <a:ext cx="311304"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a:t>
            </a:r>
          </a:p>
        </p:txBody>
      </p:sp>
      <p:sp>
        <p:nvSpPr>
          <p:cNvPr id="21" name="TextBox 20"/>
          <p:cNvSpPr txBox="1"/>
          <p:nvPr/>
        </p:nvSpPr>
        <p:spPr>
          <a:xfrm>
            <a:off x="2854777" y="1472213"/>
            <a:ext cx="4403212" cy="3046988"/>
          </a:xfrm>
          <a:prstGeom prst="rect">
            <a:avLst/>
          </a:prstGeom>
          <a:noFill/>
        </p:spPr>
        <p:txBody>
          <a:bodyPr wrap="square" rtlCol="0">
            <a:spAutoFit/>
          </a:bodyPr>
          <a:lstStyle/>
          <a:p>
            <a:pPr algn="just"/>
            <a:r>
              <a:rPr lang="ru-RU" sz="1200" dirty="0"/>
              <a:t>	</a:t>
            </a:r>
            <a:r>
              <a:rPr lang="ru-RU" sz="1200" dirty="0">
                <a:latin typeface="Open Sans" pitchFamily="34" charset="0"/>
              </a:rPr>
              <a:t>Вас приветствует муниципальное образование «Глинковский район» Смоленской области.	</a:t>
            </a:r>
          </a:p>
          <a:p>
            <a:pPr algn="just"/>
            <a:r>
              <a:rPr lang="ru-RU" sz="1200" dirty="0">
                <a:latin typeface="Open Sans" pitchFamily="34" charset="0"/>
              </a:rPr>
              <a:t>	В числе ключевых направлений деятельности органов местного самоуправления – повышение качества и доступности муниципальных услуг, создание благоприятного инвестиционного климата, оказание всесторонней поддержки субъектам малого и среднего бизнеса. Залогом успешного развития экономики является реализация инвестиционных проектов. Руководство района, придавая огромное значение экономической стабильности, процветанию населения, обеспечению комфортных условий его проживания ставит перед собой задачу проведения активной деятельности, направленной на привлечение инвесторов. Глинка открыта для партнерства и сотрудничества. </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p:cNvSpPr txBox="1"/>
          <p:nvPr/>
        </p:nvSpPr>
        <p:spPr>
          <a:xfrm>
            <a:off x="299192" y="3787558"/>
            <a:ext cx="2422465" cy="523220"/>
          </a:xfrm>
          <a:prstGeom prst="rect">
            <a:avLst/>
          </a:prstGeom>
          <a:noFill/>
        </p:spPr>
        <p:txBody>
          <a:bodyPr wrap="square" rtlCol="0">
            <a:spAutoFit/>
          </a:bodyPr>
          <a:lstStyle/>
          <a:p>
            <a:pPr algn="ctr"/>
            <a:r>
              <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Калмыков </a:t>
            </a:r>
          </a:p>
          <a:p>
            <a:pPr algn="ctr"/>
            <a:r>
              <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Михаил  Захарович</a:t>
            </a:r>
          </a:p>
        </p:txBody>
      </p:sp>
      <p:sp>
        <p:nvSpPr>
          <p:cNvPr id="23" name="TextBox 22"/>
          <p:cNvSpPr txBox="1"/>
          <p:nvPr/>
        </p:nvSpPr>
        <p:spPr>
          <a:xfrm>
            <a:off x="4031576" y="1051811"/>
            <a:ext cx="2049613" cy="307777"/>
          </a:xfrm>
          <a:prstGeom prst="rect">
            <a:avLst/>
          </a:prstGeom>
          <a:noFill/>
        </p:spPr>
        <p:txBody>
          <a:bodyPr wrap="square" rtlCol="0">
            <a:spAutoFit/>
          </a:bodyPr>
          <a:lstStyle/>
          <a:p>
            <a:pPr algn="ctr"/>
            <a:r>
              <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Дорогие друзья!</a:t>
            </a:r>
          </a:p>
        </p:txBody>
      </p:sp>
      <p:sp>
        <p:nvSpPr>
          <p:cNvPr id="24" name="TextBox 23"/>
          <p:cNvSpPr txBox="1"/>
          <p:nvPr/>
        </p:nvSpPr>
        <p:spPr>
          <a:xfrm>
            <a:off x="1360395" y="6309121"/>
            <a:ext cx="4377457" cy="307777"/>
          </a:xfrm>
          <a:prstGeom prst="rect">
            <a:avLst/>
          </a:prstGeom>
          <a:noFill/>
        </p:spPr>
        <p:txBody>
          <a:bodyPr wrap="square" rtlCol="0">
            <a:spAutoFit/>
          </a:bodyPr>
          <a:lstStyle/>
          <a:p>
            <a:pPr algn="ctr"/>
            <a:r>
              <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Добро пожаловать в Глинковский район!</a:t>
            </a:r>
          </a:p>
        </p:txBody>
      </p:sp>
      <p:sp>
        <p:nvSpPr>
          <p:cNvPr id="25" name="TextBox 24"/>
          <p:cNvSpPr txBox="1"/>
          <p:nvPr/>
        </p:nvSpPr>
        <p:spPr>
          <a:xfrm>
            <a:off x="280105" y="4519202"/>
            <a:ext cx="6828266" cy="1015663"/>
          </a:xfrm>
          <a:prstGeom prst="rect">
            <a:avLst/>
          </a:prstGeom>
          <a:noFill/>
        </p:spPr>
        <p:txBody>
          <a:bodyPr wrap="square" rtlCol="0">
            <a:spAutoFit/>
          </a:bodyPr>
          <a:lstStyle/>
          <a:p>
            <a:pPr algn="just"/>
            <a:r>
              <a:rPr lang="ru-RU" sz="1200" dirty="0"/>
              <a:t>	</a:t>
            </a:r>
            <a:r>
              <a:rPr lang="ru-RU" sz="1200" dirty="0">
                <a:latin typeface="Open Sans" pitchFamily="34" charset="0"/>
              </a:rPr>
              <a:t>Благоприятные условия для развития агропромышленного комплекса района способствуют развитию производства сельскохозяйственной продукции.</a:t>
            </a:r>
          </a:p>
          <a:p>
            <a:pPr algn="just"/>
            <a:r>
              <a:rPr lang="ru-RU" sz="1200" dirty="0">
                <a:latin typeface="Open Sans" pitchFamily="34" charset="0"/>
              </a:rPr>
              <a:t>	Наличие месторождений полезных ископаемых (торф, цементное сырье, песок, гравий) создает благоприятные условия для привлечения инвестиций и развития деловых взаимоотношений.</a:t>
            </a:r>
          </a:p>
        </p:txBody>
      </p:sp>
      <p:sp>
        <p:nvSpPr>
          <p:cNvPr id="28" name="Прямоугольник 27"/>
          <p:cNvSpPr/>
          <p:nvPr/>
        </p:nvSpPr>
        <p:spPr>
          <a:xfrm>
            <a:off x="236368" y="5544693"/>
            <a:ext cx="6625512" cy="646331"/>
          </a:xfrm>
          <a:prstGeom prst="rect">
            <a:avLst/>
          </a:prstGeom>
        </p:spPr>
        <p:txBody>
          <a:bodyPr wrap="square">
            <a:spAutoFit/>
          </a:bodyPr>
          <a:lstStyle/>
          <a:p>
            <a:pPr algn="just"/>
            <a:r>
              <a:rPr lang="ru-RU" sz="1200" dirty="0"/>
              <a:t>	</a:t>
            </a:r>
            <a:r>
              <a:rPr lang="ru-RU" sz="1200" dirty="0">
                <a:latin typeface="Open Sans" pitchFamily="34" charset="0"/>
              </a:rPr>
              <a:t>Администрация муниципального образования «Глинковский район» приглашает к сотрудничеству инвесторов и мы  готовы создать самые благоприятные условия для реализации инвестиционных проектов.</a:t>
            </a:r>
          </a:p>
        </p:txBody>
      </p:sp>
      <p:pic>
        <p:nvPicPr>
          <p:cNvPr id="1026" name="Picture 2" descr="C:\Documents and Settings\111\Мои документы\Downloads\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368" y="1369827"/>
            <a:ext cx="2390464" cy="2306274"/>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833915" y="154887"/>
            <a:ext cx="1027845"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32" name="TextBox 31"/>
          <p:cNvSpPr txBox="1"/>
          <p:nvPr/>
        </p:nvSpPr>
        <p:spPr>
          <a:xfrm>
            <a:off x="833915" y="154887"/>
            <a:ext cx="1007007"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9642699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domostr0y.ru/assets/images/foto/2015/12/21378487-l%5b1%5d.jpg"/>
          <p:cNvPicPr>
            <a:picLocks noChangeAspect="1" noChangeArrowheads="1"/>
          </p:cNvPicPr>
          <p:nvPr/>
        </p:nvPicPr>
        <p:blipFill>
          <a:blip r:embed="rId2">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533206" y="4308426"/>
            <a:ext cx="4123303" cy="3092479"/>
          </a:xfrm>
          <a:prstGeom prst="rect">
            <a:avLst/>
          </a:prstGeom>
          <a:noFill/>
          <a:extLst>
            <a:ext uri="{909E8E84-426E-40DD-AFC4-6F175D3DCCD1}">
              <a14:hiddenFill xmlns:a14="http://schemas.microsoft.com/office/drawing/2010/main">
                <a:solidFill>
                  <a:srgbClr val="FFFFFF"/>
                </a:solidFill>
              </a14:hiddenFill>
            </a:ext>
          </a:extLst>
        </p:spPr>
      </p:pic>
      <p:pic>
        <p:nvPicPr>
          <p:cNvPr id="38" name="Рисунок 37" descr="http://media.vremyan.ru/images/640_480/images_234070.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34860" y="1272097"/>
            <a:ext cx="1573603" cy="1601722"/>
          </a:xfrm>
          <a:prstGeom prst="ellipse">
            <a:avLst/>
          </a:prstGeom>
          <a:noFill/>
          <a:ln>
            <a:noFill/>
          </a:ln>
        </p:spPr>
      </p:pic>
      <p:pic>
        <p:nvPicPr>
          <p:cNvPr id="40" name="Рисунок 39"/>
          <p:cNvPicPr>
            <a:picLocks noChangeAspect="1"/>
          </p:cNvPicPr>
          <p:nvPr/>
        </p:nvPicPr>
        <p:blipFill>
          <a:blip r:embed="rId4" cstate="print">
            <a:duotone>
              <a:prstClr val="black"/>
              <a:srgbClr val="EBEBA9">
                <a:tint val="45000"/>
                <a:satMod val="400000"/>
              </a:srgbClr>
            </a:duotone>
            <a:extLst>
              <a:ext uri="{BEBA8EAE-BF5A-486C-A8C5-ECC9F3942E4B}">
                <a14:imgProps xmlns:a14="http://schemas.microsoft.com/office/drawing/2010/main">
                  <a14:imgLayer r:embed="rId5">
                    <a14:imgEffect>
                      <a14:colorTemperature colorTemp="4700"/>
                    </a14:imgEffect>
                    <a14:imgEffect>
                      <a14:saturation sat="330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3245008" y="3578838"/>
            <a:ext cx="3847129" cy="1189808"/>
          </a:xfrm>
          <a:prstGeom prst="rect">
            <a:avLst/>
          </a:prstGeom>
          <a:ln>
            <a:solidFill>
              <a:schemeClr val="tx1"/>
            </a:solidFill>
            <a:prstDash val="lgDash"/>
          </a:ln>
        </p:spPr>
      </p:pic>
      <p:pic>
        <p:nvPicPr>
          <p:cNvPr id="10" name="Рисунок 9"/>
          <p:cNvPicPr>
            <a:picLocks noChangeAspect="1"/>
          </p:cNvPicPr>
          <p:nvPr/>
        </p:nvPicPr>
        <p:blipFill>
          <a:blip r:embed="rId6"/>
          <a:stretch>
            <a:fillRect/>
          </a:stretch>
        </p:blipFill>
        <p:spPr>
          <a:xfrm>
            <a:off x="2061031" y="156237"/>
            <a:ext cx="5498644" cy="768091"/>
          </a:xfrm>
          <a:prstGeom prst="rect">
            <a:avLst/>
          </a:prstGeom>
        </p:spPr>
      </p:pic>
      <p:sp>
        <p:nvSpPr>
          <p:cNvPr id="3" name="TextBox 2"/>
          <p:cNvSpPr txBox="1"/>
          <p:nvPr/>
        </p:nvSpPr>
        <p:spPr>
          <a:xfrm>
            <a:off x="2049665" y="313297"/>
            <a:ext cx="5498644"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Строительство</a:t>
            </a:r>
          </a:p>
        </p:txBody>
      </p:sp>
      <p:sp>
        <p:nvSpPr>
          <p:cNvPr id="4" name="TextBox 3"/>
          <p:cNvSpPr txBox="1"/>
          <p:nvPr/>
        </p:nvSpPr>
        <p:spPr>
          <a:xfrm>
            <a:off x="7121735" y="7190343"/>
            <a:ext cx="441146"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20</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3" name="TextBox 22"/>
          <p:cNvSpPr txBox="1"/>
          <p:nvPr/>
        </p:nvSpPr>
        <p:spPr>
          <a:xfrm>
            <a:off x="3244535" y="3059997"/>
            <a:ext cx="3454726" cy="369332"/>
          </a:xfrm>
          <a:prstGeom prst="rect">
            <a:avLst/>
          </a:prstGeom>
          <a:noFill/>
        </p:spPr>
        <p:txBody>
          <a:bodyPr wrap="square" rtlCol="0">
            <a:spAutoFit/>
          </a:bodyPr>
          <a:lstStyle/>
          <a:p>
            <a:r>
              <a:rPr lang="ru-RU"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Социальная сфера</a:t>
            </a:r>
          </a:p>
        </p:txBody>
      </p:sp>
      <p:pic>
        <p:nvPicPr>
          <p:cNvPr id="24" name="Рисунок 23"/>
          <p:cNvPicPr>
            <a:picLocks noChangeAspect="1"/>
          </p:cNvPicPr>
          <p:nvPr/>
        </p:nvPicPr>
        <p:blipFill>
          <a:blip r:embed="rId7" cstate="print">
            <a:lum bright="70000" contrast="-70000"/>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9006" y="1307511"/>
            <a:ext cx="2795137" cy="936966"/>
          </a:xfrm>
          <a:prstGeom prst="rect">
            <a:avLst/>
          </a:prstGeom>
        </p:spPr>
      </p:pic>
      <p:pic>
        <p:nvPicPr>
          <p:cNvPr id="25" name="Рисунок 24"/>
          <p:cNvPicPr>
            <a:picLocks noChangeAspect="1"/>
          </p:cNvPicPr>
          <p:nvPr/>
        </p:nvPicPr>
        <p:blipFill>
          <a:blip r:embed="rId7" cstate="print">
            <a:lum bright="70000" contrast="-70000"/>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9005" y="3392975"/>
            <a:ext cx="2795137" cy="936966"/>
          </a:xfrm>
          <a:prstGeom prst="rect">
            <a:avLst/>
          </a:prstGeom>
        </p:spPr>
      </p:pic>
      <p:sp>
        <p:nvSpPr>
          <p:cNvPr id="28" name="TextBox 27"/>
          <p:cNvSpPr txBox="1"/>
          <p:nvPr/>
        </p:nvSpPr>
        <p:spPr>
          <a:xfrm>
            <a:off x="440600" y="4378995"/>
            <a:ext cx="2313639" cy="646331"/>
          </a:xfrm>
          <a:prstGeom prst="rect">
            <a:avLst/>
          </a:prstGeom>
          <a:noFill/>
        </p:spPr>
        <p:txBody>
          <a:bodyPr wrap="square" rtlCol="0">
            <a:spAutoFit/>
          </a:bodyPr>
          <a:lstStyle/>
          <a:p>
            <a:pPr algn="ctr"/>
            <a:r>
              <a:rPr lang="ru-RU" sz="36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0,5 </a:t>
            </a:r>
            <a:r>
              <a:rPr lang="ru-RU"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тыс. кв. м</a:t>
            </a:r>
            <a:r>
              <a:rPr lang="ru-RU" sz="1600" dirty="0">
                <a:solidFill>
                  <a:srgbClr val="418FCA"/>
                </a:solidFill>
                <a:latin typeface="Open Sans Semibold" panose="020B0706030804020204" pitchFamily="34" charset="0"/>
                <a:ea typeface="Open Sans Semibold" panose="020B0706030804020204" pitchFamily="34" charset="0"/>
                <a:cs typeface="Open Sans Semibold" panose="020B0706030804020204" pitchFamily="34" charset="0"/>
              </a:rPr>
              <a:t>.</a:t>
            </a:r>
            <a:endParaRPr lang="ru-RU" sz="1600" dirty="0">
              <a:solidFill>
                <a:srgbClr val="418FC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p:cNvSpPr txBox="1"/>
          <p:nvPr/>
        </p:nvSpPr>
        <p:spPr>
          <a:xfrm>
            <a:off x="336749" y="2321333"/>
            <a:ext cx="2392913" cy="923330"/>
          </a:xfrm>
          <a:prstGeom prst="rect">
            <a:avLst/>
          </a:prstGeom>
          <a:noFill/>
        </p:spPr>
        <p:txBody>
          <a:bodyPr wrap="square" rtlCol="0">
            <a:spAutoFit/>
          </a:bodyPr>
          <a:lstStyle/>
          <a:p>
            <a:pPr algn="ctr"/>
            <a:r>
              <a:rPr lang="ru-RU" sz="3600"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169,</a:t>
            </a:r>
            <a:r>
              <a:rPr lang="ru-RU" sz="3600"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5</a:t>
            </a:r>
            <a:r>
              <a:rPr lang="ru-RU" sz="3600"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2800"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endParaRPr lang="ru-RU" sz="2800"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r>
              <a:rPr lang="ru-RU"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тыс. кв. м</a:t>
            </a:r>
            <a:r>
              <a:rPr lang="ru-RU" sz="1600" dirty="0">
                <a:solidFill>
                  <a:srgbClr val="418FCA"/>
                </a:solidFill>
                <a:latin typeface="Open Sans Semibold" panose="020B0706030804020204" pitchFamily="34" charset="0"/>
                <a:ea typeface="Open Sans Semibold" panose="020B0706030804020204" pitchFamily="34" charset="0"/>
                <a:cs typeface="Open Sans Semibold" panose="020B0706030804020204" pitchFamily="34" charset="0"/>
              </a:rPr>
              <a:t>.</a:t>
            </a:r>
            <a:endParaRPr lang="ru-RU" sz="1600" dirty="0">
              <a:solidFill>
                <a:srgbClr val="418FC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p:cNvSpPr txBox="1"/>
          <p:nvPr/>
        </p:nvSpPr>
        <p:spPr>
          <a:xfrm>
            <a:off x="378909" y="1452828"/>
            <a:ext cx="2375330" cy="646331"/>
          </a:xfrm>
          <a:prstGeom prst="rect">
            <a:avLst/>
          </a:prstGeom>
          <a:noFill/>
        </p:spPr>
        <p:txBody>
          <a:bodyPr wrap="none" rtlCol="0">
            <a:spAutoFit/>
          </a:bodyPr>
          <a:lstStyle/>
          <a:p>
            <a:pPr algn="ctr"/>
            <a:r>
              <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Общая площадь </a:t>
            </a:r>
          </a:p>
          <a:p>
            <a:pPr algn="ctr"/>
            <a:r>
              <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жилищного фонда</a:t>
            </a:r>
            <a:endPar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7" name="TextBox 36"/>
          <p:cNvSpPr txBox="1"/>
          <p:nvPr/>
        </p:nvSpPr>
        <p:spPr>
          <a:xfrm>
            <a:off x="193929" y="3577258"/>
            <a:ext cx="2678554" cy="584775"/>
          </a:xfrm>
          <a:prstGeom prst="rect">
            <a:avLst/>
          </a:prstGeom>
          <a:noFill/>
        </p:spPr>
        <p:txBody>
          <a:bodyPr wrap="none" rtlCol="0">
            <a:spAutoFit/>
          </a:bodyPr>
          <a:lstStyle/>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Количество введенного</a:t>
            </a:r>
          </a:p>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 эксплуатацию жилья</a:t>
            </a:r>
          </a:p>
        </p:txBody>
      </p:sp>
      <p:sp>
        <p:nvSpPr>
          <p:cNvPr id="42" name="TextBox 41"/>
          <p:cNvSpPr txBox="1"/>
          <p:nvPr/>
        </p:nvSpPr>
        <p:spPr>
          <a:xfrm>
            <a:off x="3338719" y="3632556"/>
            <a:ext cx="3605925" cy="1015663"/>
          </a:xfrm>
          <a:prstGeom prst="rect">
            <a:avLst/>
          </a:prstGeom>
          <a:noFill/>
        </p:spPr>
        <p:txBody>
          <a:bodyPr wrap="square" rtlCol="0">
            <a:spAutoFit/>
          </a:bodyPr>
          <a:lstStyle/>
          <a:p>
            <a:pPr indent="179388" algn="just"/>
            <a:r>
              <a:rPr lang="ru-RU" sz="1200" dirty="0"/>
              <a:t>В районе реализуется муниципальная программа «Обеспечение жильем молодых </a:t>
            </a:r>
            <a:r>
              <a:rPr lang="ru-RU" sz="1200" dirty="0" smtClean="0"/>
              <a:t>семей». </a:t>
            </a:r>
            <a:r>
              <a:rPr lang="ru-RU" sz="1200" dirty="0"/>
              <a:t>В </a:t>
            </a:r>
            <a:r>
              <a:rPr lang="ru-RU" sz="1200" dirty="0" smtClean="0"/>
              <a:t>2022 </a:t>
            </a:r>
            <a:r>
              <a:rPr lang="ru-RU" sz="1200" dirty="0"/>
              <a:t>году за счет получения социальной выплаты улучшила свои жилищные условия  одна  молодая семья. </a:t>
            </a:r>
            <a:endParaRPr lang="ru-RU" sz="1200" dirty="0">
              <a:latin typeface="Open Sans" pitchFamily="34" charset="0"/>
              <a:ea typeface="Open Sans" pitchFamily="34" charset="0"/>
              <a:cs typeface="Open Sans" pitchFamily="34" charset="0"/>
            </a:endParaRPr>
          </a:p>
        </p:txBody>
      </p:sp>
      <p:sp>
        <p:nvSpPr>
          <p:cNvPr id="35" name="TextBox 34"/>
          <p:cNvSpPr txBox="1"/>
          <p:nvPr/>
        </p:nvSpPr>
        <p:spPr>
          <a:xfrm>
            <a:off x="833915" y="154887"/>
            <a:ext cx="1027845"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41" name="TextBox 40"/>
          <p:cNvSpPr txBox="1"/>
          <p:nvPr/>
        </p:nvSpPr>
        <p:spPr>
          <a:xfrm>
            <a:off x="236368" y="439579"/>
            <a:ext cx="412292"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22" name="Рисунок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05758" y="1228536"/>
            <a:ext cx="1631806" cy="1654085"/>
          </a:xfrm>
          <a:prstGeom prst="rect">
            <a:avLst/>
          </a:prstGeom>
        </p:spPr>
      </p:pic>
      <p:pic>
        <p:nvPicPr>
          <p:cNvPr id="26" name="Рисунок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41682" y="1224482"/>
            <a:ext cx="1690011" cy="1713085"/>
          </a:xfrm>
          <a:prstGeom prst="rect">
            <a:avLst/>
          </a:prstGeom>
        </p:spPr>
      </p:pic>
      <p:pic>
        <p:nvPicPr>
          <p:cNvPr id="32" name="Рисунок 31" descr="http://selhoz.admin-smolensk.ru/files/675/gallery/med/22.11.2016_12.15.27_img_0029.jp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69032" y="1289136"/>
            <a:ext cx="1635309" cy="1584682"/>
          </a:xfrm>
          <a:prstGeom prst="ellipse">
            <a:avLst/>
          </a:prstGeom>
          <a:noFill/>
          <a:ln>
            <a:noFill/>
          </a:ln>
        </p:spPr>
      </p:pic>
      <p:pic>
        <p:nvPicPr>
          <p:cNvPr id="43" name="Рисунок 4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9385810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133526" y="7190343"/>
            <a:ext cx="441146"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21</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8" name="TextBox 27"/>
          <p:cNvSpPr txBox="1"/>
          <p:nvPr/>
        </p:nvSpPr>
        <p:spPr>
          <a:xfrm>
            <a:off x="833915" y="154887"/>
            <a:ext cx="1077539"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32" name="Рисунок 31"/>
          <p:cNvPicPr>
            <a:picLocks noChangeAspect="1"/>
          </p:cNvPicPr>
          <p:nvPr/>
        </p:nvPicPr>
        <p:blipFill>
          <a:blip r:embed="rId2"/>
          <a:stretch>
            <a:fillRect/>
          </a:stretch>
        </p:blipFill>
        <p:spPr>
          <a:xfrm>
            <a:off x="2061031" y="156237"/>
            <a:ext cx="5498644" cy="768091"/>
          </a:xfrm>
          <a:prstGeom prst="rect">
            <a:avLst/>
          </a:prstGeom>
        </p:spPr>
      </p:pic>
      <p:sp>
        <p:nvSpPr>
          <p:cNvPr id="34" name="TextBox 33"/>
          <p:cNvSpPr txBox="1"/>
          <p:nvPr/>
        </p:nvSpPr>
        <p:spPr>
          <a:xfrm>
            <a:off x="442759" y="1177451"/>
            <a:ext cx="2452542" cy="830997"/>
          </a:xfrm>
          <a:prstGeom prst="rect">
            <a:avLst/>
          </a:prstGeom>
          <a:noFill/>
        </p:spPr>
        <p:txBody>
          <a:bodyPr wrap="square" rtlCol="0">
            <a:spAutoFit/>
          </a:bodyPr>
          <a:lstStyle/>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Количество предприятий </a:t>
            </a:r>
          </a:p>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розничной торговли</a:t>
            </a:r>
            <a:endParaRPr lang="ru-RU" sz="14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5" name="TextBox 34"/>
          <p:cNvSpPr txBox="1"/>
          <p:nvPr/>
        </p:nvSpPr>
        <p:spPr>
          <a:xfrm>
            <a:off x="1595819" y="2081424"/>
            <a:ext cx="639919" cy="584775"/>
          </a:xfrm>
          <a:prstGeom prst="rect">
            <a:avLst/>
          </a:prstGeom>
          <a:noFill/>
        </p:spPr>
        <p:txBody>
          <a:bodyPr wrap="none" rtlCol="0">
            <a:spAutoFit/>
          </a:bodyPr>
          <a:lstStyle/>
          <a:p>
            <a:pPr algn="ctr"/>
            <a:r>
              <a:rPr lang="ru-RU" sz="3200" b="1" dirty="0" smtClean="0">
                <a:solidFill>
                  <a:srgbClr val="418FCA"/>
                </a:solidFill>
                <a:latin typeface="Open Sans Semibold" panose="020B0706030804020204" pitchFamily="34" charset="0"/>
                <a:ea typeface="Open Sans Semibold" panose="020B0706030804020204" pitchFamily="34" charset="0"/>
                <a:cs typeface="Open Sans Semibold" panose="020B0706030804020204" pitchFamily="34" charset="0"/>
              </a:rPr>
              <a:t>28</a:t>
            </a:r>
            <a:endParaRPr lang="ru-RU" sz="2800" dirty="0">
              <a:solidFill>
                <a:srgbClr val="418FCA"/>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9" name="TextBox 48"/>
          <p:cNvSpPr txBox="1"/>
          <p:nvPr/>
        </p:nvSpPr>
        <p:spPr>
          <a:xfrm>
            <a:off x="3489133" y="1534560"/>
            <a:ext cx="2130616" cy="646331"/>
          </a:xfrm>
          <a:prstGeom prst="rect">
            <a:avLst/>
          </a:prstGeom>
          <a:noFill/>
        </p:spPr>
        <p:txBody>
          <a:bodyPr wrap="square" rtlCol="0">
            <a:spAutoFit/>
          </a:bodyPr>
          <a:lstStyle/>
          <a:p>
            <a:pPr algn="ctr"/>
            <a:r>
              <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Общественное питание</a:t>
            </a:r>
          </a:p>
        </p:txBody>
      </p:sp>
      <p:sp>
        <p:nvSpPr>
          <p:cNvPr id="50" name="TextBox 49"/>
          <p:cNvSpPr txBox="1"/>
          <p:nvPr/>
        </p:nvSpPr>
        <p:spPr>
          <a:xfrm>
            <a:off x="3251454" y="4797491"/>
            <a:ext cx="2177310" cy="1446550"/>
          </a:xfrm>
          <a:prstGeom prst="rect">
            <a:avLst/>
          </a:prstGeom>
          <a:noFill/>
        </p:spPr>
        <p:txBody>
          <a:bodyPr wrap="square" rtlCol="0">
            <a:spAutoFit/>
          </a:bodyPr>
          <a:lstStyle/>
          <a:p>
            <a:pPr algn="ctr"/>
            <a:r>
              <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Обеспеченность населения торговыми площадями</a:t>
            </a:r>
          </a:p>
          <a:p>
            <a:pPr algn="ctr"/>
            <a:r>
              <a:rPr lang="ru-RU" sz="1600" b="1" dirty="0">
                <a:latin typeface="Open Sans Semibold" panose="020B0706030804020204" pitchFamily="34" charset="0"/>
                <a:ea typeface="Open Sans Semibold" panose="020B0706030804020204" pitchFamily="34" charset="0"/>
                <a:cs typeface="Open Sans Semibold" panose="020B0706030804020204" pitchFamily="34" charset="0"/>
              </a:rPr>
              <a:t>на 1 тыс. чел.</a:t>
            </a:r>
          </a:p>
        </p:txBody>
      </p:sp>
      <p:pic>
        <p:nvPicPr>
          <p:cNvPr id="51" name="Рисунок 5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0226" y="4307331"/>
            <a:ext cx="1452636" cy="1452636"/>
          </a:xfrm>
          <a:prstGeom prst="rect">
            <a:avLst/>
          </a:prstGeom>
        </p:spPr>
      </p:pic>
      <p:sp>
        <p:nvSpPr>
          <p:cNvPr id="52" name="TextBox 51"/>
          <p:cNvSpPr txBox="1"/>
          <p:nvPr/>
        </p:nvSpPr>
        <p:spPr>
          <a:xfrm>
            <a:off x="5817103" y="4514371"/>
            <a:ext cx="1050288" cy="1077218"/>
          </a:xfrm>
          <a:prstGeom prst="rect">
            <a:avLst/>
          </a:prstGeom>
          <a:noFill/>
        </p:spPr>
        <p:txBody>
          <a:bodyPr wrap="none" rtlCol="0">
            <a:spAutoFit/>
          </a:bodyPr>
          <a:lstStyle/>
          <a:p>
            <a:pPr algn="ctr"/>
            <a:r>
              <a:rPr lang="ru-RU" sz="3600" b="1" dirty="0" smtClean="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370</a:t>
            </a:r>
            <a:endParaRPr lang="ru-RU" sz="36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a:p>
            <a:r>
              <a:rPr lang="ru-RU" sz="2800" b="1" dirty="0" err="1">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кв.м</a:t>
            </a:r>
            <a:r>
              <a:rPr lang="ru-RU" sz="28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a:t>
            </a:r>
          </a:p>
        </p:txBody>
      </p:sp>
      <p:pic>
        <p:nvPicPr>
          <p:cNvPr id="53" name="Рисунок 52"/>
          <p:cNvPicPr>
            <a:picLocks noChangeAspect="1"/>
          </p:cNvPicPr>
          <p:nvPr/>
        </p:nvPicPr>
        <p:blipFill>
          <a:blip r:embed="rId4" cstate="print">
            <a:lum bright="70000" contrast="-70000"/>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17179" y="2765472"/>
            <a:ext cx="2422382" cy="689006"/>
          </a:xfrm>
          <a:prstGeom prst="rect">
            <a:avLst/>
          </a:prstGeom>
        </p:spPr>
      </p:pic>
      <p:sp>
        <p:nvSpPr>
          <p:cNvPr id="54" name="TextBox 53"/>
          <p:cNvSpPr txBox="1"/>
          <p:nvPr/>
        </p:nvSpPr>
        <p:spPr>
          <a:xfrm>
            <a:off x="417179" y="2810013"/>
            <a:ext cx="2422382" cy="584775"/>
          </a:xfrm>
          <a:prstGeom prst="rect">
            <a:avLst/>
          </a:prstGeom>
          <a:noFill/>
        </p:spPr>
        <p:txBody>
          <a:bodyPr wrap="square" rtlCol="0">
            <a:spAutoFit/>
          </a:bodyPr>
          <a:lstStyle/>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Оборот розничной торговли</a:t>
            </a:r>
            <a:endParaRPr lang="ru-RU" sz="14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5" name="TextBox 54"/>
          <p:cNvSpPr txBox="1"/>
          <p:nvPr/>
        </p:nvSpPr>
        <p:spPr>
          <a:xfrm>
            <a:off x="1592905" y="3624491"/>
            <a:ext cx="1000594" cy="769441"/>
          </a:xfrm>
          <a:prstGeom prst="rect">
            <a:avLst/>
          </a:prstGeom>
          <a:noFill/>
        </p:spPr>
        <p:txBody>
          <a:bodyPr wrap="none" rtlCol="0">
            <a:spAutoFit/>
          </a:bodyPr>
          <a:lstStyle/>
          <a:p>
            <a:pPr algn="ctr"/>
            <a:r>
              <a:rPr lang="ru-RU" sz="28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74.2</a:t>
            </a:r>
            <a:r>
              <a:rPr lang="ru-RU" sz="2800"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endParaRPr lang="ru-RU" sz="2800"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r>
              <a:rPr lang="ru-RU" sz="16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млн</a:t>
            </a: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руб.</a:t>
            </a:r>
            <a:endParaRPr lang="ru-RU" sz="1400"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6" name="Picture 2" descr="http://www.dekor3d.ru/upload/iblock/378/378124e25a3161f32210a5ae5fe9182d.jpg"/>
          <p:cNvPicPr>
            <a:picLocks noChangeAspect="1" noChangeArrowheads="1"/>
          </p:cNvPicPr>
          <p:nvPr/>
        </p:nvPicPr>
        <p:blipFill>
          <a:blip r:embed="rId6"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734333" y="3672108"/>
            <a:ext cx="612512" cy="615736"/>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p:cNvSpPr txBox="1"/>
          <p:nvPr/>
        </p:nvSpPr>
        <p:spPr>
          <a:xfrm>
            <a:off x="4964734" y="3162497"/>
            <a:ext cx="2130616" cy="646331"/>
          </a:xfrm>
          <a:prstGeom prst="rect">
            <a:avLst/>
          </a:prstGeom>
          <a:noFill/>
        </p:spPr>
        <p:txBody>
          <a:bodyPr wrap="square" rtlCol="0">
            <a:spAutoFit/>
          </a:bodyPr>
          <a:lstStyle/>
          <a:p>
            <a:pPr algn="ctr"/>
            <a:r>
              <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Бытовое обслуживание</a:t>
            </a:r>
          </a:p>
        </p:txBody>
      </p:sp>
      <p:pic>
        <p:nvPicPr>
          <p:cNvPr id="58" name="Picture 2" descr="http://fbm.ru/wp-content/uploads/2015/10/52321671830b1.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9750" r="5916"/>
          <a:stretch/>
        </p:blipFill>
        <p:spPr bwMode="auto">
          <a:xfrm>
            <a:off x="3515473" y="2737945"/>
            <a:ext cx="1393521" cy="1393521"/>
          </a:xfrm>
          <a:prstGeom prst="ellipse">
            <a:avLst/>
          </a:prstGeom>
          <a:noFill/>
          <a:extLst>
            <a:ext uri="{909E8E84-426E-40DD-AFC4-6F175D3DCCD1}">
              <a14:hiddenFill xmlns:a14="http://schemas.microsoft.com/office/drawing/2010/main">
                <a:solidFill>
                  <a:srgbClr val="FFFFFF"/>
                </a:solidFill>
              </a14:hiddenFill>
            </a:ext>
          </a:extLst>
        </p:spPr>
      </p:pic>
      <p:pic>
        <p:nvPicPr>
          <p:cNvPr id="59" name="Рисунок 5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59733" y="2718706"/>
            <a:ext cx="1470345" cy="1470345"/>
          </a:xfrm>
          <a:prstGeom prst="rect">
            <a:avLst/>
          </a:prstGeom>
        </p:spPr>
      </p:pic>
      <p:pic>
        <p:nvPicPr>
          <p:cNvPr id="60" name="Picture 4" descr="http://images.aif.ru/008/168/416a502890c5bbef90211e8644c3977d.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010" t="288" r="18606" b="-288"/>
          <a:stretch/>
        </p:blipFill>
        <p:spPr bwMode="auto">
          <a:xfrm>
            <a:off x="5703072" y="1160968"/>
            <a:ext cx="1393521" cy="1393521"/>
          </a:xfrm>
          <a:prstGeom prst="ellipse">
            <a:avLst/>
          </a:prstGeom>
          <a:noFill/>
          <a:extLst>
            <a:ext uri="{909E8E84-426E-40DD-AFC4-6F175D3DCCD1}">
              <a14:hiddenFill xmlns:a14="http://schemas.microsoft.com/office/drawing/2010/main">
                <a:solidFill>
                  <a:srgbClr val="FFFFFF"/>
                </a:solidFill>
              </a14:hiddenFill>
            </a:ext>
          </a:extLst>
        </p:spPr>
      </p:pic>
      <p:pic>
        <p:nvPicPr>
          <p:cNvPr id="61" name="Рисунок 6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63181" y="1122555"/>
            <a:ext cx="1470345" cy="1470345"/>
          </a:xfrm>
          <a:prstGeom prst="rect">
            <a:avLst/>
          </a:prstGeom>
        </p:spPr>
      </p:pic>
      <p:sp>
        <p:nvSpPr>
          <p:cNvPr id="62" name="TextBox 61"/>
          <p:cNvSpPr txBox="1"/>
          <p:nvPr/>
        </p:nvSpPr>
        <p:spPr>
          <a:xfrm>
            <a:off x="6130491" y="1458314"/>
            <a:ext cx="527709" cy="830997"/>
          </a:xfrm>
          <a:prstGeom prst="rect">
            <a:avLst/>
          </a:prstGeom>
          <a:noFill/>
        </p:spPr>
        <p:txBody>
          <a:bodyPr wrap="none" rtlCol="0">
            <a:spAutoFit/>
          </a:bodyPr>
          <a:lstStyle/>
          <a:p>
            <a:r>
              <a:rPr lang="ru-RU" sz="48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2</a:t>
            </a:r>
            <a:endParaRPr lang="ru-RU" sz="40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63" name="TextBox 62"/>
          <p:cNvSpPr txBox="1"/>
          <p:nvPr/>
        </p:nvSpPr>
        <p:spPr>
          <a:xfrm>
            <a:off x="3927043" y="3056664"/>
            <a:ext cx="527709" cy="830997"/>
          </a:xfrm>
          <a:prstGeom prst="rect">
            <a:avLst/>
          </a:prstGeom>
          <a:noFill/>
        </p:spPr>
        <p:txBody>
          <a:bodyPr wrap="none" rtlCol="0">
            <a:spAutoFit/>
          </a:bodyPr>
          <a:lstStyle/>
          <a:p>
            <a:r>
              <a:rPr lang="ru-RU" sz="48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3</a:t>
            </a:r>
            <a:endParaRPr lang="ru-RU" sz="40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64" name="Picture 8" descr="http://www.infovoronezh.ru/images/News/6047557350.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8598" y="4778069"/>
            <a:ext cx="2524159" cy="1655479"/>
          </a:xfrm>
          <a:prstGeom prst="rect">
            <a:avLst/>
          </a:prstGeom>
          <a:noFill/>
          <a:extLst>
            <a:ext uri="{909E8E84-426E-40DD-AFC4-6F175D3DCCD1}">
              <a14:hiddenFill xmlns:a14="http://schemas.microsoft.com/office/drawing/2010/main">
                <a:solidFill>
                  <a:srgbClr val="FFFFFF"/>
                </a:solidFill>
              </a14:hiddenFill>
            </a:ext>
          </a:extLst>
        </p:spPr>
      </p:pic>
      <p:pic>
        <p:nvPicPr>
          <p:cNvPr id="65" name="Рисунок 6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5781" y="2081424"/>
            <a:ext cx="651064" cy="622400"/>
          </a:xfrm>
          <a:prstGeom prst="rect">
            <a:avLst/>
          </a:prstGeom>
        </p:spPr>
      </p:pic>
      <p:sp>
        <p:nvSpPr>
          <p:cNvPr id="66" name="TextBox 65"/>
          <p:cNvSpPr txBox="1"/>
          <p:nvPr/>
        </p:nvSpPr>
        <p:spPr>
          <a:xfrm>
            <a:off x="2044339" y="347908"/>
            <a:ext cx="5532028" cy="400110"/>
          </a:xfrm>
          <a:prstGeom prst="rect">
            <a:avLst/>
          </a:prstGeom>
          <a:noFill/>
        </p:spPr>
        <p:txBody>
          <a:bodyPr wrap="square" rtlCol="0">
            <a:spAutoFit/>
          </a:bodyPr>
          <a:lstStyle/>
          <a:p>
            <a:pPr algn="ctr"/>
            <a:r>
              <a:rPr lang="ru-RU" sz="20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Потребительский рынок товаров и услуг</a:t>
            </a:r>
          </a:p>
        </p:txBody>
      </p:sp>
      <p:pic>
        <p:nvPicPr>
          <p:cNvPr id="29" name="Рисунок 2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9796844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stretch>
            <a:fillRect/>
          </a:stretch>
        </p:blipFill>
        <p:spPr>
          <a:xfrm>
            <a:off x="2061031" y="156237"/>
            <a:ext cx="5498644" cy="768091"/>
          </a:xfrm>
          <a:prstGeom prst="rect">
            <a:avLst/>
          </a:prstGeom>
        </p:spPr>
      </p:pic>
      <p:sp>
        <p:nvSpPr>
          <p:cNvPr id="3" name="TextBox 2"/>
          <p:cNvSpPr txBox="1"/>
          <p:nvPr/>
        </p:nvSpPr>
        <p:spPr>
          <a:xfrm>
            <a:off x="2061031" y="317130"/>
            <a:ext cx="5498644"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Финансовая деятельность</a:t>
            </a:r>
          </a:p>
        </p:txBody>
      </p:sp>
      <p:sp>
        <p:nvSpPr>
          <p:cNvPr id="4" name="TextBox 3"/>
          <p:cNvSpPr txBox="1"/>
          <p:nvPr/>
        </p:nvSpPr>
        <p:spPr>
          <a:xfrm>
            <a:off x="7135098" y="7190343"/>
            <a:ext cx="441146"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22</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3" name="TextBox 12"/>
          <p:cNvSpPr txBox="1"/>
          <p:nvPr/>
        </p:nvSpPr>
        <p:spPr>
          <a:xfrm>
            <a:off x="833915" y="154887"/>
            <a:ext cx="1077539"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14" name="TextBox 13"/>
          <p:cNvSpPr txBox="1"/>
          <p:nvPr/>
        </p:nvSpPr>
        <p:spPr>
          <a:xfrm>
            <a:off x="236368" y="439579"/>
            <a:ext cx="208711"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graphicFrame>
        <p:nvGraphicFramePr>
          <p:cNvPr id="18" name="Диаграмма 17"/>
          <p:cNvGraphicFramePr/>
          <p:nvPr>
            <p:extLst>
              <p:ext uri="{D42A27DB-BD31-4B8C-83A1-F6EECF244321}">
                <p14:modId xmlns:p14="http://schemas.microsoft.com/office/powerpoint/2010/main" val="851098969"/>
              </p:ext>
            </p:extLst>
          </p:nvPr>
        </p:nvGraphicFramePr>
        <p:xfrm>
          <a:off x="110549" y="2348664"/>
          <a:ext cx="7044570" cy="4488217"/>
        </p:xfrm>
        <a:graphic>
          <a:graphicData uri="http://schemas.openxmlformats.org/drawingml/2006/chart">
            <c:chart xmlns:c="http://schemas.openxmlformats.org/drawingml/2006/chart" xmlns:r="http://schemas.openxmlformats.org/officeDocument/2006/relationships" r:id="rId4"/>
          </a:graphicData>
        </a:graphic>
      </p:graphicFrame>
      <p:sp>
        <p:nvSpPr>
          <p:cNvPr id="19" name="TextBox 18"/>
          <p:cNvSpPr txBox="1"/>
          <p:nvPr/>
        </p:nvSpPr>
        <p:spPr>
          <a:xfrm>
            <a:off x="33264" y="1141498"/>
            <a:ext cx="3756380" cy="523220"/>
          </a:xfrm>
          <a:prstGeom prst="rect">
            <a:avLst/>
          </a:prstGeom>
          <a:noFill/>
        </p:spPr>
        <p:txBody>
          <a:bodyPr wrap="square" rtlCol="0">
            <a:spAutoFit/>
          </a:bodyPr>
          <a:lstStyle/>
          <a:p>
            <a:pPr algn="ctr"/>
            <a:r>
              <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Финансовые организации, осуществляющие деятельность</a:t>
            </a:r>
          </a:p>
        </p:txBody>
      </p:sp>
      <p:graphicFrame>
        <p:nvGraphicFramePr>
          <p:cNvPr id="20" name="Таблица 19"/>
          <p:cNvGraphicFramePr>
            <a:graphicFrameLocks noGrp="1"/>
          </p:cNvGraphicFramePr>
          <p:nvPr>
            <p:extLst>
              <p:ext uri="{D42A27DB-BD31-4B8C-83A1-F6EECF244321}">
                <p14:modId xmlns:p14="http://schemas.microsoft.com/office/powerpoint/2010/main" val="295728197"/>
              </p:ext>
            </p:extLst>
          </p:nvPr>
        </p:nvGraphicFramePr>
        <p:xfrm>
          <a:off x="979229" y="1806497"/>
          <a:ext cx="1864450" cy="1346612"/>
        </p:xfrm>
        <a:graphic>
          <a:graphicData uri="http://schemas.openxmlformats.org/drawingml/2006/table">
            <a:tbl>
              <a:tblPr firstRow="1" bandRow="1">
                <a:tableStyleId>{5C22544A-7EE6-4342-B048-85BDC9FD1C3A}</a:tableStyleId>
              </a:tblPr>
              <a:tblGrid>
                <a:gridCol w="1864450">
                  <a:extLst>
                    <a:ext uri="{9D8B030D-6E8A-4147-A177-3AD203B41FA5}">
                      <a16:colId xmlns="" xmlns:a16="http://schemas.microsoft.com/office/drawing/2014/main" val="271249730"/>
                    </a:ext>
                  </a:extLst>
                </a:gridCol>
              </a:tblGrid>
              <a:tr h="273403">
                <a:tc>
                  <a:txBody>
                    <a:bodyPr/>
                    <a:lstStyle/>
                    <a:p>
                      <a:pPr algn="ctr"/>
                      <a:r>
                        <a:rPr lang="ru-RU" sz="1400" dirty="0">
                          <a:solidFill>
                            <a:srgbClr val="245776"/>
                          </a:solidFill>
                          <a:latin typeface="Open Sans" panose="020B0606030504020204" pitchFamily="34" charset="0"/>
                          <a:ea typeface="Open Sans" panose="020B0606030504020204" pitchFamily="34" charset="0"/>
                          <a:cs typeface="Open Sans" panose="020B0606030504020204" pitchFamily="34" charset="0"/>
                        </a:rPr>
                        <a:t>Банки</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FFFF"/>
                    </a:solidFill>
                  </a:tcPr>
                </a:tc>
                <a:extLst>
                  <a:ext uri="{0D108BD9-81ED-4DB2-BD59-A6C34878D82A}">
                    <a16:rowId xmlns="" xmlns:a16="http://schemas.microsoft.com/office/drawing/2014/main" val="446570374"/>
                  </a:ext>
                </a:extLst>
              </a:tr>
              <a:tr h="1041812">
                <a:tc>
                  <a:txBody>
                    <a:bodyPr/>
                    <a:lstStyle/>
                    <a:p>
                      <a:pPr marL="0" marR="0" indent="0" algn="ctr" defTabSz="755934" rtl="0" eaLnBrk="1" fontAlgn="auto" latinLnBrk="0" hangingPunct="1">
                        <a:lnSpc>
                          <a:spcPct val="100000"/>
                        </a:lnSpc>
                        <a:spcBef>
                          <a:spcPts val="0"/>
                        </a:spcBef>
                        <a:spcAft>
                          <a:spcPts val="0"/>
                        </a:spcAft>
                        <a:buClrTx/>
                        <a:buSzTx/>
                        <a:buFontTx/>
                        <a:buNone/>
                        <a:tabLst/>
                        <a:defRPr/>
                      </a:pPr>
                      <a:r>
                        <a:rPr lang="ru-RU" sz="1200" dirty="0">
                          <a:solidFill>
                            <a:srgbClr val="002060"/>
                          </a:solidFill>
                          <a:latin typeface="Open Sans" panose="020B0606030504020204" pitchFamily="34" charset="0"/>
                          <a:ea typeface="Open Sans" panose="020B0606030504020204" pitchFamily="34" charset="0"/>
                          <a:cs typeface="Open Sans" panose="020B0606030504020204" pitchFamily="34" charset="0"/>
                        </a:rPr>
                        <a:t>Дополнительный</a:t>
                      </a:r>
                      <a:r>
                        <a:rPr lang="ru-RU" sz="1200" baseline="0" dirty="0">
                          <a:solidFill>
                            <a:srgbClr val="002060"/>
                          </a:solidFill>
                          <a:latin typeface="Open Sans" panose="020B0606030504020204" pitchFamily="34" charset="0"/>
                          <a:ea typeface="Open Sans" panose="020B0606030504020204" pitchFamily="34" charset="0"/>
                          <a:cs typeface="Open Sans" panose="020B0606030504020204" pitchFamily="34" charset="0"/>
                        </a:rPr>
                        <a:t> офис Смоленского ОСБ </a:t>
                      </a:r>
                      <a:r>
                        <a:rPr lang="ru-RU" sz="1200" baseline="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№8609/0111 </a:t>
                      </a:r>
                      <a:r>
                        <a:rPr lang="ru-RU" sz="1200" baseline="0" dirty="0">
                          <a:solidFill>
                            <a:srgbClr val="002060"/>
                          </a:solidFill>
                          <a:latin typeface="Open Sans" panose="020B0606030504020204" pitchFamily="34" charset="0"/>
                          <a:ea typeface="Open Sans" panose="020B0606030504020204" pitchFamily="34" charset="0"/>
                          <a:cs typeface="Open Sans" panose="020B0606030504020204" pitchFamily="34" charset="0"/>
                        </a:rPr>
                        <a:t/>
                      </a:r>
                      <a:br>
                        <a:rPr lang="ru-RU" sz="1200" baseline="0" dirty="0">
                          <a:solidFill>
                            <a:srgbClr val="002060"/>
                          </a:solidFill>
                          <a:latin typeface="Open Sans" panose="020B0606030504020204" pitchFamily="34" charset="0"/>
                          <a:ea typeface="Open Sans" panose="020B0606030504020204" pitchFamily="34" charset="0"/>
                          <a:cs typeface="Open Sans" panose="020B0606030504020204" pitchFamily="34" charset="0"/>
                        </a:rPr>
                      </a:br>
                      <a:r>
                        <a:rPr lang="ru-RU" sz="1200" baseline="0" dirty="0">
                          <a:solidFill>
                            <a:srgbClr val="002060"/>
                          </a:solidFill>
                          <a:latin typeface="Open Sans" panose="020B0606030504020204" pitchFamily="34" charset="0"/>
                          <a:ea typeface="Open Sans" panose="020B0606030504020204" pitchFamily="34" charset="0"/>
                          <a:cs typeface="Open Sans" panose="020B0606030504020204" pitchFamily="34" charset="0"/>
                        </a:rPr>
                        <a:t>ПАО Сбербанка РФ</a:t>
                      </a:r>
                      <a:endParaRPr lang="ru-RU" sz="12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FFFFF"/>
                    </a:solidFill>
                  </a:tcPr>
                </a:tc>
                <a:extLst>
                  <a:ext uri="{0D108BD9-81ED-4DB2-BD59-A6C34878D82A}">
                    <a16:rowId xmlns="" xmlns:a16="http://schemas.microsoft.com/office/drawing/2014/main" val="3661350664"/>
                  </a:ext>
                </a:extLst>
              </a:tr>
            </a:tbl>
          </a:graphicData>
        </a:graphic>
      </p:graphicFrame>
      <p:sp>
        <p:nvSpPr>
          <p:cNvPr id="21" name="TextBox 20"/>
          <p:cNvSpPr txBox="1"/>
          <p:nvPr/>
        </p:nvSpPr>
        <p:spPr>
          <a:xfrm>
            <a:off x="3275447" y="1174736"/>
            <a:ext cx="3779341" cy="338554"/>
          </a:xfrm>
          <a:prstGeom prst="rect">
            <a:avLst/>
          </a:prstGeom>
          <a:noFill/>
        </p:spPr>
        <p:txBody>
          <a:bodyPr wrap="square" rtlCol="0">
            <a:spAutoFit/>
          </a:bodyPr>
          <a:lstStyle/>
          <a:p>
            <a:pPr algn="ctr"/>
            <a:r>
              <a:rPr lang="ru-RU" sz="16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Структура доходов, млн. руб.</a:t>
            </a:r>
          </a:p>
        </p:txBody>
      </p:sp>
      <p:graphicFrame>
        <p:nvGraphicFramePr>
          <p:cNvPr id="22" name="Диаграмма 21"/>
          <p:cNvGraphicFramePr/>
          <p:nvPr>
            <p:extLst>
              <p:ext uri="{D42A27DB-BD31-4B8C-83A1-F6EECF244321}">
                <p14:modId xmlns:p14="http://schemas.microsoft.com/office/powerpoint/2010/main" val="909575147"/>
              </p:ext>
            </p:extLst>
          </p:nvPr>
        </p:nvGraphicFramePr>
        <p:xfrm>
          <a:off x="3370430" y="1456456"/>
          <a:ext cx="4414345" cy="3596422"/>
        </p:xfrm>
        <a:graphic>
          <a:graphicData uri="http://schemas.openxmlformats.org/drawingml/2006/chart">
            <c:chart xmlns:c="http://schemas.openxmlformats.org/drawingml/2006/chart" xmlns:r="http://schemas.openxmlformats.org/officeDocument/2006/relationships" r:id="rId5"/>
          </a:graphicData>
        </a:graphic>
      </p:graphicFrame>
      <p:sp>
        <p:nvSpPr>
          <p:cNvPr id="23" name="TextBox 22"/>
          <p:cNvSpPr txBox="1"/>
          <p:nvPr/>
        </p:nvSpPr>
        <p:spPr>
          <a:xfrm>
            <a:off x="10172" y="3718781"/>
            <a:ext cx="3802564" cy="338554"/>
          </a:xfrm>
          <a:prstGeom prst="rect">
            <a:avLst/>
          </a:prstGeom>
          <a:noFill/>
        </p:spPr>
        <p:txBody>
          <a:bodyPr wrap="square" rtlCol="0">
            <a:spAutoFit/>
          </a:bodyPr>
          <a:lstStyle/>
          <a:p>
            <a:pPr algn="ctr"/>
            <a:r>
              <a:rPr lang="ru-RU" sz="16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Структура расходов, млн. руб.</a:t>
            </a:r>
          </a:p>
        </p:txBody>
      </p:sp>
      <p:pic>
        <p:nvPicPr>
          <p:cNvPr id="15" name="Рисунок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8775182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Рисунок 37"/>
          <p:cNvPicPr>
            <a:picLocks noChangeAspect="1"/>
          </p:cNvPicPr>
          <p:nvPr/>
        </p:nvPicPr>
        <p:blipFill>
          <a:blip r:embed="rId3">
            <a:extLst>
              <a:ext uri="{BEBA8EAE-BF5A-486C-A8C5-ECC9F3942E4B}">
                <a14:imgProps xmlns:a14="http://schemas.microsoft.com/office/drawing/2010/main">
                  <a14:imgLayer r:embed="rId4">
                    <a14:imgEffect>
                      <a14:artisticCrisscrossEtching/>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5887287"/>
            <a:ext cx="6311590" cy="682868"/>
          </a:xfrm>
          <a:prstGeom prst="rect">
            <a:avLst/>
          </a:prstGeom>
          <a:effectLst>
            <a:glow rad="127000">
              <a:schemeClr val="accent1">
                <a:alpha val="0"/>
              </a:schemeClr>
            </a:glow>
            <a:outerShdw blurRad="50800" dist="50800" dir="5400000" sx="99000" sy="99000" algn="ctr" rotWithShape="0">
              <a:srgbClr val="000000">
                <a:alpha val="0"/>
              </a:srgbClr>
            </a:outerShdw>
            <a:reflection stA="97000" endPos="0" dist="50800" dir="5400000" sy="-100000" algn="bl" rotWithShape="0"/>
          </a:effectLst>
        </p:spPr>
      </p:pic>
      <p:pic>
        <p:nvPicPr>
          <p:cNvPr id="6" name="Рисунок 5"/>
          <p:cNvPicPr>
            <a:picLocks noChangeAspect="1"/>
          </p:cNvPicPr>
          <p:nvPr/>
        </p:nvPicPr>
        <p:blipFill>
          <a:blip r:embed="rId3">
            <a:extLst>
              <a:ext uri="{BEBA8EAE-BF5A-486C-A8C5-ECC9F3942E4B}">
                <a14:imgProps xmlns:a14="http://schemas.microsoft.com/office/drawing/2010/main">
                  <a14:imgLayer r:embed="rId4">
                    <a14:imgEffect>
                      <a14:artisticCrisscrossEtching/>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 y="3406046"/>
            <a:ext cx="7559675" cy="1236923"/>
          </a:xfrm>
          <a:prstGeom prst="rect">
            <a:avLst/>
          </a:prstGeom>
          <a:ln>
            <a:noFill/>
            <a:prstDash val="lgDash"/>
          </a:ln>
        </p:spPr>
      </p:pic>
      <p:pic>
        <p:nvPicPr>
          <p:cNvPr id="10" name="Рисунок 9"/>
          <p:cNvPicPr>
            <a:picLocks noChangeAspect="1"/>
          </p:cNvPicPr>
          <p:nvPr/>
        </p:nvPicPr>
        <p:blipFill>
          <a:blip r:embed="rId5"/>
          <a:stretch>
            <a:fillRect/>
          </a:stretch>
        </p:blipFill>
        <p:spPr>
          <a:xfrm>
            <a:off x="2061031" y="156237"/>
            <a:ext cx="5498644" cy="768091"/>
          </a:xfrm>
          <a:prstGeom prst="rect">
            <a:avLst/>
          </a:prstGeom>
        </p:spPr>
      </p:pic>
      <p:sp>
        <p:nvSpPr>
          <p:cNvPr id="3" name="TextBox 2"/>
          <p:cNvSpPr txBox="1"/>
          <p:nvPr/>
        </p:nvSpPr>
        <p:spPr>
          <a:xfrm>
            <a:off x="2061031" y="311192"/>
            <a:ext cx="5498644"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Образование</a:t>
            </a:r>
          </a:p>
        </p:txBody>
      </p:sp>
      <p:sp>
        <p:nvSpPr>
          <p:cNvPr id="4" name="TextBox 3"/>
          <p:cNvSpPr txBox="1"/>
          <p:nvPr/>
        </p:nvSpPr>
        <p:spPr>
          <a:xfrm>
            <a:off x="7121734" y="7190343"/>
            <a:ext cx="441146"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23</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 name="TextBox 1"/>
          <p:cNvSpPr txBox="1"/>
          <p:nvPr/>
        </p:nvSpPr>
        <p:spPr>
          <a:xfrm>
            <a:off x="474031" y="2598807"/>
            <a:ext cx="1470922" cy="600164"/>
          </a:xfrm>
          <a:prstGeom prst="rect">
            <a:avLst/>
          </a:prstGeom>
          <a:noFill/>
        </p:spPr>
        <p:txBody>
          <a:bodyPr wrap="square" rtlCol="0">
            <a:spAutoFit/>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Муниципальных </a:t>
            </a:r>
          </a:p>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образовательных </a:t>
            </a:r>
          </a:p>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учреждений</a:t>
            </a:r>
          </a:p>
        </p:txBody>
      </p:sp>
      <p:sp>
        <p:nvSpPr>
          <p:cNvPr id="5" name="TextBox 4"/>
          <p:cNvSpPr txBox="1"/>
          <p:nvPr/>
        </p:nvSpPr>
        <p:spPr>
          <a:xfrm>
            <a:off x="3829846" y="2640869"/>
            <a:ext cx="1458296" cy="600164"/>
          </a:xfrm>
          <a:prstGeom prst="rect">
            <a:avLst/>
          </a:prstGeom>
          <a:noFill/>
        </p:spPr>
        <p:txBody>
          <a:bodyPr wrap="square" rtlCol="0">
            <a:spAutoFit/>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Учреждений дошкольного образования</a:t>
            </a:r>
          </a:p>
        </p:txBody>
      </p:sp>
      <p:sp>
        <p:nvSpPr>
          <p:cNvPr id="25" name="TextBox 24"/>
          <p:cNvSpPr txBox="1"/>
          <p:nvPr/>
        </p:nvSpPr>
        <p:spPr>
          <a:xfrm>
            <a:off x="2259068" y="2621171"/>
            <a:ext cx="1210771" cy="600164"/>
          </a:xfrm>
          <a:prstGeom prst="rect">
            <a:avLst/>
          </a:prstGeom>
          <a:noFill/>
        </p:spPr>
        <p:txBody>
          <a:bodyPr wrap="square" rtlCol="0">
            <a:spAutoFit/>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Учреждений общего образования</a:t>
            </a:r>
          </a:p>
        </p:txBody>
      </p:sp>
      <p:sp>
        <p:nvSpPr>
          <p:cNvPr id="26" name="TextBox 25"/>
          <p:cNvSpPr txBox="1"/>
          <p:nvPr/>
        </p:nvSpPr>
        <p:spPr>
          <a:xfrm>
            <a:off x="5238829" y="2639476"/>
            <a:ext cx="2053575" cy="600164"/>
          </a:xfrm>
          <a:prstGeom prst="rect">
            <a:avLst/>
          </a:prstGeom>
          <a:noFill/>
        </p:spPr>
        <p:txBody>
          <a:bodyPr wrap="square" rtlCol="0">
            <a:spAutoFit/>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Учреждений дополнительного образования</a:t>
            </a:r>
          </a:p>
        </p:txBody>
      </p:sp>
      <p:sp>
        <p:nvSpPr>
          <p:cNvPr id="29" name="TextBox 28"/>
          <p:cNvSpPr txBox="1"/>
          <p:nvPr/>
        </p:nvSpPr>
        <p:spPr>
          <a:xfrm>
            <a:off x="316738" y="3450060"/>
            <a:ext cx="1718740" cy="646331"/>
          </a:xfrm>
          <a:prstGeom prst="rect">
            <a:avLst/>
          </a:prstGeom>
          <a:noFill/>
        </p:spPr>
        <p:txBody>
          <a:bodyPr wrap="none" rtlCol="0">
            <a:spAutoFit/>
          </a:bodyPr>
          <a:lstStyle/>
          <a:p>
            <a:pPr algn="ctr"/>
            <a:r>
              <a:rPr lang="ru-RU"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Общее </a:t>
            </a:r>
          </a:p>
          <a:p>
            <a:pPr algn="ctr"/>
            <a:r>
              <a:rPr lang="ru-RU"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образование</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0" name="TextBox 29"/>
          <p:cNvSpPr txBox="1"/>
          <p:nvPr/>
        </p:nvSpPr>
        <p:spPr>
          <a:xfrm>
            <a:off x="2177745" y="3436791"/>
            <a:ext cx="4776629" cy="1331134"/>
          </a:xfrm>
          <a:prstGeom prst="rect">
            <a:avLst/>
          </a:prstGeom>
          <a:noFill/>
        </p:spPr>
        <p:txBody>
          <a:bodyPr wrap="none" rtlCol="0">
            <a:spAutoFit/>
          </a:bodyPr>
          <a:lstStyle/>
          <a:p>
            <a:r>
              <a:rPr lang="ru-RU" sz="1400" dirty="0">
                <a:solidFill>
                  <a:srgbClr val="245776"/>
                </a:solidFill>
                <a:latin typeface="Open Sans" panose="020B0606030504020204" pitchFamily="34" charset="0"/>
                <a:ea typeface="Open Sans" panose="020B0606030504020204" pitchFamily="34" charset="0"/>
                <a:cs typeface="Open Sans" panose="020B0606030504020204" pitchFamily="34" charset="0"/>
              </a:rPr>
              <a:t>МБОУ «</a:t>
            </a:r>
            <a:r>
              <a:rPr lang="ru-RU" sz="1400" dirty="0" err="1">
                <a:solidFill>
                  <a:srgbClr val="245776"/>
                </a:solidFill>
                <a:latin typeface="Open Sans" panose="020B0606030504020204" pitchFamily="34" charset="0"/>
                <a:ea typeface="Open Sans" panose="020B0606030504020204" pitchFamily="34" charset="0"/>
                <a:cs typeface="Open Sans" panose="020B0606030504020204" pitchFamily="34" charset="0"/>
              </a:rPr>
              <a:t>Белохолмская</a:t>
            </a:r>
            <a:r>
              <a:rPr lang="ru-RU" sz="1400" dirty="0">
                <a:solidFill>
                  <a:srgbClr val="245776"/>
                </a:solidFill>
                <a:latin typeface="Open Sans" panose="020B0606030504020204" pitchFamily="34" charset="0"/>
                <a:ea typeface="Open Sans" panose="020B0606030504020204" pitchFamily="34" charset="0"/>
                <a:cs typeface="Open Sans" panose="020B0606030504020204" pitchFamily="34" charset="0"/>
              </a:rPr>
              <a:t> общеобразовательная школа»</a:t>
            </a:r>
          </a:p>
          <a:p>
            <a:r>
              <a:rPr lang="ru-RU" sz="1400" dirty="0">
                <a:solidFill>
                  <a:srgbClr val="245776"/>
                </a:solidFill>
                <a:latin typeface="Open Sans" panose="020B0606030504020204" pitchFamily="34" charset="0"/>
                <a:ea typeface="Open Sans" panose="020B0606030504020204" pitchFamily="34" charset="0"/>
                <a:cs typeface="Open Sans" panose="020B0606030504020204" pitchFamily="34" charset="0"/>
              </a:rPr>
              <a:t>МБОУ «</a:t>
            </a:r>
            <a:r>
              <a:rPr lang="ru-RU" sz="1400" dirty="0" err="1">
                <a:solidFill>
                  <a:srgbClr val="245776"/>
                </a:solidFill>
                <a:latin typeface="Open Sans" panose="020B0606030504020204" pitchFamily="34" charset="0"/>
                <a:ea typeface="Open Sans" panose="020B0606030504020204" pitchFamily="34" charset="0"/>
                <a:cs typeface="Open Sans" panose="020B0606030504020204" pitchFamily="34" charset="0"/>
              </a:rPr>
              <a:t>Дубосищенская</a:t>
            </a:r>
            <a:r>
              <a:rPr lang="ru-RU" sz="1400" dirty="0">
                <a:solidFill>
                  <a:srgbClr val="245776"/>
                </a:solidFill>
                <a:latin typeface="Open Sans" panose="020B0606030504020204" pitchFamily="34" charset="0"/>
                <a:ea typeface="Open Sans" panose="020B0606030504020204" pitchFamily="34" charset="0"/>
                <a:cs typeface="Open Sans" panose="020B0606030504020204" pitchFamily="34" charset="0"/>
              </a:rPr>
              <a:t> общеобразовательная школа»</a:t>
            </a:r>
          </a:p>
          <a:p>
            <a:r>
              <a:rPr lang="ru-RU" sz="1400" dirty="0">
                <a:solidFill>
                  <a:srgbClr val="245776"/>
                </a:solidFill>
                <a:latin typeface="Open Sans" panose="020B0606030504020204" pitchFamily="34" charset="0"/>
                <a:ea typeface="Open Sans" panose="020B0606030504020204" pitchFamily="34" charset="0"/>
                <a:cs typeface="Open Sans" panose="020B0606030504020204" pitchFamily="34" charset="0"/>
              </a:rPr>
              <a:t>МБОУ «</a:t>
            </a:r>
            <a:r>
              <a:rPr lang="ru-RU" sz="1400" dirty="0" err="1">
                <a:solidFill>
                  <a:srgbClr val="245776"/>
                </a:solidFill>
                <a:latin typeface="Open Sans" panose="020B0606030504020204" pitchFamily="34" charset="0"/>
                <a:ea typeface="Open Sans" panose="020B0606030504020204" pitchFamily="34" charset="0"/>
                <a:cs typeface="Open Sans" panose="020B0606030504020204" pitchFamily="34" charset="0"/>
              </a:rPr>
              <a:t>Доброминская</a:t>
            </a:r>
            <a:r>
              <a:rPr lang="ru-RU" sz="1400" dirty="0">
                <a:solidFill>
                  <a:srgbClr val="245776"/>
                </a:solidFill>
                <a:latin typeface="Open Sans" panose="020B0606030504020204" pitchFamily="34" charset="0"/>
                <a:ea typeface="Open Sans" panose="020B0606030504020204" pitchFamily="34" charset="0"/>
                <a:cs typeface="Open Sans" panose="020B0606030504020204" pitchFamily="34" charset="0"/>
              </a:rPr>
              <a:t> средняя школа»</a:t>
            </a:r>
          </a:p>
          <a:p>
            <a:r>
              <a:rPr lang="ru-RU" sz="1400" dirty="0">
                <a:solidFill>
                  <a:srgbClr val="245776"/>
                </a:solidFill>
                <a:latin typeface="Open Sans" panose="020B0606030504020204" pitchFamily="34" charset="0"/>
                <a:ea typeface="Open Sans" panose="020B0606030504020204" pitchFamily="34" charset="0"/>
                <a:cs typeface="Open Sans" panose="020B0606030504020204" pitchFamily="34" charset="0"/>
              </a:rPr>
              <a:t>МБОУ «Глинковская средняя школа»</a:t>
            </a:r>
          </a:p>
          <a:p>
            <a:r>
              <a:rPr lang="ru-RU" sz="1400" dirty="0">
                <a:solidFill>
                  <a:srgbClr val="245776"/>
                </a:solidFill>
                <a:latin typeface="Open Sans" panose="020B0606030504020204" pitchFamily="34" charset="0"/>
                <a:ea typeface="Open Sans" panose="020B0606030504020204" pitchFamily="34" charset="0"/>
                <a:cs typeface="Open Sans" panose="020B0606030504020204" pitchFamily="34" charset="0"/>
              </a:rPr>
              <a:t>МБОУ «</a:t>
            </a:r>
            <a:r>
              <a:rPr lang="ru-RU" sz="1400" dirty="0" err="1">
                <a:solidFill>
                  <a:srgbClr val="245776"/>
                </a:solidFill>
                <a:latin typeface="Open Sans" panose="020B0606030504020204" pitchFamily="34" charset="0"/>
                <a:ea typeface="Open Sans" panose="020B0606030504020204" pitchFamily="34" charset="0"/>
                <a:cs typeface="Open Sans" panose="020B0606030504020204" pitchFamily="34" charset="0"/>
              </a:rPr>
              <a:t>Болтутинская</a:t>
            </a:r>
            <a:r>
              <a:rPr lang="ru-RU" sz="1400" dirty="0">
                <a:solidFill>
                  <a:srgbClr val="245776"/>
                </a:solidFill>
                <a:latin typeface="Open Sans" panose="020B0606030504020204" pitchFamily="34" charset="0"/>
                <a:ea typeface="Open Sans" panose="020B0606030504020204" pitchFamily="34" charset="0"/>
                <a:cs typeface="Open Sans" panose="020B0606030504020204" pitchFamily="34" charset="0"/>
              </a:rPr>
              <a:t> средняя школа»</a:t>
            </a:r>
          </a:p>
          <a:p>
            <a:endParaRPr lang="ru-RU" sz="1050" dirty="0">
              <a:latin typeface="Open Sans" panose="020B0606030504020204" pitchFamily="34" charset="0"/>
              <a:ea typeface="Open Sans" panose="020B0606030504020204" pitchFamily="34" charset="0"/>
              <a:cs typeface="Open Sans" panose="020B0606030504020204" pitchFamily="34" charset="0"/>
            </a:endParaRPr>
          </a:p>
        </p:txBody>
      </p:sp>
      <p:pic>
        <p:nvPicPr>
          <p:cNvPr id="36" name="Рисунок 35"/>
          <p:cNvPicPr>
            <a:picLocks noChangeAspect="1"/>
          </p:cNvPicPr>
          <p:nvPr/>
        </p:nvPicPr>
        <p:blipFill>
          <a:blip r:embed="rId6">
            <a:duotone>
              <a:prstClr val="black"/>
              <a:srgbClr val="D1FFFF">
                <a:tint val="45000"/>
                <a:satMod val="400000"/>
              </a:srgbClr>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 y="4750950"/>
            <a:ext cx="7155119" cy="990915"/>
          </a:xfrm>
          <a:prstGeom prst="rect">
            <a:avLst/>
          </a:prstGeom>
        </p:spPr>
      </p:pic>
      <p:sp>
        <p:nvSpPr>
          <p:cNvPr id="37" name="TextBox 36"/>
          <p:cNvSpPr txBox="1"/>
          <p:nvPr/>
        </p:nvSpPr>
        <p:spPr>
          <a:xfrm>
            <a:off x="-41102" y="4807982"/>
            <a:ext cx="2434420" cy="1231106"/>
          </a:xfrm>
          <a:prstGeom prst="rect">
            <a:avLst/>
          </a:prstGeom>
          <a:noFill/>
        </p:spPr>
        <p:txBody>
          <a:bodyPr wrap="square" rtlCol="0">
            <a:spAutoFit/>
          </a:bodyPr>
          <a:lstStyle/>
          <a:p>
            <a:pPr algn="ctr"/>
            <a:r>
              <a:rPr lang="ru-RU"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Дополнительное </a:t>
            </a:r>
          </a:p>
          <a:p>
            <a:pPr algn="ctr"/>
            <a:r>
              <a:rPr lang="ru-RU"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Образование             </a:t>
            </a:r>
            <a:r>
              <a:rPr lang="ru-RU" sz="1100" dirty="0">
                <a:latin typeface="Open Sans" panose="020B0606030504020204" pitchFamily="34" charset="0"/>
                <a:ea typeface="Open Sans" panose="020B0606030504020204" pitchFamily="34" charset="0"/>
                <a:cs typeface="Open Sans" panose="020B0606030504020204" pitchFamily="34" charset="0"/>
              </a:rPr>
              <a:t>Обучаются </a:t>
            </a:r>
            <a:r>
              <a:rPr lang="ru-RU" sz="16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412</a:t>
            </a:r>
            <a:r>
              <a:rPr lang="ru-RU" sz="14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чел.</a:t>
            </a:r>
            <a:endParaRPr lang="ru-RU" sz="1000" dirty="0">
              <a:latin typeface="Open Sans" panose="020B0606030504020204" pitchFamily="34" charset="0"/>
              <a:ea typeface="Open Sans" panose="020B0606030504020204" pitchFamily="34" charset="0"/>
              <a:cs typeface="Open Sans" panose="020B0606030504020204" pitchFamily="34" charset="0"/>
            </a:endParaRPr>
          </a:p>
          <a:p>
            <a:pPr algn="ct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5" name="TextBox 44"/>
          <p:cNvSpPr txBox="1"/>
          <p:nvPr/>
        </p:nvSpPr>
        <p:spPr>
          <a:xfrm>
            <a:off x="293872" y="5905555"/>
            <a:ext cx="1798543" cy="646331"/>
          </a:xfrm>
          <a:prstGeom prst="rect">
            <a:avLst/>
          </a:prstGeom>
          <a:noFill/>
        </p:spPr>
        <p:txBody>
          <a:bodyPr wrap="square" rtlCol="0">
            <a:spAutoFit/>
          </a:bodyPr>
          <a:lstStyle/>
          <a:p>
            <a:pPr algn="ctr"/>
            <a:r>
              <a:rPr lang="ru-RU"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Дошкольное</a:t>
            </a:r>
          </a:p>
          <a:p>
            <a:pPr algn="ctr"/>
            <a:r>
              <a:rPr lang="ru-RU"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образование</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54" name="Рисунок 5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9579" y="1106499"/>
            <a:ext cx="1503758" cy="1501632"/>
          </a:xfrm>
          <a:prstGeom prst="rect">
            <a:avLst/>
          </a:prstGeom>
        </p:spPr>
      </p:pic>
      <p:pic>
        <p:nvPicPr>
          <p:cNvPr id="56" name="Рисунок 5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41263" y="1104710"/>
            <a:ext cx="1518609" cy="1516461"/>
          </a:xfrm>
          <a:prstGeom prst="rect">
            <a:avLst/>
          </a:prstGeom>
        </p:spPr>
      </p:pic>
      <p:pic>
        <p:nvPicPr>
          <p:cNvPr id="57" name="Рисунок 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17798" y="1122415"/>
            <a:ext cx="1503758" cy="1501632"/>
          </a:xfrm>
          <a:prstGeom prst="rect">
            <a:avLst/>
          </a:prstGeom>
        </p:spPr>
      </p:pic>
      <p:pic>
        <p:nvPicPr>
          <p:cNvPr id="58" name="Рисунок 5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74274" y="1122415"/>
            <a:ext cx="1518609" cy="1516461"/>
          </a:xfrm>
          <a:prstGeom prst="rect">
            <a:avLst/>
          </a:prstGeom>
        </p:spPr>
      </p:pic>
      <p:sp>
        <p:nvSpPr>
          <p:cNvPr id="59" name="TextBox 58"/>
          <p:cNvSpPr txBox="1"/>
          <p:nvPr/>
        </p:nvSpPr>
        <p:spPr>
          <a:xfrm>
            <a:off x="95420" y="4038266"/>
            <a:ext cx="2002536" cy="523220"/>
          </a:xfrm>
          <a:prstGeom prst="rect">
            <a:avLst/>
          </a:prstGeom>
          <a:noFill/>
        </p:spPr>
        <p:txBody>
          <a:bodyPr wrap="none" rtlCol="0">
            <a:spAutoFit/>
          </a:bodyPr>
          <a:lstStyle/>
          <a:p>
            <a:r>
              <a:rPr lang="ru-RU" sz="1200" dirty="0">
                <a:latin typeface="Open Sans" panose="020B0606030504020204" pitchFamily="34" charset="0"/>
                <a:ea typeface="Open Sans" panose="020B0606030504020204" pitchFamily="34" charset="0"/>
                <a:cs typeface="Open Sans" panose="020B0606030504020204" pitchFamily="34" charset="0"/>
              </a:rPr>
              <a:t>Численность школьников</a:t>
            </a:r>
          </a:p>
          <a:p>
            <a:pPr algn="ctr"/>
            <a:r>
              <a:rPr lang="en-US" sz="16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2</a:t>
            </a:r>
            <a:r>
              <a:rPr lang="ru-RU" sz="16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90 </a:t>
            </a:r>
            <a:r>
              <a:rPr lang="ru-RU" sz="1200" dirty="0">
                <a:latin typeface="Open Sans" panose="020B0606030504020204" pitchFamily="34" charset="0"/>
                <a:ea typeface="Open Sans" panose="020B0606030504020204" pitchFamily="34" charset="0"/>
                <a:cs typeface="Open Sans" panose="020B0606030504020204" pitchFamily="34" charset="0"/>
              </a:rPr>
              <a:t>чел.</a:t>
            </a:r>
            <a:endParaRPr lang="ru-RU" sz="105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p:cNvSpPr txBox="1"/>
          <p:nvPr/>
        </p:nvSpPr>
        <p:spPr>
          <a:xfrm>
            <a:off x="2685554" y="1468088"/>
            <a:ext cx="641074" cy="778454"/>
          </a:xfrm>
          <a:prstGeom prst="rect">
            <a:avLst/>
          </a:prstGeom>
          <a:noFill/>
        </p:spPr>
        <p:txBody>
          <a:bodyPr wrap="square" rtlCol="0">
            <a:spAutoFit/>
          </a:bodyPr>
          <a:lstStyle/>
          <a:p>
            <a:r>
              <a:rPr lang="ru-RU" sz="4400" b="1"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5</a:t>
            </a:r>
          </a:p>
        </p:txBody>
      </p:sp>
      <p:sp>
        <p:nvSpPr>
          <p:cNvPr id="41" name="TextBox 40"/>
          <p:cNvSpPr txBox="1"/>
          <p:nvPr/>
        </p:nvSpPr>
        <p:spPr>
          <a:xfrm>
            <a:off x="4154016" y="1477489"/>
            <a:ext cx="824089" cy="769442"/>
          </a:xfrm>
          <a:prstGeom prst="rect">
            <a:avLst/>
          </a:prstGeom>
          <a:noFill/>
        </p:spPr>
        <p:txBody>
          <a:bodyPr wrap="square" rtlCol="0">
            <a:spAutoFit/>
          </a:bodyPr>
          <a:lstStyle/>
          <a:p>
            <a:pPr algn="ctr"/>
            <a:r>
              <a:rPr lang="ru-RU" sz="4400" b="1" dirty="0">
                <a:solidFill>
                  <a:srgbClr val="59C0D5"/>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2</a:t>
            </a:r>
          </a:p>
        </p:txBody>
      </p:sp>
      <p:sp>
        <p:nvSpPr>
          <p:cNvPr id="42" name="TextBox 41"/>
          <p:cNvSpPr txBox="1"/>
          <p:nvPr/>
        </p:nvSpPr>
        <p:spPr>
          <a:xfrm>
            <a:off x="5984150" y="1490153"/>
            <a:ext cx="498855" cy="769441"/>
          </a:xfrm>
          <a:prstGeom prst="rect">
            <a:avLst/>
          </a:prstGeom>
          <a:noFill/>
        </p:spPr>
        <p:txBody>
          <a:bodyPr wrap="none" rtlCol="0">
            <a:spAutoFit/>
          </a:bodyPr>
          <a:lstStyle/>
          <a:p>
            <a:r>
              <a:rPr lang="ru-RU" sz="4400" b="1"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2</a:t>
            </a:r>
          </a:p>
        </p:txBody>
      </p:sp>
      <p:sp>
        <p:nvSpPr>
          <p:cNvPr id="43" name="TextBox 42"/>
          <p:cNvSpPr txBox="1"/>
          <p:nvPr/>
        </p:nvSpPr>
        <p:spPr>
          <a:xfrm>
            <a:off x="988516" y="1454940"/>
            <a:ext cx="714120" cy="769441"/>
          </a:xfrm>
          <a:prstGeom prst="rect">
            <a:avLst/>
          </a:prstGeom>
          <a:noFill/>
        </p:spPr>
        <p:txBody>
          <a:bodyPr wrap="square" rtlCol="0">
            <a:spAutoFit/>
          </a:bodyPr>
          <a:lstStyle/>
          <a:p>
            <a:r>
              <a:rPr lang="ru-RU" sz="4400" b="1" dirty="0">
                <a:solidFill>
                  <a:srgbClr val="43E3EB"/>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9</a:t>
            </a:r>
          </a:p>
        </p:txBody>
      </p:sp>
      <p:sp>
        <p:nvSpPr>
          <p:cNvPr id="11" name="Прямоугольник 10"/>
          <p:cNvSpPr/>
          <p:nvPr/>
        </p:nvSpPr>
        <p:spPr>
          <a:xfrm>
            <a:off x="2177745" y="4932938"/>
            <a:ext cx="4675339" cy="652486"/>
          </a:xfrm>
          <a:prstGeom prst="rect">
            <a:avLst/>
          </a:prstGeom>
        </p:spPr>
        <p:txBody>
          <a:bodyPr wrap="square">
            <a:spAutoFit/>
          </a:bodyPr>
          <a:lstStyle/>
          <a:p>
            <a:pPr>
              <a:lnSpc>
                <a:spcPct val="130000"/>
              </a:lnSpc>
            </a:pPr>
            <a:r>
              <a:rPr lang="ru-RU" sz="1400" dirty="0">
                <a:latin typeface="Open Sans" panose="020B0606030504020204" pitchFamily="34" charset="0"/>
                <a:ea typeface="Open Sans" panose="020B0606030504020204" pitchFamily="34" charset="0"/>
                <a:cs typeface="Open Sans" panose="020B0606030504020204" pitchFamily="34" charset="0"/>
              </a:rPr>
              <a:t>МБОУ ДО «Дом детского творчества»</a:t>
            </a:r>
          </a:p>
          <a:p>
            <a:pPr>
              <a:lnSpc>
                <a:spcPct val="130000"/>
              </a:lnSpc>
            </a:pPr>
            <a:r>
              <a:rPr lang="ru-RU" sz="1400" dirty="0">
                <a:latin typeface="Open Sans" panose="020B0606030504020204" pitchFamily="34" charset="0"/>
                <a:ea typeface="Open Sans" panose="020B0606030504020204" pitchFamily="34" charset="0"/>
                <a:cs typeface="Open Sans" panose="020B0606030504020204" pitchFamily="34" charset="0"/>
              </a:rPr>
              <a:t>МБОУ ДО «Детско-юношеская спортивная школа»</a:t>
            </a:r>
          </a:p>
        </p:txBody>
      </p:sp>
      <p:sp>
        <p:nvSpPr>
          <p:cNvPr id="44" name="TextBox 43"/>
          <p:cNvSpPr txBox="1"/>
          <p:nvPr/>
        </p:nvSpPr>
        <p:spPr>
          <a:xfrm>
            <a:off x="833915" y="154887"/>
            <a:ext cx="1027845"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49" name="TextBox 48"/>
          <p:cNvSpPr txBox="1"/>
          <p:nvPr/>
        </p:nvSpPr>
        <p:spPr>
          <a:xfrm>
            <a:off x="236368" y="439579"/>
            <a:ext cx="412292"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sp>
        <p:nvSpPr>
          <p:cNvPr id="50" name="TextBox 49"/>
          <p:cNvSpPr txBox="1"/>
          <p:nvPr/>
        </p:nvSpPr>
        <p:spPr>
          <a:xfrm>
            <a:off x="2177745" y="5967110"/>
            <a:ext cx="3438185" cy="523220"/>
          </a:xfrm>
          <a:prstGeom prst="rect">
            <a:avLst/>
          </a:prstGeom>
          <a:noFill/>
        </p:spPr>
        <p:txBody>
          <a:bodyPr wrap="square" rtlCol="0">
            <a:spAutoFit/>
          </a:bodyPr>
          <a:lstStyle/>
          <a:p>
            <a:r>
              <a:rPr lang="ru-RU" sz="1400" dirty="0">
                <a:solidFill>
                  <a:srgbClr val="245776"/>
                </a:solidFill>
                <a:latin typeface="Open Sans" panose="020B0606030504020204" pitchFamily="34" charset="0"/>
                <a:ea typeface="Open Sans" panose="020B0606030504020204" pitchFamily="34" charset="0"/>
                <a:cs typeface="Open Sans" panose="020B0606030504020204" pitchFamily="34" charset="0"/>
              </a:rPr>
              <a:t>МДОУ детский сад «Солнышко»</a:t>
            </a:r>
          </a:p>
          <a:p>
            <a:r>
              <a:rPr lang="ru-RU" sz="1400" dirty="0">
                <a:solidFill>
                  <a:srgbClr val="245776"/>
                </a:solidFill>
                <a:latin typeface="Open Sans" panose="020B0606030504020204" pitchFamily="34" charset="0"/>
                <a:ea typeface="Open Sans" panose="020B0606030504020204" pitchFamily="34" charset="0"/>
                <a:cs typeface="Open Sans" panose="020B0606030504020204" pitchFamily="34" charset="0"/>
              </a:rPr>
              <a:t>МДОУ детский сад «Чебурашка»</a:t>
            </a:r>
            <a:endParaRPr lang="ru-RU" sz="1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Рисунок 3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26013138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stretch>
            <a:fillRect/>
          </a:stretch>
        </p:blipFill>
        <p:spPr>
          <a:xfrm>
            <a:off x="2061031" y="156237"/>
            <a:ext cx="5498644" cy="768091"/>
          </a:xfrm>
          <a:prstGeom prst="rect">
            <a:avLst/>
          </a:prstGeom>
        </p:spPr>
      </p:pic>
      <p:sp>
        <p:nvSpPr>
          <p:cNvPr id="3" name="TextBox 2"/>
          <p:cNvSpPr txBox="1"/>
          <p:nvPr/>
        </p:nvSpPr>
        <p:spPr>
          <a:xfrm>
            <a:off x="2061031" y="311950"/>
            <a:ext cx="5388908"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Здравоохранение</a:t>
            </a:r>
          </a:p>
        </p:txBody>
      </p:sp>
      <p:sp>
        <p:nvSpPr>
          <p:cNvPr id="4" name="TextBox 3"/>
          <p:cNvSpPr txBox="1"/>
          <p:nvPr/>
        </p:nvSpPr>
        <p:spPr>
          <a:xfrm>
            <a:off x="7121735" y="7190343"/>
            <a:ext cx="441146"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24</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aphicFrame>
        <p:nvGraphicFramePr>
          <p:cNvPr id="7" name="Таблица 6"/>
          <p:cNvGraphicFramePr>
            <a:graphicFrameLocks noGrp="1"/>
          </p:cNvGraphicFramePr>
          <p:nvPr>
            <p:extLst>
              <p:ext uri="{D42A27DB-BD31-4B8C-83A1-F6EECF244321}">
                <p14:modId xmlns:p14="http://schemas.microsoft.com/office/powerpoint/2010/main" val="1786674309"/>
              </p:ext>
            </p:extLst>
          </p:nvPr>
        </p:nvGraphicFramePr>
        <p:xfrm>
          <a:off x="781438" y="1186694"/>
          <a:ext cx="5930560" cy="1254950"/>
        </p:xfrm>
        <a:graphic>
          <a:graphicData uri="http://schemas.openxmlformats.org/drawingml/2006/table">
            <a:tbl>
              <a:tblPr firstRow="1" bandRow="1">
                <a:tableStyleId>{5C22544A-7EE6-4342-B048-85BDC9FD1C3A}</a:tableStyleId>
              </a:tblPr>
              <a:tblGrid>
                <a:gridCol w="4786253">
                  <a:extLst>
                    <a:ext uri="{9D8B030D-6E8A-4147-A177-3AD203B41FA5}">
                      <a16:colId xmlns="" xmlns:a16="http://schemas.microsoft.com/office/drawing/2014/main" val="2891352032"/>
                    </a:ext>
                  </a:extLst>
                </a:gridCol>
                <a:gridCol w="1144307">
                  <a:extLst>
                    <a:ext uri="{9D8B030D-6E8A-4147-A177-3AD203B41FA5}">
                      <a16:colId xmlns="" xmlns:a16="http://schemas.microsoft.com/office/drawing/2014/main" val="264918717"/>
                    </a:ext>
                  </a:extLst>
                </a:gridCol>
              </a:tblGrid>
              <a:tr h="419778">
                <a:tc gridSpan="2">
                  <a:txBody>
                    <a:bodyPr/>
                    <a:lstStyle/>
                    <a:p>
                      <a:pPr algn="ctr"/>
                      <a:r>
                        <a:rPr lang="ru-RU" cap="all" baseline="0" dirty="0">
                          <a:latin typeface="Open Sans" panose="020B0606030504020204" pitchFamily="34" charset="0"/>
                          <a:ea typeface="Open Sans" panose="020B0606030504020204" pitchFamily="34" charset="0"/>
                          <a:cs typeface="Open Sans" panose="020B0606030504020204" pitchFamily="34" charset="0"/>
                        </a:rPr>
                        <a:t>Сеть медицинских учреждений</a:t>
                      </a:r>
                    </a:p>
                  </a:txBody>
                  <a:tcPr anchor="ctr">
                    <a:solidFill>
                      <a:srgbClr val="59C0D5"/>
                    </a:solidFill>
                  </a:tcPr>
                </a:tc>
                <a:tc hMerge="1">
                  <a:txBody>
                    <a:bodyPr/>
                    <a:lstStyle/>
                    <a:p>
                      <a:endParaRPr lang="ru-RU" dirty="0"/>
                    </a:p>
                  </a:txBody>
                  <a:tcPr/>
                </a:tc>
                <a:extLst>
                  <a:ext uri="{0D108BD9-81ED-4DB2-BD59-A6C34878D82A}">
                    <a16:rowId xmlns="" xmlns:a16="http://schemas.microsoft.com/office/drawing/2014/main" val="235983299"/>
                  </a:ext>
                </a:extLst>
              </a:tr>
              <a:tr h="276125">
                <a:tc>
                  <a:txBody>
                    <a:bodyPr/>
                    <a:lstStyle/>
                    <a:p>
                      <a:r>
                        <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ОГБУЗ</a:t>
                      </a:r>
                      <a:r>
                        <a:rPr lang="ru-RU" sz="1400" baseline="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400" baseline="0" dirty="0" err="1">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Ельнинская</a:t>
                      </a:r>
                      <a:r>
                        <a:rPr lang="ru-RU" sz="1400" baseline="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  МБ»</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ctr"/>
                      <a:r>
                        <a:rPr lang="ru-RU" sz="1800" dirty="0">
                          <a:solidFill>
                            <a:srgbClr val="59C0D5"/>
                          </a:solidFill>
                          <a:latin typeface="Open Sans Semibold" panose="020B0706030804020204" pitchFamily="34" charset="0"/>
                          <a:ea typeface="Open Sans Semibold" panose="020B0706030804020204" pitchFamily="34" charset="0"/>
                          <a:cs typeface="Open Sans Semibold" panose="020B0706030804020204" pitchFamily="34" charset="0"/>
                        </a:rPr>
                        <a:t>1</a:t>
                      </a:r>
                    </a:p>
                  </a:txBody>
                  <a:tcPr anchor="ctr">
                    <a:solidFill>
                      <a:srgbClr val="D1FFFF"/>
                    </a:solidFill>
                  </a:tcPr>
                </a:tc>
                <a:extLst>
                  <a:ext uri="{0D108BD9-81ED-4DB2-BD59-A6C34878D82A}">
                    <a16:rowId xmlns="" xmlns:a16="http://schemas.microsoft.com/office/drawing/2014/main" val="1922429711"/>
                  </a:ext>
                </a:extLst>
              </a:tr>
              <a:tr h="469412">
                <a:tc>
                  <a:txBody>
                    <a:bodyPr/>
                    <a:lstStyle/>
                    <a:p>
                      <a:r>
                        <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Фельдшерско-акушерские</a:t>
                      </a:r>
                      <a:r>
                        <a:rPr lang="ru-RU" sz="1400" baseline="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 пункты</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ctr"/>
                      <a:r>
                        <a:rPr lang="ru-RU" sz="1800" dirty="0" smtClean="0">
                          <a:solidFill>
                            <a:srgbClr val="59C0D5"/>
                          </a:solidFill>
                          <a:latin typeface="Open Sans Semibold" panose="020B0706030804020204" pitchFamily="34" charset="0"/>
                          <a:ea typeface="Open Sans Semibold" panose="020B0706030804020204" pitchFamily="34" charset="0"/>
                          <a:cs typeface="Open Sans Semibold" panose="020B0706030804020204" pitchFamily="34" charset="0"/>
                        </a:rPr>
                        <a:t>11</a:t>
                      </a:r>
                      <a:endParaRPr lang="ru-RU" sz="1800" dirty="0">
                        <a:solidFill>
                          <a:srgbClr val="59C0D5"/>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extLst>
                  <a:ext uri="{0D108BD9-81ED-4DB2-BD59-A6C34878D82A}">
                    <a16:rowId xmlns="" xmlns:a16="http://schemas.microsoft.com/office/drawing/2014/main" val="3815169501"/>
                  </a:ext>
                </a:extLst>
              </a:tr>
            </a:tbl>
          </a:graphicData>
        </a:graphic>
      </p:graphicFrame>
      <p:pic>
        <p:nvPicPr>
          <p:cNvPr id="11" name="Picture 2" descr="http://misanec.ru/wp-content/uploads/2016/01/What-we-do-health-18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24508" y="2849518"/>
            <a:ext cx="3341402" cy="2266670"/>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90163" y="5482422"/>
            <a:ext cx="1167990" cy="1167990"/>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8345" y="4147445"/>
            <a:ext cx="1183118" cy="1183118"/>
          </a:xfrm>
          <a:prstGeom prst="rect">
            <a:avLst/>
          </a:prstGeom>
        </p:spPr>
      </p:pic>
      <p:pic>
        <p:nvPicPr>
          <p:cNvPr id="12" name="Рисунок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8725" y="2753961"/>
            <a:ext cx="1185464" cy="1185464"/>
          </a:xfrm>
          <a:prstGeom prst="rect">
            <a:avLst/>
          </a:prstGeom>
        </p:spPr>
      </p:pic>
      <p:sp>
        <p:nvSpPr>
          <p:cNvPr id="16" name="TextBox 15"/>
          <p:cNvSpPr txBox="1"/>
          <p:nvPr/>
        </p:nvSpPr>
        <p:spPr>
          <a:xfrm>
            <a:off x="1723826" y="3054000"/>
            <a:ext cx="1255472" cy="523220"/>
          </a:xfrm>
          <a:prstGeom prst="rect">
            <a:avLst/>
          </a:prstGeom>
          <a:noFill/>
        </p:spPr>
        <p:txBody>
          <a:bodyPr wrap="none" rtlCol="0">
            <a:spAutoFit/>
          </a:bodyPr>
          <a:lstStyle/>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Количество</a:t>
            </a:r>
          </a:p>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коек</a:t>
            </a:r>
          </a:p>
        </p:txBody>
      </p:sp>
      <p:sp>
        <p:nvSpPr>
          <p:cNvPr id="17" name="TextBox 16"/>
          <p:cNvSpPr txBox="1"/>
          <p:nvPr/>
        </p:nvSpPr>
        <p:spPr>
          <a:xfrm>
            <a:off x="1584238" y="4315470"/>
            <a:ext cx="1683069" cy="523220"/>
          </a:xfrm>
          <a:prstGeom prst="rect">
            <a:avLst/>
          </a:prstGeom>
          <a:noFill/>
        </p:spPr>
        <p:txBody>
          <a:bodyPr wrap="square" rtlCol="0">
            <a:spAutoFit/>
          </a:bodyPr>
          <a:lstStyle/>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Численность</a:t>
            </a:r>
          </a:p>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врачей </a:t>
            </a:r>
          </a:p>
        </p:txBody>
      </p:sp>
      <p:sp>
        <p:nvSpPr>
          <p:cNvPr id="18" name="TextBox 17"/>
          <p:cNvSpPr txBox="1"/>
          <p:nvPr/>
        </p:nvSpPr>
        <p:spPr>
          <a:xfrm>
            <a:off x="3187505" y="5606549"/>
            <a:ext cx="1694695" cy="954107"/>
          </a:xfrm>
          <a:prstGeom prst="rect">
            <a:avLst/>
          </a:prstGeom>
          <a:noFill/>
        </p:spPr>
        <p:txBody>
          <a:bodyPr wrap="none" rtlCol="0">
            <a:spAutoFit/>
          </a:bodyPr>
          <a:lstStyle/>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Обеспеченность</a:t>
            </a:r>
          </a:p>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медицинскими</a:t>
            </a:r>
          </a:p>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работниками</a:t>
            </a:r>
          </a:p>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(на 10 тыс. чел.) </a:t>
            </a:r>
          </a:p>
        </p:txBody>
      </p:sp>
      <p:pic>
        <p:nvPicPr>
          <p:cNvPr id="15" name="Рисунок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8725" y="2719462"/>
            <a:ext cx="1219963" cy="1219963"/>
          </a:xfrm>
          <a:prstGeom prst="rect">
            <a:avLst/>
          </a:prstGeom>
        </p:spPr>
      </p:pic>
      <p:sp>
        <p:nvSpPr>
          <p:cNvPr id="21" name="TextBox 20"/>
          <p:cNvSpPr txBox="1"/>
          <p:nvPr/>
        </p:nvSpPr>
        <p:spPr>
          <a:xfrm>
            <a:off x="479709" y="2900112"/>
            <a:ext cx="936987" cy="830997"/>
          </a:xfrm>
          <a:prstGeom prst="rect">
            <a:avLst/>
          </a:prstGeom>
          <a:noFill/>
        </p:spPr>
        <p:txBody>
          <a:bodyPr wrap="square" rtlCol="0">
            <a:spAutoFit/>
          </a:bodyPr>
          <a:lstStyle/>
          <a:p>
            <a:pPr algn="ctr"/>
            <a:r>
              <a:rPr lang="ru-RU" sz="2800" b="1" dirty="0" smtClean="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0,01</a:t>
            </a:r>
            <a:r>
              <a:rPr lang="ru-RU" b="1" dirty="0" smtClean="0">
                <a:solidFill>
                  <a:srgbClr val="A3E9E3"/>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тыс</a:t>
            </a:r>
            <a:r>
              <a:rPr lang="ru-RU" sz="2000" dirty="0">
                <a:solidFill>
                  <a:srgbClr val="A3E9E3"/>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a:t>
            </a:r>
          </a:p>
        </p:txBody>
      </p:sp>
      <p:pic>
        <p:nvPicPr>
          <p:cNvPr id="27" name="Рисунок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2705" y="4114872"/>
            <a:ext cx="1205983" cy="1205983"/>
          </a:xfrm>
          <a:prstGeom prst="rect">
            <a:avLst/>
          </a:prstGeom>
        </p:spPr>
      </p:pic>
      <p:sp>
        <p:nvSpPr>
          <p:cNvPr id="22" name="TextBox 21"/>
          <p:cNvSpPr txBox="1"/>
          <p:nvPr/>
        </p:nvSpPr>
        <p:spPr>
          <a:xfrm>
            <a:off x="273089" y="4315470"/>
            <a:ext cx="1293630" cy="861774"/>
          </a:xfrm>
          <a:prstGeom prst="rect">
            <a:avLst/>
          </a:prstGeom>
          <a:noFill/>
        </p:spPr>
        <p:txBody>
          <a:bodyPr wrap="square" rtlCol="0">
            <a:spAutoFit/>
          </a:bodyPr>
          <a:lstStyle/>
          <a:p>
            <a:pPr algn="ctr"/>
            <a:r>
              <a:rPr lang="ru-RU" sz="3200" b="1" dirty="0">
                <a:solidFill>
                  <a:srgbClr val="007FAC"/>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7</a:t>
            </a:r>
            <a:endParaRPr lang="ru-RU" sz="4000" b="1" dirty="0">
              <a:solidFill>
                <a:srgbClr val="007FAC"/>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a:p>
            <a:pPr algn="ctr"/>
            <a:r>
              <a:rPr lang="ru-RU" dirty="0">
                <a:solidFill>
                  <a:srgbClr val="00BFD2"/>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чел.</a:t>
            </a:r>
          </a:p>
        </p:txBody>
      </p:sp>
      <p:pic>
        <p:nvPicPr>
          <p:cNvPr id="29" name="Рисунок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61760" y="5460071"/>
            <a:ext cx="1200867" cy="1200867"/>
          </a:xfrm>
          <a:prstGeom prst="rect">
            <a:avLst/>
          </a:prstGeom>
        </p:spPr>
      </p:pic>
      <p:sp>
        <p:nvSpPr>
          <p:cNvPr id="23" name="TextBox 22"/>
          <p:cNvSpPr txBox="1"/>
          <p:nvPr/>
        </p:nvSpPr>
        <p:spPr>
          <a:xfrm>
            <a:off x="2142849" y="5620985"/>
            <a:ext cx="671466" cy="892552"/>
          </a:xfrm>
          <a:prstGeom prst="rect">
            <a:avLst/>
          </a:prstGeom>
          <a:noFill/>
        </p:spPr>
        <p:txBody>
          <a:bodyPr wrap="none" rtlCol="0">
            <a:spAutoFit/>
          </a:bodyPr>
          <a:lstStyle/>
          <a:p>
            <a:pPr algn="ctr"/>
            <a:r>
              <a:rPr lang="ru-RU" sz="3200" b="1" dirty="0">
                <a:solidFill>
                  <a:srgbClr val="00206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20</a:t>
            </a:r>
          </a:p>
          <a:p>
            <a:pPr algn="ctr"/>
            <a:r>
              <a:rPr lang="ru-RU" sz="2000" dirty="0">
                <a:solidFill>
                  <a:srgbClr val="00206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чел.</a:t>
            </a:r>
          </a:p>
        </p:txBody>
      </p:sp>
      <p:sp>
        <p:nvSpPr>
          <p:cNvPr id="26" name="TextBox 25"/>
          <p:cNvSpPr txBox="1"/>
          <p:nvPr/>
        </p:nvSpPr>
        <p:spPr>
          <a:xfrm>
            <a:off x="833915" y="154887"/>
            <a:ext cx="1027845"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30" name="TextBox 29"/>
          <p:cNvSpPr txBox="1"/>
          <p:nvPr/>
        </p:nvSpPr>
        <p:spPr>
          <a:xfrm>
            <a:off x="236368" y="439579"/>
            <a:ext cx="412292"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25" name="Рисунок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31892570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3878" y="1176948"/>
            <a:ext cx="1658624" cy="1656277"/>
          </a:xfrm>
          <a:prstGeom prst="rect">
            <a:avLst/>
          </a:prstGeom>
        </p:spPr>
      </p:pic>
      <p:pic>
        <p:nvPicPr>
          <p:cNvPr id="10" name="Рисунок 9"/>
          <p:cNvPicPr>
            <a:picLocks noChangeAspect="1"/>
          </p:cNvPicPr>
          <p:nvPr/>
        </p:nvPicPr>
        <p:blipFill>
          <a:blip r:embed="rId3"/>
          <a:stretch>
            <a:fillRect/>
          </a:stretch>
        </p:blipFill>
        <p:spPr>
          <a:xfrm>
            <a:off x="2061031" y="156237"/>
            <a:ext cx="5498644" cy="768091"/>
          </a:xfrm>
          <a:prstGeom prst="rect">
            <a:avLst/>
          </a:prstGeom>
        </p:spPr>
      </p:pic>
      <p:sp>
        <p:nvSpPr>
          <p:cNvPr id="3" name="TextBox 2"/>
          <p:cNvSpPr txBox="1"/>
          <p:nvPr/>
        </p:nvSpPr>
        <p:spPr>
          <a:xfrm>
            <a:off x="2061031" y="308774"/>
            <a:ext cx="5422335"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Спорт</a:t>
            </a:r>
            <a:endParaRPr lang="ru-RU" sz="28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 name="TextBox 3"/>
          <p:cNvSpPr txBox="1"/>
          <p:nvPr/>
        </p:nvSpPr>
        <p:spPr>
          <a:xfrm>
            <a:off x="7109031" y="7190343"/>
            <a:ext cx="441146"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25</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152" y="4711895"/>
            <a:ext cx="1624075" cy="1621777"/>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5490" y="2987114"/>
            <a:ext cx="1619513" cy="1617221"/>
          </a:xfrm>
          <a:prstGeom prst="rect">
            <a:avLst/>
          </a:prstGeom>
        </p:spPr>
      </p:pic>
      <p:sp>
        <p:nvSpPr>
          <p:cNvPr id="14" name="TextBox 13"/>
          <p:cNvSpPr txBox="1"/>
          <p:nvPr/>
        </p:nvSpPr>
        <p:spPr>
          <a:xfrm>
            <a:off x="2901290" y="2651666"/>
            <a:ext cx="3294813" cy="584775"/>
          </a:xfrm>
          <a:prstGeom prst="rect">
            <a:avLst/>
          </a:prstGeom>
          <a:noFill/>
        </p:spPr>
        <p:txBody>
          <a:bodyPr wrap="none" rtlCol="0">
            <a:spAutoFit/>
          </a:bodyPr>
          <a:lstStyle/>
          <a:p>
            <a:r>
              <a:rPr lang="ru-RU" sz="3200" b="1" dirty="0" smtClean="0">
                <a:solidFill>
                  <a:srgbClr val="32C45C"/>
                </a:solidFill>
                <a:latin typeface="Open Sans Semibold" panose="020B0706030804020204" pitchFamily="34" charset="0"/>
                <a:ea typeface="Open Sans Semibold" panose="020B0706030804020204" pitchFamily="34" charset="0"/>
                <a:cs typeface="Open Sans Semibold" panose="020B0706030804020204" pitchFamily="34" charset="0"/>
              </a:rPr>
              <a:t>15</a:t>
            </a:r>
            <a:r>
              <a:rPr lang="ru-RU" dirty="0" smtClean="0">
                <a:latin typeface="Open Sans Semibold" panose="020B0706030804020204" pitchFamily="34" charset="0"/>
                <a:ea typeface="Open Sans Semibold" panose="020B0706030804020204" pitchFamily="34" charset="0"/>
                <a:cs typeface="Open Sans Semibold" panose="020B0706030804020204" pitchFamily="34" charset="0"/>
              </a:rPr>
              <a:t> </a:t>
            </a:r>
            <a:r>
              <a:rPr lang="ru-RU" b="1" dirty="0">
                <a:latin typeface="Open Sans Semibold" panose="020B0706030804020204" pitchFamily="34" charset="0"/>
                <a:ea typeface="Open Sans Semibold" panose="020B0706030804020204" pitchFamily="34" charset="0"/>
                <a:cs typeface="Open Sans Semibold" panose="020B0706030804020204" pitchFamily="34" charset="0"/>
              </a:rPr>
              <a:t>спортивных объектов</a:t>
            </a:r>
          </a:p>
        </p:txBody>
      </p:sp>
      <p:sp>
        <p:nvSpPr>
          <p:cNvPr id="15" name="Прямоугольник 14"/>
          <p:cNvSpPr/>
          <p:nvPr/>
        </p:nvSpPr>
        <p:spPr>
          <a:xfrm>
            <a:off x="3852792" y="3144564"/>
            <a:ext cx="2338204" cy="338554"/>
          </a:xfrm>
          <a:prstGeom prst="rect">
            <a:avLst/>
          </a:prstGeom>
        </p:spPr>
        <p:txBody>
          <a:bodyPr wrap="none">
            <a:spAutoFit/>
          </a:bodyPr>
          <a:lstStyle/>
          <a:p>
            <a:r>
              <a:rPr lang="ru-RU" sz="1600" dirty="0">
                <a:latin typeface="Open Sans" panose="020B0606030504020204" pitchFamily="34" charset="0"/>
                <a:ea typeface="Open Sans" panose="020B0606030504020204" pitchFamily="34" charset="0"/>
                <a:cs typeface="Open Sans" panose="020B0606030504020204" pitchFamily="34" charset="0"/>
              </a:rPr>
              <a:t>Спортивная площадка</a:t>
            </a:r>
          </a:p>
        </p:txBody>
      </p:sp>
      <p:sp>
        <p:nvSpPr>
          <p:cNvPr id="16" name="TextBox 15"/>
          <p:cNvSpPr txBox="1"/>
          <p:nvPr/>
        </p:nvSpPr>
        <p:spPr>
          <a:xfrm>
            <a:off x="3308031" y="3719733"/>
            <a:ext cx="2668872" cy="584775"/>
          </a:xfrm>
          <a:prstGeom prst="rect">
            <a:avLst/>
          </a:prstGeom>
          <a:noFill/>
        </p:spPr>
        <p:txBody>
          <a:bodyPr wrap="none" rtlCol="0">
            <a:spAutoFit/>
          </a:bodyPr>
          <a:lstStyle/>
          <a:p>
            <a:r>
              <a:rPr lang="ru-RU" sz="3200" b="1" dirty="0">
                <a:solidFill>
                  <a:srgbClr val="32C45C"/>
                </a:solidFill>
                <a:latin typeface="Open Sans Semibold" panose="020B0706030804020204" pitchFamily="34" charset="0"/>
                <a:ea typeface="Open Sans Semibold" panose="020B0706030804020204" pitchFamily="34" charset="0"/>
                <a:cs typeface="Open Sans Semibold" panose="020B0706030804020204" pitchFamily="34" charset="0"/>
              </a:rPr>
              <a:t>1</a:t>
            </a:r>
            <a:r>
              <a:rPr lang="ru-RU" b="1" dirty="0">
                <a:latin typeface="Open Sans Semibold" panose="020B0706030804020204" pitchFamily="34" charset="0"/>
                <a:ea typeface="Open Sans Semibold" panose="020B0706030804020204" pitchFamily="34" charset="0"/>
                <a:cs typeface="Open Sans Semibold" panose="020B0706030804020204" pitchFamily="34" charset="0"/>
              </a:rPr>
              <a:t>спортивная школа</a:t>
            </a:r>
          </a:p>
        </p:txBody>
      </p:sp>
      <p:sp>
        <p:nvSpPr>
          <p:cNvPr id="17" name="Прямоугольник 16"/>
          <p:cNvSpPr/>
          <p:nvPr/>
        </p:nvSpPr>
        <p:spPr>
          <a:xfrm>
            <a:off x="3072065" y="4304508"/>
            <a:ext cx="3498070" cy="584775"/>
          </a:xfrm>
          <a:prstGeom prst="rect">
            <a:avLst/>
          </a:prstGeom>
        </p:spPr>
        <p:txBody>
          <a:bodyPr wrap="square">
            <a:spAutoFit/>
          </a:bodyPr>
          <a:lstStyle/>
          <a:p>
            <a:pPr algn="ctr"/>
            <a:r>
              <a:rPr lang="ru-RU" sz="1600" dirty="0">
                <a:latin typeface="Open Sans" panose="020B0606030504020204" pitchFamily="34" charset="0"/>
                <a:ea typeface="Open Sans" panose="020B0606030504020204" pitchFamily="34" charset="0"/>
                <a:cs typeface="Open Sans" panose="020B0606030504020204" pitchFamily="34" charset="0"/>
              </a:rPr>
              <a:t>МДОУ ДО «Детско-юношеская спортивная школа»</a:t>
            </a:r>
          </a:p>
        </p:txBody>
      </p:sp>
      <p:sp>
        <p:nvSpPr>
          <p:cNvPr id="19" name="Прямоугольник 18"/>
          <p:cNvSpPr/>
          <p:nvPr/>
        </p:nvSpPr>
        <p:spPr>
          <a:xfrm>
            <a:off x="4050686" y="2076497"/>
            <a:ext cx="1634102" cy="584775"/>
          </a:xfrm>
          <a:prstGeom prst="rect">
            <a:avLst/>
          </a:prstGeom>
        </p:spPr>
        <p:txBody>
          <a:bodyPr wrap="none">
            <a:spAutoFit/>
          </a:bodyPr>
          <a:lstStyle/>
          <a:p>
            <a:r>
              <a:rPr lang="ru-RU" sz="3200" b="1" dirty="0" smtClean="0">
                <a:solidFill>
                  <a:srgbClr val="32C45C"/>
                </a:solidFill>
                <a:latin typeface="Open Sans" panose="020B0606030504020204" pitchFamily="34" charset="0"/>
                <a:ea typeface="Open Sans" panose="020B0606030504020204" pitchFamily="34" charset="0"/>
                <a:cs typeface="Open Sans" panose="020B0606030504020204" pitchFamily="34" charset="0"/>
              </a:rPr>
              <a:t>1043</a:t>
            </a:r>
            <a:r>
              <a:rPr lang="ru-RU" sz="2800" b="1" dirty="0" smtClean="0">
                <a:solidFill>
                  <a:srgbClr val="59C059"/>
                </a:solidFill>
                <a:latin typeface="Open Sans" panose="020B0606030504020204" pitchFamily="34" charset="0"/>
                <a:ea typeface="Open Sans" panose="020B0606030504020204" pitchFamily="34" charset="0"/>
                <a:cs typeface="Open Sans" panose="020B0606030504020204" pitchFamily="34" charset="0"/>
              </a:rPr>
              <a:t> </a:t>
            </a:r>
            <a:r>
              <a:rPr lang="ru-RU" dirty="0">
                <a:latin typeface="Open Sans" panose="020B0606030504020204" pitchFamily="34" charset="0"/>
                <a:ea typeface="Open Sans" panose="020B0606030504020204" pitchFamily="34" charset="0"/>
                <a:cs typeface="Open Sans" panose="020B0606030504020204" pitchFamily="34" charset="0"/>
              </a:rPr>
              <a:t>чел.</a:t>
            </a:r>
            <a:endParaRPr lang="ru-RU" sz="2800" dirty="0">
              <a:solidFill>
                <a:srgbClr val="59C05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p:cNvSpPr txBox="1"/>
          <p:nvPr/>
        </p:nvSpPr>
        <p:spPr>
          <a:xfrm>
            <a:off x="2842321" y="1143707"/>
            <a:ext cx="3929283" cy="923330"/>
          </a:xfrm>
          <a:prstGeom prst="rect">
            <a:avLst/>
          </a:prstGeom>
          <a:noFill/>
        </p:spPr>
        <p:txBody>
          <a:bodyPr wrap="square" rtlCol="0">
            <a:spAutoFit/>
          </a:bodyPr>
          <a:lstStyle/>
          <a:p>
            <a:pPr algn="ctr"/>
            <a:r>
              <a:rPr lang="ru-RU" dirty="0">
                <a:latin typeface="Open Sans Semibold" panose="020B0706030804020204" pitchFamily="34" charset="0"/>
                <a:ea typeface="Open Sans Semibold" panose="020B0706030804020204" pitchFamily="34" charset="0"/>
                <a:cs typeface="Open Sans Semibold" panose="020B0706030804020204" pitchFamily="34" charset="0"/>
              </a:rPr>
              <a:t>Численность населения, занимающаяся физкультурой и спортом</a:t>
            </a:r>
          </a:p>
        </p:txBody>
      </p:sp>
      <p:sp>
        <p:nvSpPr>
          <p:cNvPr id="23" name="TextBox 22"/>
          <p:cNvSpPr txBox="1"/>
          <p:nvPr/>
        </p:nvSpPr>
        <p:spPr>
          <a:xfrm>
            <a:off x="3224309" y="5228558"/>
            <a:ext cx="3095778" cy="1138773"/>
          </a:xfrm>
          <a:prstGeom prst="rect">
            <a:avLst/>
          </a:prstGeom>
          <a:noFill/>
        </p:spPr>
        <p:txBody>
          <a:bodyPr wrap="square" rtlCol="0">
            <a:spAutoFit/>
          </a:bodyPr>
          <a:lstStyle/>
          <a:p>
            <a:pPr algn="ctr"/>
            <a:r>
              <a:rPr lang="ru-RU" dirty="0">
                <a:latin typeface="Open Sans" panose="020B0606030504020204" pitchFamily="34" charset="0"/>
                <a:ea typeface="Open Sans" panose="020B0606030504020204" pitchFamily="34" charset="0"/>
                <a:cs typeface="Open Sans" panose="020B0606030504020204" pitchFamily="34" charset="0"/>
              </a:rPr>
              <a:t>В </a:t>
            </a:r>
            <a:r>
              <a:rPr lang="ru-RU" dirty="0" smtClean="0">
                <a:latin typeface="Open Sans" panose="020B0606030504020204" pitchFamily="34" charset="0"/>
                <a:ea typeface="Open Sans" panose="020B0606030504020204" pitchFamily="34" charset="0"/>
                <a:cs typeface="Open Sans" panose="020B0606030504020204" pitchFamily="34" charset="0"/>
              </a:rPr>
              <a:t>2022 </a:t>
            </a:r>
            <a:r>
              <a:rPr lang="ru-RU" dirty="0">
                <a:latin typeface="Open Sans" panose="020B0606030504020204" pitchFamily="34" charset="0"/>
                <a:ea typeface="Open Sans" panose="020B0606030504020204" pitchFamily="34" charset="0"/>
                <a:cs typeface="Open Sans" panose="020B0606030504020204" pitchFamily="34" charset="0"/>
              </a:rPr>
              <a:t>г. проведено</a:t>
            </a:r>
          </a:p>
          <a:p>
            <a:pPr algn="ctr"/>
            <a:r>
              <a:rPr lang="ru-RU" dirty="0" smtClean="0">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3200" b="1" dirty="0" smtClean="0">
                <a:solidFill>
                  <a:srgbClr val="32C45C"/>
                </a:solidFill>
                <a:latin typeface="Open Sans Semibold" panose="020B0706030804020204" pitchFamily="34" charset="0"/>
                <a:ea typeface="Open Sans Semibold" panose="020B0706030804020204" pitchFamily="34" charset="0"/>
                <a:cs typeface="Open Sans Semibold" panose="020B0706030804020204" pitchFamily="34" charset="0"/>
              </a:rPr>
              <a:t>10</a:t>
            </a:r>
            <a:r>
              <a:rPr lang="ru-RU" dirty="0" smtClean="0">
                <a:latin typeface="Open Sans Semibold" panose="020B0706030804020204" pitchFamily="34" charset="0"/>
                <a:ea typeface="Open Sans Semibold" panose="020B0706030804020204" pitchFamily="34" charset="0"/>
                <a:cs typeface="Open Sans Semibold" panose="020B0706030804020204" pitchFamily="34" charset="0"/>
              </a:rPr>
              <a:t>спортивно-массовых </a:t>
            </a:r>
            <a:r>
              <a:rPr lang="ru-RU" dirty="0">
                <a:latin typeface="Open Sans Semibold" panose="020B0706030804020204" pitchFamily="34" charset="0"/>
                <a:ea typeface="Open Sans Semibold" panose="020B0706030804020204" pitchFamily="34" charset="0"/>
                <a:cs typeface="Open Sans Semibold" panose="020B0706030804020204" pitchFamily="34" charset="0"/>
              </a:rPr>
              <a:t>мероприятий</a:t>
            </a:r>
          </a:p>
        </p:txBody>
      </p:sp>
      <p:sp>
        <p:nvSpPr>
          <p:cNvPr id="18" name="TextBox 17"/>
          <p:cNvSpPr txBox="1"/>
          <p:nvPr/>
        </p:nvSpPr>
        <p:spPr>
          <a:xfrm>
            <a:off x="833915" y="154887"/>
            <a:ext cx="1027845"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21" name="TextBox 20"/>
          <p:cNvSpPr txBox="1"/>
          <p:nvPr/>
        </p:nvSpPr>
        <p:spPr>
          <a:xfrm>
            <a:off x="236368" y="439579"/>
            <a:ext cx="412292"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22" name="Рисунок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4841181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stretch>
            <a:fillRect/>
          </a:stretch>
        </p:blipFill>
        <p:spPr>
          <a:xfrm>
            <a:off x="2061031" y="156237"/>
            <a:ext cx="5498644" cy="768091"/>
          </a:xfrm>
          <a:prstGeom prst="rect">
            <a:avLst/>
          </a:prstGeom>
        </p:spPr>
      </p:pic>
      <p:sp>
        <p:nvSpPr>
          <p:cNvPr id="3" name="TextBox 2"/>
          <p:cNvSpPr txBox="1"/>
          <p:nvPr/>
        </p:nvSpPr>
        <p:spPr>
          <a:xfrm>
            <a:off x="2061031" y="317130"/>
            <a:ext cx="5498644"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Культура</a:t>
            </a:r>
          </a:p>
        </p:txBody>
      </p:sp>
      <p:sp>
        <p:nvSpPr>
          <p:cNvPr id="9" name="TextBox 8"/>
          <p:cNvSpPr txBox="1"/>
          <p:nvPr/>
        </p:nvSpPr>
        <p:spPr>
          <a:xfrm>
            <a:off x="833915" y="154887"/>
            <a:ext cx="1007007"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 </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50" name="TextBox 49"/>
          <p:cNvSpPr txBox="1"/>
          <p:nvPr/>
        </p:nvSpPr>
        <p:spPr>
          <a:xfrm>
            <a:off x="7121735" y="7190343"/>
            <a:ext cx="441146"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26</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39" name="Picture 3" descr="C:\FAO\инвестпаспорт\ИНВЕСТИЦИОННЫЙ ПАСПОРТ\ДК Центральный.JPG"/>
          <p:cNvPicPr>
            <a:picLocks noChangeAspect="1" noChangeArrowheads="1"/>
          </p:cNvPicPr>
          <p:nvPr/>
        </p:nvPicPr>
        <p:blipFill rotWithShape="1">
          <a:blip r:embed="rId4" cstate="print"/>
          <a:srcRect l="18371" r="16295"/>
          <a:stretch/>
        </p:blipFill>
        <p:spPr bwMode="auto">
          <a:xfrm>
            <a:off x="376416" y="1422570"/>
            <a:ext cx="955485" cy="955485"/>
          </a:xfrm>
          <a:prstGeom prst="ellipse">
            <a:avLst/>
          </a:prstGeom>
        </p:spPr>
      </p:pic>
      <p:pic>
        <p:nvPicPr>
          <p:cNvPr id="40" name="Рисунок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1355" y="1409614"/>
            <a:ext cx="968441" cy="968441"/>
          </a:xfrm>
          <a:prstGeom prst="rect">
            <a:avLst/>
          </a:prstGeom>
        </p:spPr>
      </p:pic>
      <p:pic>
        <p:nvPicPr>
          <p:cNvPr id="41" name="Рисунок 4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5712" y="3165774"/>
            <a:ext cx="991512" cy="991512"/>
          </a:xfrm>
          <a:prstGeom prst="rect">
            <a:avLst/>
          </a:prstGeom>
        </p:spPr>
      </p:pic>
      <p:sp>
        <p:nvSpPr>
          <p:cNvPr id="44" name="TextBox 43"/>
          <p:cNvSpPr txBox="1"/>
          <p:nvPr/>
        </p:nvSpPr>
        <p:spPr>
          <a:xfrm>
            <a:off x="-139007" y="2461343"/>
            <a:ext cx="1986330" cy="461665"/>
          </a:xfrm>
          <a:prstGeom prst="rect">
            <a:avLst/>
          </a:prstGeom>
          <a:noFill/>
        </p:spPr>
        <p:txBody>
          <a:bodyPr wrap="square" rtlCol="0">
            <a:spAutoFit/>
          </a:bodyPr>
          <a:lstStyle>
            <a:defPPr>
              <a:defRPr lang="en-US"/>
            </a:defPPr>
            <a:lvl1pPr algn="ctr">
              <a:defRPr sz="1200" b="1">
                <a:solidFill>
                  <a:srgbClr val="245776"/>
                </a:solidFill>
                <a:latin typeface="Open Sans" panose="020B0606030504020204" pitchFamily="34" charset="0"/>
                <a:ea typeface="Open Sans" panose="020B0606030504020204" pitchFamily="34" charset="0"/>
                <a:cs typeface="Open Sans" panose="020B0606030504020204" pitchFamily="34" charset="0"/>
              </a:defRPr>
            </a:lvl1pPr>
          </a:lstStyle>
          <a:p>
            <a:r>
              <a:rPr lang="ru-RU" dirty="0"/>
              <a:t>Клубные </a:t>
            </a:r>
          </a:p>
          <a:p>
            <a:r>
              <a:rPr lang="ru-RU" dirty="0"/>
              <a:t>учреждения</a:t>
            </a:r>
          </a:p>
        </p:txBody>
      </p:sp>
      <p:sp>
        <p:nvSpPr>
          <p:cNvPr id="45" name="TextBox 44"/>
          <p:cNvSpPr txBox="1"/>
          <p:nvPr/>
        </p:nvSpPr>
        <p:spPr>
          <a:xfrm>
            <a:off x="152852" y="4235786"/>
            <a:ext cx="1402612" cy="276999"/>
          </a:xfrm>
          <a:prstGeom prst="rect">
            <a:avLst/>
          </a:prstGeom>
          <a:noFill/>
        </p:spPr>
        <p:txBody>
          <a:bodyPr wrap="square" rtlCol="0">
            <a:spAutoFit/>
          </a:bodyPr>
          <a:lstStyle/>
          <a:p>
            <a:pPr algn="ctr"/>
            <a:r>
              <a:rPr lang="ru-RU" sz="1200" b="1" dirty="0">
                <a:solidFill>
                  <a:srgbClr val="245776"/>
                </a:solidFill>
                <a:latin typeface="Open Sans" panose="020B0606030504020204" pitchFamily="34" charset="0"/>
                <a:ea typeface="Open Sans" panose="020B0606030504020204" pitchFamily="34" charset="0"/>
                <a:cs typeface="Open Sans" panose="020B0606030504020204" pitchFamily="34" charset="0"/>
              </a:rPr>
              <a:t>Библиотеки</a:t>
            </a:r>
          </a:p>
        </p:txBody>
      </p:sp>
      <p:sp>
        <p:nvSpPr>
          <p:cNvPr id="52" name="TextBox 51"/>
          <p:cNvSpPr txBox="1"/>
          <p:nvPr/>
        </p:nvSpPr>
        <p:spPr>
          <a:xfrm>
            <a:off x="606468" y="1561531"/>
            <a:ext cx="470000" cy="707886"/>
          </a:xfrm>
          <a:prstGeom prst="rect">
            <a:avLst/>
          </a:prstGeom>
          <a:noFill/>
        </p:spPr>
        <p:txBody>
          <a:bodyPr wrap="none" rtlCol="0">
            <a:spAutoFit/>
          </a:bodyPr>
          <a:lstStyle/>
          <a:p>
            <a:pPr algn="ctr"/>
            <a:r>
              <a:rPr lang="ru-RU"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8</a:t>
            </a:r>
          </a:p>
        </p:txBody>
      </p:sp>
      <p:pic>
        <p:nvPicPr>
          <p:cNvPr id="54" name="Рисунок 5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2970" y="4806562"/>
            <a:ext cx="994254" cy="994254"/>
          </a:xfrm>
          <a:prstGeom prst="rect">
            <a:avLst/>
          </a:prstGeom>
        </p:spPr>
      </p:pic>
      <p:sp>
        <p:nvSpPr>
          <p:cNvPr id="55" name="TextBox 54"/>
          <p:cNvSpPr txBox="1"/>
          <p:nvPr/>
        </p:nvSpPr>
        <p:spPr>
          <a:xfrm>
            <a:off x="319988" y="5905560"/>
            <a:ext cx="1040218" cy="276999"/>
          </a:xfrm>
          <a:prstGeom prst="rect">
            <a:avLst/>
          </a:prstGeom>
          <a:noFill/>
        </p:spPr>
        <p:txBody>
          <a:bodyPr wrap="square" rtlCol="0">
            <a:spAutoFit/>
          </a:bodyPr>
          <a:lstStyle/>
          <a:p>
            <a:pPr algn="ctr"/>
            <a:r>
              <a:rPr lang="ru-RU" sz="1200" b="1" dirty="0">
                <a:solidFill>
                  <a:srgbClr val="245776"/>
                </a:solidFill>
                <a:latin typeface="Open Sans" panose="020B0606030504020204" pitchFamily="34" charset="0"/>
                <a:ea typeface="Open Sans" panose="020B0606030504020204" pitchFamily="34" charset="0"/>
                <a:cs typeface="Open Sans" panose="020B0606030504020204" pitchFamily="34" charset="0"/>
              </a:rPr>
              <a:t>Музеи</a:t>
            </a:r>
          </a:p>
        </p:txBody>
      </p:sp>
      <p:sp>
        <p:nvSpPr>
          <p:cNvPr id="56" name="TextBox 55"/>
          <p:cNvSpPr txBox="1"/>
          <p:nvPr/>
        </p:nvSpPr>
        <p:spPr>
          <a:xfrm>
            <a:off x="436107" y="4949746"/>
            <a:ext cx="774603" cy="707886"/>
          </a:xfrm>
          <a:prstGeom prst="rect">
            <a:avLst/>
          </a:prstGeom>
          <a:noFill/>
        </p:spPr>
        <p:txBody>
          <a:bodyPr wrap="square" rtlCol="0">
            <a:spAutoFit/>
          </a:bodyPr>
          <a:lstStyle/>
          <a:p>
            <a:pPr algn="ctr"/>
            <a:r>
              <a:rPr lang="ru-RU"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58" name="TextBox 57"/>
          <p:cNvSpPr txBox="1"/>
          <p:nvPr/>
        </p:nvSpPr>
        <p:spPr>
          <a:xfrm>
            <a:off x="2049614" y="4364036"/>
            <a:ext cx="4746323" cy="830997"/>
          </a:xfrm>
          <a:prstGeom prst="rect">
            <a:avLst/>
          </a:prstGeom>
          <a:noFill/>
        </p:spPr>
        <p:txBody>
          <a:bodyPr wrap="square" rtlCol="0">
            <a:spAutoFit/>
          </a:bodyPr>
          <a:lstStyle/>
          <a:p>
            <a:pPr algn="ctr"/>
            <a:r>
              <a:rPr lang="ru-RU" dirty="0">
                <a:latin typeface="Open Sans" panose="020B0606030504020204" pitchFamily="34" charset="0"/>
                <a:ea typeface="Open Sans" panose="020B0606030504020204" pitchFamily="34" charset="0"/>
                <a:cs typeface="Open Sans" panose="020B0606030504020204" pitchFamily="34" charset="0"/>
              </a:rPr>
              <a:t>В </a:t>
            </a:r>
            <a:r>
              <a:rPr lang="ru-RU" sz="2400" b="1" dirty="0" smtClean="0">
                <a:solidFill>
                  <a:srgbClr val="40B640"/>
                </a:solidFill>
                <a:latin typeface="Open Sans" panose="020B0606030504020204" pitchFamily="34" charset="0"/>
                <a:ea typeface="Open Sans" panose="020B0606030504020204" pitchFamily="34" charset="0"/>
                <a:cs typeface="Open Sans" panose="020B0606030504020204" pitchFamily="34" charset="0"/>
              </a:rPr>
              <a:t>47</a:t>
            </a:r>
            <a:r>
              <a:rPr lang="ru-RU" sz="1400" dirty="0" smtClean="0">
                <a:latin typeface="Open Sans Semibold" panose="020B0706030804020204" pitchFamily="34" charset="0"/>
                <a:ea typeface="Open Sans Semibold" panose="020B0706030804020204" pitchFamily="34" charset="0"/>
                <a:cs typeface="Open Sans Semibold" panose="020B0706030804020204" pitchFamily="34" charset="0"/>
              </a:rPr>
              <a:t> </a:t>
            </a:r>
            <a:r>
              <a:rPr lang="ru-RU" dirty="0">
                <a:latin typeface="Open Sans" panose="020B0606030504020204" pitchFamily="34" charset="0"/>
                <a:ea typeface="Open Sans" panose="020B0606030504020204" pitchFamily="34" charset="0"/>
                <a:cs typeface="Open Sans" panose="020B0606030504020204" pitchFamily="34" charset="0"/>
              </a:rPr>
              <a:t>клубных формированиях занимаются </a:t>
            </a:r>
            <a:r>
              <a:rPr lang="ru-RU" sz="2400" b="1" dirty="0" smtClean="0">
                <a:solidFill>
                  <a:srgbClr val="40B640"/>
                </a:solidFill>
                <a:latin typeface="Open Sans" panose="020B0606030504020204" pitchFamily="34" charset="0"/>
                <a:ea typeface="Open Sans" panose="020B0606030504020204" pitchFamily="34" charset="0"/>
                <a:cs typeface="Open Sans" panose="020B0606030504020204" pitchFamily="34" charset="0"/>
              </a:rPr>
              <a:t>356</a:t>
            </a:r>
            <a:r>
              <a:rPr lang="ru-RU" sz="2400" b="1" dirty="0" smtClean="0">
                <a:solidFill>
                  <a:srgbClr val="40B640"/>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dirty="0">
                <a:latin typeface="Open Sans" panose="020B0606030504020204" pitchFamily="34" charset="0"/>
                <a:ea typeface="Open Sans" panose="020B0606030504020204" pitchFamily="34" charset="0"/>
                <a:cs typeface="Open Sans" panose="020B0606030504020204" pitchFamily="34" charset="0"/>
              </a:rPr>
              <a:t>человек </a:t>
            </a:r>
          </a:p>
        </p:txBody>
      </p:sp>
      <p:sp>
        <p:nvSpPr>
          <p:cNvPr id="59" name="TextBox 58"/>
          <p:cNvSpPr txBox="1"/>
          <p:nvPr/>
        </p:nvSpPr>
        <p:spPr>
          <a:xfrm>
            <a:off x="1460281" y="3497122"/>
            <a:ext cx="5647600" cy="738664"/>
          </a:xfrm>
          <a:prstGeom prst="rect">
            <a:avLst/>
          </a:prstGeom>
          <a:noFill/>
        </p:spPr>
        <p:txBody>
          <a:bodyPr wrap="square" rtlCol="0">
            <a:spAutoFit/>
          </a:bodyPr>
          <a:lstStyle/>
          <a:p>
            <a:pPr algn="ctr"/>
            <a:r>
              <a:rPr lang="ru-RU" dirty="0">
                <a:latin typeface="Open Sans" panose="020B0606030504020204" pitchFamily="34" charset="0"/>
                <a:ea typeface="Open Sans" panose="020B0606030504020204" pitchFamily="34" charset="0"/>
                <a:cs typeface="Open Sans" panose="020B0606030504020204" pitchFamily="34" charset="0"/>
              </a:rPr>
              <a:t>В </a:t>
            </a:r>
            <a:r>
              <a:rPr lang="ru-RU" dirty="0" smtClean="0">
                <a:latin typeface="Open Sans" panose="020B0606030504020204" pitchFamily="34" charset="0"/>
                <a:ea typeface="Open Sans" panose="020B0606030504020204" pitchFamily="34" charset="0"/>
                <a:cs typeface="Open Sans" panose="020B0606030504020204" pitchFamily="34" charset="0"/>
              </a:rPr>
              <a:t>2022 </a:t>
            </a:r>
            <a:r>
              <a:rPr lang="ru-RU" dirty="0">
                <a:latin typeface="Open Sans" panose="020B0606030504020204" pitchFamily="34" charset="0"/>
                <a:ea typeface="Open Sans" panose="020B0606030504020204" pitchFamily="34" charset="0"/>
                <a:cs typeface="Open Sans" panose="020B0606030504020204" pitchFamily="34" charset="0"/>
              </a:rPr>
              <a:t>г. проведено</a:t>
            </a:r>
          </a:p>
          <a:p>
            <a:pPr algn="ctr"/>
            <a:r>
              <a:rPr lang="ru-RU" sz="2400" b="1" dirty="0" smtClean="0">
                <a:solidFill>
                  <a:srgbClr val="40B640"/>
                </a:solidFill>
                <a:latin typeface="Open Sans Semibold" panose="020B0706030804020204" pitchFamily="34" charset="0"/>
                <a:ea typeface="Open Sans Semibold" panose="020B0706030804020204" pitchFamily="34" charset="0"/>
                <a:cs typeface="Open Sans Semibold" panose="020B0706030804020204" pitchFamily="34" charset="0"/>
              </a:rPr>
              <a:t>1157</a:t>
            </a:r>
            <a:r>
              <a:rPr lang="en-US" sz="2400" b="1" dirty="0" smtClean="0">
                <a:solidFill>
                  <a:srgbClr val="40B640"/>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dirty="0">
                <a:latin typeface="Open Sans" panose="020B0606030504020204" pitchFamily="34" charset="0"/>
                <a:ea typeface="Open Sans" panose="020B0606030504020204" pitchFamily="34" charset="0"/>
                <a:cs typeface="Open Sans" panose="020B0606030504020204" pitchFamily="34" charset="0"/>
              </a:rPr>
              <a:t>мероприятий в сфере культуры</a:t>
            </a:r>
          </a:p>
        </p:txBody>
      </p:sp>
      <p:sp>
        <p:nvSpPr>
          <p:cNvPr id="60" name="TextBox 59"/>
          <p:cNvSpPr txBox="1"/>
          <p:nvPr/>
        </p:nvSpPr>
        <p:spPr>
          <a:xfrm>
            <a:off x="2099195" y="5399067"/>
            <a:ext cx="4164860" cy="1169551"/>
          </a:xfrm>
          <a:prstGeom prst="rect">
            <a:avLst/>
          </a:prstGeom>
          <a:noFill/>
        </p:spPr>
        <p:txBody>
          <a:bodyPr wrap="square" rtlCol="0">
            <a:spAutoFit/>
          </a:bodyPr>
          <a:lstStyle/>
          <a:p>
            <a:pPr algn="ctr"/>
            <a:r>
              <a:rPr lang="ru-RU" dirty="0">
                <a:latin typeface="Open Sans" panose="020B0606030504020204" pitchFamily="34" charset="0"/>
                <a:ea typeface="Open Sans" panose="020B0606030504020204" pitchFamily="34" charset="0"/>
                <a:cs typeface="Open Sans" panose="020B0606030504020204" pitchFamily="34" charset="0"/>
              </a:rPr>
              <a:t>В библиотеках зарегистрировано </a:t>
            </a:r>
          </a:p>
          <a:p>
            <a:pPr algn="ctr"/>
            <a:r>
              <a:rPr lang="ru-RU" sz="2400" b="1" dirty="0" smtClean="0">
                <a:solidFill>
                  <a:srgbClr val="40B640"/>
                </a:solidFill>
                <a:latin typeface="Open Sans Semibold" panose="020B0706030804020204" pitchFamily="34" charset="0"/>
                <a:ea typeface="Open Sans Semibold" panose="020B0706030804020204" pitchFamily="34" charset="0"/>
                <a:cs typeface="Open Sans Semibold" panose="020B0706030804020204" pitchFamily="34" charset="0"/>
              </a:rPr>
              <a:t>2998</a:t>
            </a:r>
            <a:r>
              <a:rPr lang="ru-RU" dirty="0" smtClean="0">
                <a:latin typeface="Open Sans" panose="020B0606030504020204" pitchFamily="34" charset="0"/>
                <a:ea typeface="Open Sans" panose="020B0606030504020204" pitchFamily="34" charset="0"/>
                <a:cs typeface="Open Sans" panose="020B0606030504020204" pitchFamily="34" charset="0"/>
              </a:rPr>
              <a:t>читателей</a:t>
            </a:r>
            <a:r>
              <a:rPr lang="ru-RU" dirty="0">
                <a:latin typeface="Open Sans" panose="020B0606030504020204" pitchFamily="34" charset="0"/>
                <a:ea typeface="Open Sans" panose="020B0606030504020204" pitchFamily="34" charset="0"/>
                <a:cs typeface="Open Sans" panose="020B0606030504020204" pitchFamily="34" charset="0"/>
              </a:rPr>
              <a:t>, книговыдача</a:t>
            </a:r>
            <a:r>
              <a:rPr lang="ru-RU" sz="2800" dirty="0">
                <a:latin typeface="Open Sans" panose="020B0606030504020204" pitchFamily="34" charset="0"/>
                <a:ea typeface="Open Sans" panose="020B0606030504020204" pitchFamily="34" charset="0"/>
                <a:cs typeface="Open Sans" panose="020B0606030504020204" pitchFamily="34" charset="0"/>
              </a:rPr>
              <a:t> </a:t>
            </a:r>
            <a:br>
              <a:rPr lang="ru-RU" sz="2800" dirty="0">
                <a:latin typeface="Open Sans" panose="020B0606030504020204" pitchFamily="34" charset="0"/>
                <a:ea typeface="Open Sans" panose="020B0606030504020204" pitchFamily="34" charset="0"/>
                <a:cs typeface="Open Sans" panose="020B0606030504020204" pitchFamily="34" charset="0"/>
              </a:rPr>
            </a:br>
            <a:r>
              <a:rPr lang="ru-RU" sz="2400" b="1" dirty="0" smtClean="0">
                <a:solidFill>
                  <a:srgbClr val="40B640"/>
                </a:solidFill>
                <a:latin typeface="Open Sans" panose="020B0606030504020204" pitchFamily="34" charset="0"/>
                <a:ea typeface="Open Sans" panose="020B0606030504020204" pitchFamily="34" charset="0"/>
                <a:cs typeface="Open Sans" panose="020B0606030504020204" pitchFamily="34" charset="0"/>
              </a:rPr>
              <a:t>88333</a:t>
            </a:r>
            <a:r>
              <a:rPr lang="en-US" sz="2400" b="1" dirty="0" smtClean="0">
                <a:solidFill>
                  <a:srgbClr val="40B640"/>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dirty="0">
                <a:latin typeface="Open Sans" panose="020B0606030504020204" pitchFamily="34" charset="0"/>
                <a:ea typeface="Open Sans" panose="020B0606030504020204" pitchFamily="34" charset="0"/>
                <a:cs typeface="Open Sans" panose="020B0606030504020204" pitchFamily="34" charset="0"/>
              </a:rPr>
              <a:t>экземпляров</a:t>
            </a:r>
          </a:p>
        </p:txBody>
      </p:sp>
      <p:pic>
        <p:nvPicPr>
          <p:cNvPr id="33" name="Рисунок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
        <p:nvSpPr>
          <p:cNvPr id="4" name="TextBox 3"/>
          <p:cNvSpPr txBox="1"/>
          <p:nvPr/>
        </p:nvSpPr>
        <p:spPr>
          <a:xfrm>
            <a:off x="467961" y="3335974"/>
            <a:ext cx="1079926" cy="707886"/>
          </a:xfrm>
          <a:prstGeom prst="rect">
            <a:avLst/>
          </a:prstGeom>
          <a:noFill/>
        </p:spPr>
        <p:txBody>
          <a:bodyPr wrap="square" rtlCol="0">
            <a:spAutoFit/>
          </a:bodyPr>
          <a:lstStyle/>
          <a:p>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ru-RU"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pic>
        <p:nvPicPr>
          <p:cNvPr id="37" name="Рисунок 36" descr="F:\Фото\DSC_0138.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42010" y="1204573"/>
            <a:ext cx="2573050" cy="1661146"/>
          </a:xfrm>
          <a:prstGeom prst="rect">
            <a:avLst/>
          </a:prstGeom>
          <a:noFill/>
          <a:ln w="38100">
            <a:solidFill>
              <a:srgbClr val="25B8CA"/>
            </a:solidFill>
          </a:ln>
        </p:spPr>
      </p:pic>
      <p:pic>
        <p:nvPicPr>
          <p:cNvPr id="61" name="Рисунок 60" descr="F:\Глинка Стратегические объекты\Макаренкова фото\ДК.JP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52178" y="1639350"/>
            <a:ext cx="2601122" cy="1589549"/>
          </a:xfrm>
          <a:prstGeom prst="rect">
            <a:avLst/>
          </a:prstGeom>
          <a:noFill/>
          <a:ln w="38100">
            <a:solidFill>
              <a:srgbClr val="25B8CA"/>
            </a:solidFill>
          </a:ln>
        </p:spPr>
      </p:pic>
      <p:pic>
        <p:nvPicPr>
          <p:cNvPr id="46" name="Рисунок 45"/>
          <p:cNvPicPr>
            <a:picLocks noChangeAspect="1"/>
          </p:cNvPicPr>
          <p:nvPr/>
        </p:nvPicPr>
        <p:blipFill>
          <a:blip r:embed="rId11" cstate="print">
            <a:duotone>
              <a:prstClr val="black"/>
              <a:srgbClr val="76C981">
                <a:tint val="45000"/>
                <a:satMod val="400000"/>
              </a:srgbClr>
            </a:duotone>
            <a:extLst>
              <a:ext uri="{BEBA8EAE-BF5A-486C-A8C5-ECC9F3942E4B}">
                <a14:imgProps xmlns:a14="http://schemas.microsoft.com/office/drawing/2010/main">
                  <a14:imgLayer r:embed="rId12">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543346" y="1264081"/>
            <a:ext cx="2276282" cy="501640"/>
          </a:xfrm>
          <a:prstGeom prst="rect">
            <a:avLst/>
          </a:prstGeom>
        </p:spPr>
      </p:pic>
      <p:sp>
        <p:nvSpPr>
          <p:cNvPr id="47" name="TextBox 46"/>
          <p:cNvSpPr txBox="1"/>
          <p:nvPr/>
        </p:nvSpPr>
        <p:spPr>
          <a:xfrm>
            <a:off x="1460281" y="1304056"/>
            <a:ext cx="2359347" cy="461665"/>
          </a:xfrm>
          <a:prstGeom prst="rect">
            <a:avLst/>
          </a:prstGeom>
          <a:noFill/>
        </p:spPr>
        <p:txBody>
          <a:bodyPr wrap="square" rtlCol="0">
            <a:spAutoFit/>
          </a:bodyPr>
          <a:lstStyle/>
          <a:p>
            <a:pPr algn="ctr"/>
            <a:r>
              <a:rPr lang="ru-RU"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«Глинковский культурно-просветительный центр»</a:t>
            </a:r>
          </a:p>
        </p:txBody>
      </p:sp>
      <p:pic>
        <p:nvPicPr>
          <p:cNvPr id="65" name="Рисунок 64"/>
          <p:cNvPicPr>
            <a:picLocks noChangeAspect="1"/>
          </p:cNvPicPr>
          <p:nvPr/>
        </p:nvPicPr>
        <p:blipFill>
          <a:blip r:embed="rId11" cstate="print">
            <a:duotone>
              <a:prstClr val="black"/>
              <a:srgbClr val="76C981">
                <a:tint val="45000"/>
                <a:satMod val="400000"/>
              </a:srgbClr>
            </a:duotone>
            <a:extLst>
              <a:ext uri="{BEBA8EAE-BF5A-486C-A8C5-ECC9F3942E4B}">
                <a14:imgProps xmlns:a14="http://schemas.microsoft.com/office/drawing/2010/main">
                  <a14:imgLayer r:embed="rId12">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186844" y="2596626"/>
            <a:ext cx="2188875" cy="501640"/>
          </a:xfrm>
          <a:prstGeom prst="rect">
            <a:avLst/>
          </a:prstGeom>
        </p:spPr>
      </p:pic>
      <p:sp>
        <p:nvSpPr>
          <p:cNvPr id="66" name="TextBox 65"/>
          <p:cNvSpPr txBox="1"/>
          <p:nvPr/>
        </p:nvSpPr>
        <p:spPr>
          <a:xfrm>
            <a:off x="5186844" y="2616613"/>
            <a:ext cx="2211197" cy="461665"/>
          </a:xfrm>
          <a:prstGeom prst="rect">
            <a:avLst/>
          </a:prstGeom>
          <a:noFill/>
        </p:spPr>
        <p:txBody>
          <a:bodyPr wrap="square" rtlCol="0">
            <a:spAutoFit/>
          </a:bodyPr>
          <a:lstStyle/>
          <a:p>
            <a:pPr algn="ctr"/>
            <a:r>
              <a:rPr lang="ru-RU"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Глинковский районный  краеведческий музей</a:t>
            </a:r>
          </a:p>
        </p:txBody>
      </p:sp>
    </p:spTree>
    <p:extLst>
      <p:ext uri="{BB962C8B-B14F-4D97-AF65-F5344CB8AC3E}">
        <p14:creationId xmlns:p14="http://schemas.microsoft.com/office/powerpoint/2010/main" val="28864235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Рисунок 55" descr="http://www.mk-smolensk.ru/upload/entities/2016/07/01/articlesImages/image/f2/ca/73/b2/2186365_7101616.jpg"/>
          <p:cNvPicPr/>
          <p:nvPr/>
        </p:nvPicPr>
        <p:blipFill rotWithShape="1">
          <a:blip r:embed="rId3">
            <a:extLst>
              <a:ext uri="{28A0092B-C50C-407E-A947-70E740481C1C}">
                <a14:useLocalDpi xmlns:a14="http://schemas.microsoft.com/office/drawing/2010/main" val="0"/>
              </a:ext>
            </a:extLst>
          </a:blip>
          <a:srcRect l="6827" r="11877"/>
          <a:stretch/>
        </p:blipFill>
        <p:spPr bwMode="auto">
          <a:xfrm>
            <a:off x="1619973" y="2703655"/>
            <a:ext cx="2713703" cy="1676622"/>
          </a:xfrm>
          <a:prstGeom prst="rect">
            <a:avLst/>
          </a:prstGeom>
          <a:noFill/>
          <a:ln w="38100">
            <a:solidFill>
              <a:srgbClr val="25B8CA"/>
            </a:solidFill>
          </a:ln>
        </p:spPr>
      </p:pic>
      <p:pic>
        <p:nvPicPr>
          <p:cNvPr id="24" name="Рисунок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1707" y="4739906"/>
            <a:ext cx="977191" cy="977191"/>
          </a:xfrm>
          <a:prstGeom prst="rect">
            <a:avLst/>
          </a:prstGeom>
        </p:spPr>
      </p:pic>
      <p:pic>
        <p:nvPicPr>
          <p:cNvPr id="18" name="Рисунок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368" y="1202772"/>
            <a:ext cx="1002772" cy="1002772"/>
          </a:xfrm>
          <a:prstGeom prst="rect">
            <a:avLst/>
          </a:prstGeom>
        </p:spPr>
      </p:pic>
      <p:pic>
        <p:nvPicPr>
          <p:cNvPr id="4" name="Рисунок 3"/>
          <p:cNvPicPr>
            <a:picLocks noChangeAspect="1"/>
          </p:cNvPicPr>
          <p:nvPr/>
        </p:nvPicPr>
        <p:blipFill>
          <a:blip r:embed="rId6"/>
          <a:stretch>
            <a:fillRect/>
          </a:stretch>
        </p:blipFill>
        <p:spPr>
          <a:xfrm>
            <a:off x="2061031" y="156237"/>
            <a:ext cx="5498644" cy="768091"/>
          </a:xfrm>
          <a:prstGeom prst="rect">
            <a:avLst/>
          </a:prstGeom>
        </p:spPr>
      </p:pic>
      <p:sp>
        <p:nvSpPr>
          <p:cNvPr id="5" name="TextBox 4"/>
          <p:cNvSpPr txBox="1"/>
          <p:nvPr/>
        </p:nvSpPr>
        <p:spPr>
          <a:xfrm>
            <a:off x="2061031" y="317130"/>
            <a:ext cx="5498644"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Туризм</a:t>
            </a:r>
          </a:p>
        </p:txBody>
      </p:sp>
      <p:sp>
        <p:nvSpPr>
          <p:cNvPr id="13" name="TextBox 12"/>
          <p:cNvSpPr txBox="1"/>
          <p:nvPr/>
        </p:nvSpPr>
        <p:spPr>
          <a:xfrm>
            <a:off x="7121735" y="7190343"/>
            <a:ext cx="441146"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27</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69" name="TextBox 68"/>
          <p:cNvSpPr txBox="1"/>
          <p:nvPr/>
        </p:nvSpPr>
        <p:spPr>
          <a:xfrm>
            <a:off x="236369" y="1472431"/>
            <a:ext cx="1002772" cy="584775"/>
          </a:xfrm>
          <a:prstGeom prst="rect">
            <a:avLst/>
          </a:prstGeom>
          <a:noFill/>
        </p:spPr>
        <p:txBody>
          <a:bodyPr wrap="square" rtlCol="0">
            <a:spAutoFit/>
          </a:bodyPr>
          <a:lstStyle/>
          <a:p>
            <a:pPr algn="ctr"/>
            <a:r>
              <a:rPr lang="ru-RU"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33</a:t>
            </a:r>
            <a:endParaRPr lang="ru-RU" sz="1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3" name="TextBox 72"/>
          <p:cNvSpPr txBox="1"/>
          <p:nvPr/>
        </p:nvSpPr>
        <p:spPr>
          <a:xfrm>
            <a:off x="220971" y="2297576"/>
            <a:ext cx="1134584" cy="600164"/>
          </a:xfrm>
          <a:prstGeom prst="rect">
            <a:avLst/>
          </a:prstGeom>
          <a:noFill/>
        </p:spPr>
        <p:txBody>
          <a:bodyPr wrap="square" rtlCol="0">
            <a:spAutoFit/>
          </a:bodyPr>
          <a:lstStyle/>
          <a:p>
            <a:pPr algn="ctr"/>
            <a:r>
              <a:rPr lang="ru-RU" sz="1100" b="1" dirty="0">
                <a:solidFill>
                  <a:srgbClr val="245776"/>
                </a:solidFill>
                <a:latin typeface="Open Sans" panose="020B0606030504020204" pitchFamily="34" charset="0"/>
                <a:ea typeface="Open Sans" panose="020B0606030504020204" pitchFamily="34" charset="0"/>
                <a:cs typeface="Open Sans" panose="020B0606030504020204" pitchFamily="34" charset="0"/>
              </a:rPr>
              <a:t>Объекта культурного наследия</a:t>
            </a:r>
          </a:p>
        </p:txBody>
      </p:sp>
      <p:sp>
        <p:nvSpPr>
          <p:cNvPr id="75" name="TextBox 74"/>
          <p:cNvSpPr txBox="1"/>
          <p:nvPr/>
        </p:nvSpPr>
        <p:spPr>
          <a:xfrm>
            <a:off x="242847" y="4955866"/>
            <a:ext cx="966051" cy="584775"/>
          </a:xfrm>
          <a:prstGeom prst="rect">
            <a:avLst/>
          </a:prstGeom>
          <a:noFill/>
        </p:spPr>
        <p:txBody>
          <a:bodyPr wrap="square" rtlCol="0">
            <a:spAutoFit/>
          </a:bodyPr>
          <a:lstStyle/>
          <a:p>
            <a:pPr algn="ctr"/>
            <a:r>
              <a:rPr lang="ru-RU"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94</a:t>
            </a:r>
            <a:endParaRPr lang="ru-RU" sz="1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6" name="TextBox 75"/>
          <p:cNvSpPr txBox="1"/>
          <p:nvPr/>
        </p:nvSpPr>
        <p:spPr>
          <a:xfrm>
            <a:off x="12658" y="5862667"/>
            <a:ext cx="1519423" cy="600163"/>
          </a:xfrm>
          <a:prstGeom prst="rect">
            <a:avLst/>
          </a:prstGeom>
          <a:noFill/>
        </p:spPr>
        <p:txBody>
          <a:bodyPr wrap="square" rtlCol="0">
            <a:spAutoFit/>
          </a:bodyPr>
          <a:lstStyle/>
          <a:p>
            <a:pPr algn="ctr"/>
            <a:r>
              <a:rPr lang="ru-RU" sz="1100" b="1" dirty="0">
                <a:solidFill>
                  <a:srgbClr val="245776"/>
                </a:solidFill>
                <a:latin typeface="Open Sans" panose="020B0606030504020204" pitchFamily="34" charset="0"/>
                <a:ea typeface="Open Sans" panose="020B0606030504020204" pitchFamily="34" charset="0"/>
                <a:cs typeface="Open Sans" panose="020B0606030504020204" pitchFamily="34" charset="0"/>
              </a:rPr>
              <a:t>Объекта археологического наследия</a:t>
            </a:r>
          </a:p>
        </p:txBody>
      </p:sp>
      <p:pic>
        <p:nvPicPr>
          <p:cNvPr id="79" name="Рисунок 78"/>
          <p:cNvPicPr>
            <a:picLocks noChangeAspect="1"/>
          </p:cNvPicPr>
          <p:nvPr/>
        </p:nvPicPr>
        <p:blipFill>
          <a:blip r:embed="rId7" cstate="print">
            <a:lum bright="70000" contrast="-70000"/>
            <a:extLst>
              <a:ext uri="{BEBA8EAE-BF5A-486C-A8C5-ECC9F3942E4B}">
                <a14:imgProps xmlns:a14="http://schemas.microsoft.com/office/drawing/2010/main">
                  <a14:imgLayer r:embed="rId8">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52268" y="4869323"/>
            <a:ext cx="2256809" cy="512264"/>
          </a:xfrm>
          <a:prstGeom prst="rect">
            <a:avLst/>
          </a:prstGeom>
        </p:spPr>
      </p:pic>
      <p:sp>
        <p:nvSpPr>
          <p:cNvPr id="33" name="TextBox 32"/>
          <p:cNvSpPr txBox="1"/>
          <p:nvPr/>
        </p:nvSpPr>
        <p:spPr>
          <a:xfrm>
            <a:off x="1552488" y="4889133"/>
            <a:ext cx="2315410" cy="523220"/>
          </a:xfrm>
          <a:prstGeom prst="rect">
            <a:avLst/>
          </a:prstGeom>
          <a:noFill/>
        </p:spPr>
        <p:txBody>
          <a:bodyPr wrap="square" rtlCol="0">
            <a:spAutoFit/>
          </a:bodyPr>
          <a:lstStyle/>
          <a:p>
            <a:pPr algn="ctr"/>
            <a:r>
              <a:rPr lang="ru-RU" sz="1400" b="1" dirty="0">
                <a:solidFill>
                  <a:srgbClr val="0070C0"/>
                </a:solidFill>
                <a:latin typeface="Open Sans Semibold" panose="020B0706030804020204" pitchFamily="34" charset="0"/>
                <a:ea typeface="Open Sans Semibold" panose="020B0706030804020204" pitchFamily="34" charset="0"/>
                <a:cs typeface="Open Sans Semibold" panose="020B0706030804020204" pitchFamily="34" charset="0"/>
              </a:rPr>
              <a:t>Приоритетные направления:</a:t>
            </a:r>
          </a:p>
        </p:txBody>
      </p:sp>
      <p:pic>
        <p:nvPicPr>
          <p:cNvPr id="46" name="Рисунок 45"/>
          <p:cNvPicPr>
            <a:picLocks noChangeAspect="1"/>
          </p:cNvPicPr>
          <p:nvPr/>
        </p:nvPicPr>
        <p:blipFill>
          <a:blip r:embed="rId9" cstate="print">
            <a:duotone>
              <a:prstClr val="black"/>
              <a:srgbClr val="8ACE52">
                <a:tint val="45000"/>
                <a:satMod val="400000"/>
              </a:srgbClr>
            </a:duotone>
            <a:extLst>
              <a:ext uri="{BEBA8EAE-BF5A-486C-A8C5-ECC9F3942E4B}">
                <a14:imgProps xmlns:a14="http://schemas.microsoft.com/office/drawing/2010/main">
                  <a14:imgLayer r:embed="rId10">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277317" y="4124893"/>
            <a:ext cx="2407452" cy="549537"/>
          </a:xfrm>
          <a:prstGeom prst="rect">
            <a:avLst/>
          </a:prstGeom>
        </p:spPr>
      </p:pic>
      <p:pic>
        <p:nvPicPr>
          <p:cNvPr id="43" name="Рисунок 42"/>
          <p:cNvPicPr>
            <a:picLocks noChangeAspect="1"/>
          </p:cNvPicPr>
          <p:nvPr/>
        </p:nvPicPr>
        <p:blipFill>
          <a:blip r:embed="rId11" cstate="print">
            <a:lum bright="70000" contrast="-70000"/>
            <a:extLst>
              <a:ext uri="{BEBA8EAE-BF5A-486C-A8C5-ECC9F3942E4B}">
                <a14:imgProps xmlns:a14="http://schemas.microsoft.com/office/drawing/2010/main">
                  <a14:imgLayer r:embed="rId12">
                    <a14:imgEffect>
                      <a14:colorTemperature colorTemp="4700"/>
                    </a14:imgEffect>
                    <a14:imgEffect>
                      <a14:saturation sat="33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023556" y="3778776"/>
            <a:ext cx="3183301" cy="1644721"/>
          </a:xfrm>
          <a:prstGeom prst="rect">
            <a:avLst/>
          </a:prstGeom>
          <a:ln w="12700">
            <a:solidFill>
              <a:srgbClr val="4CCBD4"/>
            </a:solidFill>
            <a:prstDash val="lgDash"/>
          </a:ln>
        </p:spPr>
      </p:pic>
      <p:sp>
        <p:nvSpPr>
          <p:cNvPr id="34" name="TextBox 33"/>
          <p:cNvSpPr txBox="1"/>
          <p:nvPr/>
        </p:nvSpPr>
        <p:spPr>
          <a:xfrm>
            <a:off x="4198896" y="3826166"/>
            <a:ext cx="2658969" cy="307777"/>
          </a:xfrm>
          <a:prstGeom prst="rect">
            <a:avLst/>
          </a:prstGeom>
          <a:noFill/>
        </p:spPr>
        <p:txBody>
          <a:bodyPr wrap="square" rtlCol="0">
            <a:spAutoFit/>
          </a:bodyPr>
          <a:lstStyle/>
          <a:p>
            <a:pPr algn="ctr"/>
            <a:r>
              <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Событийный туризм</a:t>
            </a:r>
          </a:p>
        </p:txBody>
      </p:sp>
      <p:pic>
        <p:nvPicPr>
          <p:cNvPr id="39" name="Рисунок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198896" y="4239003"/>
            <a:ext cx="266700" cy="233469"/>
          </a:xfrm>
          <a:prstGeom prst="rect">
            <a:avLst/>
          </a:prstGeom>
        </p:spPr>
      </p:pic>
      <p:sp>
        <p:nvSpPr>
          <p:cNvPr id="80" name="TextBox 79"/>
          <p:cNvSpPr txBox="1"/>
          <p:nvPr/>
        </p:nvSpPr>
        <p:spPr>
          <a:xfrm>
            <a:off x="4426573" y="4182370"/>
            <a:ext cx="2721688" cy="600164"/>
          </a:xfrm>
          <a:prstGeom prst="rect">
            <a:avLst/>
          </a:prstGeom>
          <a:noFill/>
        </p:spPr>
        <p:txBody>
          <a:bodyPr wrap="square" rtlCol="0">
            <a:spAutoFit/>
          </a:bodyPr>
          <a:lstStyle/>
          <a:p>
            <a:pPr algn="just"/>
            <a:r>
              <a:rPr lang="ru-RU" sz="1100" dirty="0" smtClean="0">
                <a:latin typeface="Open Sans" pitchFamily="34" charset="0"/>
              </a:rPr>
              <a:t>15 октября 2022- </a:t>
            </a:r>
            <a:r>
              <a:rPr lang="ru-RU" sz="1100" dirty="0">
                <a:latin typeface="Open Sans" pitchFamily="34" charset="0"/>
              </a:rPr>
              <a:t>в онлайн-режиме проходил открытый  молодежный фестиваль «Молодая волна»</a:t>
            </a:r>
            <a:endParaRPr lang="ru-RU"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44" name="TextBox 43"/>
          <p:cNvSpPr txBox="1"/>
          <p:nvPr/>
        </p:nvSpPr>
        <p:spPr>
          <a:xfrm>
            <a:off x="833915" y="154887"/>
            <a:ext cx="1077539"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45" name="TextBox 44"/>
          <p:cNvSpPr txBox="1"/>
          <p:nvPr/>
        </p:nvSpPr>
        <p:spPr>
          <a:xfrm>
            <a:off x="236368" y="439579"/>
            <a:ext cx="208711"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49" name="TextBox 48"/>
          <p:cNvSpPr txBox="1"/>
          <p:nvPr/>
        </p:nvSpPr>
        <p:spPr>
          <a:xfrm>
            <a:off x="2868119" y="1928244"/>
            <a:ext cx="925948" cy="369332"/>
          </a:xfrm>
          <a:prstGeom prst="rect">
            <a:avLst/>
          </a:prstGeom>
          <a:noFill/>
        </p:spPr>
        <p:txBody>
          <a:bodyPr wrap="square" rtlCol="0">
            <a:spAutoFit/>
          </a:bodyPr>
          <a:lstStyle/>
          <a:p>
            <a:r>
              <a:rPr lang="ru-RU" dirty="0">
                <a:latin typeface="Open Sans" panose="020B0606030504020204" pitchFamily="34" charset="0"/>
                <a:ea typeface="Open Sans" panose="020B0606030504020204" pitchFamily="34" charset="0"/>
                <a:cs typeface="Open Sans" panose="020B0606030504020204" pitchFamily="34" charset="0"/>
              </a:rPr>
              <a:t>фото</a:t>
            </a:r>
          </a:p>
        </p:txBody>
      </p:sp>
      <p:sp>
        <p:nvSpPr>
          <p:cNvPr id="60" name="TextBox 59"/>
          <p:cNvSpPr txBox="1"/>
          <p:nvPr/>
        </p:nvSpPr>
        <p:spPr>
          <a:xfrm>
            <a:off x="1183577" y="4175306"/>
            <a:ext cx="2538511" cy="461665"/>
          </a:xfrm>
          <a:prstGeom prst="rect">
            <a:avLst/>
          </a:prstGeom>
          <a:noFill/>
        </p:spPr>
        <p:txBody>
          <a:bodyPr wrap="square" rtlCol="0">
            <a:spAutoFit/>
          </a:bodyPr>
          <a:lstStyle/>
          <a:p>
            <a:pPr algn="ctr"/>
            <a:r>
              <a:rPr lang="ru-RU" sz="1200" b="1" dirty="0">
                <a:solidFill>
                  <a:srgbClr val="FFFFFF"/>
                </a:solidFill>
                <a:latin typeface="Open Sans" panose="020B0606030504020204" pitchFamily="34" charset="0"/>
                <a:ea typeface="Open Sans" panose="020B0606030504020204" pitchFamily="34" charset="0"/>
                <a:cs typeface="Open Sans" panose="020B0606030504020204" pitchFamily="34" charset="0"/>
              </a:rPr>
              <a:t>Часовня Казанской иконы Божией Матери</a:t>
            </a:r>
          </a:p>
        </p:txBody>
      </p:sp>
      <p:pic>
        <p:nvPicPr>
          <p:cNvPr id="42" name="Рисунок 41" descr="F:\Глинка Стратегические объекты\Новая папка\Храм Святителя Ноколая 1.JPG"/>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911453" y="1472431"/>
            <a:ext cx="2585499" cy="1339669"/>
          </a:xfrm>
          <a:prstGeom prst="rect">
            <a:avLst/>
          </a:prstGeom>
          <a:noFill/>
          <a:ln w="38100">
            <a:solidFill>
              <a:srgbClr val="25B8CA"/>
            </a:solidFill>
          </a:ln>
        </p:spPr>
      </p:pic>
      <p:pic>
        <p:nvPicPr>
          <p:cNvPr id="50" name="Рисунок 49"/>
          <p:cNvPicPr>
            <a:picLocks noChangeAspect="1"/>
          </p:cNvPicPr>
          <p:nvPr/>
        </p:nvPicPr>
        <p:blipFill>
          <a:blip r:embed="rId9" cstate="print">
            <a:duotone>
              <a:prstClr val="black"/>
              <a:srgbClr val="A4C987">
                <a:tint val="45000"/>
                <a:satMod val="400000"/>
              </a:srgbClr>
            </a:duotone>
            <a:extLst>
              <a:ext uri="{BEBA8EAE-BF5A-486C-A8C5-ECC9F3942E4B}">
                <a14:imgProps xmlns:a14="http://schemas.microsoft.com/office/drawing/2010/main">
                  <a14:imgLayer r:embed="rId10">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454435" y="1117892"/>
            <a:ext cx="2487700" cy="426102"/>
          </a:xfrm>
          <a:prstGeom prst="rect">
            <a:avLst/>
          </a:prstGeom>
        </p:spPr>
      </p:pic>
      <p:sp>
        <p:nvSpPr>
          <p:cNvPr id="6" name="TextBox 5"/>
          <p:cNvSpPr txBox="1"/>
          <p:nvPr/>
        </p:nvSpPr>
        <p:spPr>
          <a:xfrm>
            <a:off x="1386560" y="1110097"/>
            <a:ext cx="2588223" cy="369332"/>
          </a:xfrm>
          <a:prstGeom prst="rect">
            <a:avLst/>
          </a:prstGeom>
          <a:noFill/>
        </p:spPr>
        <p:txBody>
          <a:bodyPr wrap="square" rtlCol="0">
            <a:spAutoFit/>
          </a:bodyPr>
          <a:lstStyle/>
          <a:p>
            <a:pPr algn="ctr"/>
            <a:r>
              <a:rPr lang="ru-RU" sz="1200" b="1" dirty="0">
                <a:solidFill>
                  <a:schemeClr val="bg1"/>
                </a:solidFill>
                <a:latin typeface="Open Sans" pitchFamily="34" charset="0"/>
              </a:rPr>
              <a:t>Церковь</a:t>
            </a:r>
            <a:r>
              <a:rPr lang="ru-RU" dirty="0"/>
              <a:t> </a:t>
            </a:r>
            <a:r>
              <a:rPr lang="ru-RU" sz="1200" b="1" dirty="0">
                <a:solidFill>
                  <a:schemeClr val="bg1"/>
                </a:solidFill>
                <a:latin typeface="Open Sans" pitchFamily="34" charset="0"/>
              </a:rPr>
              <a:t>Николая Чудотворца</a:t>
            </a:r>
          </a:p>
        </p:txBody>
      </p:sp>
      <p:pic>
        <p:nvPicPr>
          <p:cNvPr id="57" name="Рисунок 5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1911454" y="5636123"/>
            <a:ext cx="489396" cy="489396"/>
          </a:xfrm>
          <a:prstGeom prst="rect">
            <a:avLst/>
          </a:prstGeom>
        </p:spPr>
      </p:pic>
      <p:sp>
        <p:nvSpPr>
          <p:cNvPr id="7" name="Прямоугольник 6"/>
          <p:cNvSpPr/>
          <p:nvPr/>
        </p:nvSpPr>
        <p:spPr>
          <a:xfrm>
            <a:off x="2425664" y="5631836"/>
            <a:ext cx="2133093" cy="461665"/>
          </a:xfrm>
          <a:prstGeom prst="rect">
            <a:avLst/>
          </a:prstGeom>
        </p:spPr>
        <p:txBody>
          <a:bodyPr wrap="square">
            <a:spAutoFit/>
          </a:bodyPr>
          <a:lstStyle/>
          <a:p>
            <a:r>
              <a:rPr lang="ru-RU" sz="12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Культурно-</a:t>
            </a:r>
          </a:p>
          <a:p>
            <a:r>
              <a:rPr lang="ru-RU" sz="12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познавательный</a:t>
            </a:r>
          </a:p>
        </p:txBody>
      </p:sp>
      <p:pic>
        <p:nvPicPr>
          <p:cNvPr id="58" name="Рисунок 5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888019" y="6240491"/>
            <a:ext cx="512831" cy="512831"/>
          </a:xfrm>
          <a:prstGeom prst="rect">
            <a:avLst/>
          </a:prstGeom>
        </p:spPr>
      </p:pic>
      <p:sp>
        <p:nvSpPr>
          <p:cNvPr id="8" name="Прямоугольник 7"/>
          <p:cNvSpPr/>
          <p:nvPr/>
        </p:nvSpPr>
        <p:spPr>
          <a:xfrm>
            <a:off x="2425664" y="6266073"/>
            <a:ext cx="1831852" cy="461665"/>
          </a:xfrm>
          <a:prstGeom prst="rect">
            <a:avLst/>
          </a:prstGeom>
        </p:spPr>
        <p:txBody>
          <a:bodyPr wrap="square">
            <a:spAutoFit/>
          </a:bodyPr>
          <a:lstStyle/>
          <a:p>
            <a:r>
              <a:rPr lang="ru-RU" sz="12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Сельский и</a:t>
            </a:r>
          </a:p>
          <a:p>
            <a:r>
              <a:rPr lang="ru-RU" sz="12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экологический</a:t>
            </a:r>
          </a:p>
        </p:txBody>
      </p:sp>
      <p:pic>
        <p:nvPicPr>
          <p:cNvPr id="61" name="Рисунок 6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182665" y="5644056"/>
            <a:ext cx="487816" cy="487816"/>
          </a:xfrm>
          <a:prstGeom prst="rect">
            <a:avLst/>
          </a:prstGeom>
        </p:spPr>
      </p:pic>
      <p:sp>
        <p:nvSpPr>
          <p:cNvPr id="12" name="Прямоугольник 11"/>
          <p:cNvSpPr/>
          <p:nvPr/>
        </p:nvSpPr>
        <p:spPr>
          <a:xfrm flipH="1">
            <a:off x="4762319" y="5724168"/>
            <a:ext cx="1524681" cy="276999"/>
          </a:xfrm>
          <a:prstGeom prst="rect">
            <a:avLst/>
          </a:prstGeom>
        </p:spPr>
        <p:txBody>
          <a:bodyPr wrap="square">
            <a:spAutoFit/>
          </a:bodyPr>
          <a:lstStyle/>
          <a:p>
            <a:r>
              <a:rPr lang="ru-RU" sz="12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Рекреационный</a:t>
            </a:r>
          </a:p>
        </p:txBody>
      </p:sp>
      <p:pic>
        <p:nvPicPr>
          <p:cNvPr id="62" name="Рисунок 61"/>
          <p:cNvPicPr>
            <a:picLocks noChangeAspect="1"/>
          </p:cNvPicPr>
          <p:nvPr/>
        </p:nvPicPr>
        <p:blipFill>
          <a:blip r:embed="rId18"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183656" y="6264450"/>
            <a:ext cx="486825" cy="486825"/>
          </a:xfrm>
          <a:prstGeom prst="rect">
            <a:avLst/>
          </a:prstGeom>
        </p:spPr>
      </p:pic>
      <p:sp>
        <p:nvSpPr>
          <p:cNvPr id="14" name="Прямоугольник 13"/>
          <p:cNvSpPr/>
          <p:nvPr/>
        </p:nvSpPr>
        <p:spPr>
          <a:xfrm>
            <a:off x="4796359" y="6358405"/>
            <a:ext cx="1242053" cy="276999"/>
          </a:xfrm>
          <a:prstGeom prst="rect">
            <a:avLst/>
          </a:prstGeom>
        </p:spPr>
        <p:txBody>
          <a:bodyPr wrap="square">
            <a:spAutoFit/>
          </a:bodyPr>
          <a:lstStyle/>
          <a:p>
            <a:r>
              <a:rPr lang="ru-RU" sz="12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Религиозный</a:t>
            </a:r>
          </a:p>
        </p:txBody>
      </p:sp>
      <p:pic>
        <p:nvPicPr>
          <p:cNvPr id="1026" name="Picture 2" descr="F:\Глинка Стратегические объекты\Новая папка\100_4664.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128914" y="1761648"/>
            <a:ext cx="3010537" cy="1639054"/>
          </a:xfrm>
          <a:prstGeom prst="rect">
            <a:avLst/>
          </a:prstGeom>
          <a:noFill/>
          <a:ln w="38100">
            <a:solidFill>
              <a:srgbClr val="25B8CA"/>
            </a:solidFill>
          </a:ln>
          <a:extLst>
            <a:ext uri="{909E8E84-426E-40DD-AFC4-6F175D3DCCD1}">
              <a14:hiddenFill xmlns:a14="http://schemas.microsoft.com/office/drawing/2010/main">
                <a:solidFill>
                  <a:srgbClr val="FFFFFF"/>
                </a:solidFill>
              </a14:hiddenFill>
            </a:ext>
          </a:extLst>
        </p:spPr>
      </p:pic>
      <p:pic>
        <p:nvPicPr>
          <p:cNvPr id="48" name="Рисунок 47"/>
          <p:cNvPicPr>
            <a:picLocks noChangeAspect="1"/>
          </p:cNvPicPr>
          <p:nvPr/>
        </p:nvPicPr>
        <p:blipFill>
          <a:blip r:embed="rId9" cstate="print">
            <a:duotone>
              <a:prstClr val="black"/>
              <a:srgbClr val="B2D499">
                <a:tint val="45000"/>
                <a:satMod val="400000"/>
              </a:srgbClr>
            </a:duotone>
            <a:extLst>
              <a:ext uri="{BEBA8EAE-BF5A-486C-A8C5-ECC9F3942E4B}">
                <a14:imgProps xmlns:a14="http://schemas.microsoft.com/office/drawing/2010/main">
                  <a14:imgLayer r:embed="rId10">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608374" y="3061830"/>
            <a:ext cx="2855194" cy="494741"/>
          </a:xfrm>
          <a:prstGeom prst="rect">
            <a:avLst/>
          </a:prstGeom>
        </p:spPr>
      </p:pic>
      <p:sp>
        <p:nvSpPr>
          <p:cNvPr id="55" name="TextBox 54"/>
          <p:cNvSpPr txBox="1"/>
          <p:nvPr/>
        </p:nvSpPr>
        <p:spPr>
          <a:xfrm>
            <a:off x="4351550" y="3028617"/>
            <a:ext cx="3024902" cy="461665"/>
          </a:xfrm>
          <a:prstGeom prst="rect">
            <a:avLst/>
          </a:prstGeom>
          <a:noFill/>
        </p:spPr>
        <p:txBody>
          <a:bodyPr wrap="square" rtlCol="0">
            <a:spAutoFit/>
          </a:bodyPr>
          <a:lstStyle/>
          <a:p>
            <a:pPr algn="ctr"/>
            <a:r>
              <a:rPr lang="ru-RU" sz="1200" b="1" dirty="0">
                <a:solidFill>
                  <a:srgbClr val="FFFFFF"/>
                </a:solidFill>
                <a:latin typeface="Open Sans" panose="020B0606030504020204" pitchFamily="34" charset="0"/>
                <a:ea typeface="Open Sans" panose="020B0606030504020204" pitchFamily="34" charset="0"/>
                <a:cs typeface="Open Sans" panose="020B0606030504020204" pitchFamily="34" charset="0"/>
              </a:rPr>
              <a:t>Мемориально-исторический комплекс «На службе отечеству»</a:t>
            </a:r>
          </a:p>
        </p:txBody>
      </p:sp>
      <p:pic>
        <p:nvPicPr>
          <p:cNvPr id="40" name="Рисунок 3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pic>
        <p:nvPicPr>
          <p:cNvPr id="41" name="Рисунок 4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56609" y="3106024"/>
            <a:ext cx="1001779" cy="1001779"/>
          </a:xfrm>
          <a:prstGeom prst="rect">
            <a:avLst/>
          </a:prstGeom>
        </p:spPr>
      </p:pic>
      <p:sp>
        <p:nvSpPr>
          <p:cNvPr id="47" name="TextBox 46"/>
          <p:cNvSpPr txBox="1"/>
          <p:nvPr/>
        </p:nvSpPr>
        <p:spPr>
          <a:xfrm>
            <a:off x="87071" y="4182370"/>
            <a:ext cx="1332616" cy="261610"/>
          </a:xfrm>
          <a:prstGeom prst="rect">
            <a:avLst/>
          </a:prstGeom>
          <a:noFill/>
        </p:spPr>
        <p:txBody>
          <a:bodyPr wrap="square" rtlCol="0">
            <a:spAutoFit/>
          </a:bodyPr>
          <a:lstStyle/>
          <a:p>
            <a:pPr algn="ctr"/>
            <a:r>
              <a:rPr lang="ru-RU" sz="1100" b="1" dirty="0">
                <a:solidFill>
                  <a:srgbClr val="245776"/>
                </a:solidFill>
                <a:latin typeface="Open Sans" panose="020B0606030504020204" pitchFamily="34" charset="0"/>
                <a:ea typeface="Open Sans" panose="020B0606030504020204" pitchFamily="34" charset="0"/>
                <a:cs typeface="Open Sans" panose="020B0606030504020204" pitchFamily="34" charset="0"/>
              </a:rPr>
              <a:t>Церкви</a:t>
            </a:r>
          </a:p>
        </p:txBody>
      </p:sp>
      <p:sp>
        <p:nvSpPr>
          <p:cNvPr id="9" name="Прямоугольник 8"/>
          <p:cNvSpPr/>
          <p:nvPr/>
        </p:nvSpPr>
        <p:spPr>
          <a:xfrm>
            <a:off x="271276" y="3313070"/>
            <a:ext cx="996293" cy="584775"/>
          </a:xfrm>
          <a:prstGeom prst="rect">
            <a:avLst/>
          </a:prstGeom>
        </p:spPr>
        <p:txBody>
          <a:bodyPr wrap="square">
            <a:spAutoFit/>
          </a:bodyPr>
          <a:lstStyle/>
          <a:p>
            <a:pPr algn="ctr"/>
            <a:r>
              <a:rPr lang="ru-RU"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p>
        </p:txBody>
      </p:sp>
    </p:spTree>
    <p:extLst>
      <p:ext uri="{BB962C8B-B14F-4D97-AF65-F5344CB8AC3E}">
        <p14:creationId xmlns:p14="http://schemas.microsoft.com/office/powerpoint/2010/main" val="32813510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a:off x="2061031" y="156237"/>
            <a:ext cx="5498644" cy="768091"/>
          </a:xfrm>
          <a:prstGeom prst="rect">
            <a:avLst/>
          </a:prstGeom>
        </p:spPr>
      </p:pic>
      <p:sp>
        <p:nvSpPr>
          <p:cNvPr id="4" name="TextBox 3"/>
          <p:cNvSpPr txBox="1"/>
          <p:nvPr/>
        </p:nvSpPr>
        <p:spPr>
          <a:xfrm>
            <a:off x="2061031" y="317130"/>
            <a:ext cx="5498644" cy="461665"/>
          </a:xfrm>
          <a:prstGeom prst="rect">
            <a:avLst/>
          </a:prstGeom>
          <a:noFill/>
        </p:spPr>
        <p:txBody>
          <a:bodyPr wrap="square" rtlCol="0">
            <a:spAutoFit/>
          </a:bodyPr>
          <a:lstStyle/>
          <a:p>
            <a:pPr algn="ctr"/>
            <a:r>
              <a:rPr lang="en-US"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SWOT</a:t>
            </a: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-анализ</a:t>
            </a:r>
          </a:p>
        </p:txBody>
      </p:sp>
      <p:sp>
        <p:nvSpPr>
          <p:cNvPr id="7" name="TextBox 6"/>
          <p:cNvSpPr txBox="1"/>
          <p:nvPr/>
        </p:nvSpPr>
        <p:spPr>
          <a:xfrm>
            <a:off x="833915" y="154887"/>
            <a:ext cx="1114408"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 </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 </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graphicFrame>
        <p:nvGraphicFramePr>
          <p:cNvPr id="8" name="Таблица 7"/>
          <p:cNvGraphicFramePr>
            <a:graphicFrameLocks noGrp="1"/>
          </p:cNvGraphicFramePr>
          <p:nvPr>
            <p:extLst>
              <p:ext uri="{D42A27DB-BD31-4B8C-83A1-F6EECF244321}">
                <p14:modId xmlns:p14="http://schemas.microsoft.com/office/powerpoint/2010/main" val="2860984833"/>
              </p:ext>
            </p:extLst>
          </p:nvPr>
        </p:nvGraphicFramePr>
        <p:xfrm>
          <a:off x="513984" y="1172205"/>
          <a:ext cx="6083417" cy="4879933"/>
        </p:xfrm>
        <a:graphic>
          <a:graphicData uri="http://schemas.openxmlformats.org/drawingml/2006/table">
            <a:tbl>
              <a:tblPr firstRow="1" bandRow="1">
                <a:tableStyleId>{5C22544A-7EE6-4342-B048-85BDC9FD1C3A}</a:tableStyleId>
              </a:tblPr>
              <a:tblGrid>
                <a:gridCol w="1920481">
                  <a:extLst>
                    <a:ext uri="{9D8B030D-6E8A-4147-A177-3AD203B41FA5}">
                      <a16:colId xmlns="" xmlns:a16="http://schemas.microsoft.com/office/drawing/2014/main" val="20000"/>
                    </a:ext>
                  </a:extLst>
                </a:gridCol>
                <a:gridCol w="4162936">
                  <a:extLst>
                    <a:ext uri="{9D8B030D-6E8A-4147-A177-3AD203B41FA5}">
                      <a16:colId xmlns="" xmlns:a16="http://schemas.microsoft.com/office/drawing/2014/main" val="20001"/>
                    </a:ext>
                  </a:extLst>
                </a:gridCol>
              </a:tblGrid>
              <a:tr h="1226865">
                <a:tc>
                  <a:txBody>
                    <a:bodyPr/>
                    <a:lstStyle/>
                    <a:p>
                      <a:pPr marL="0" marR="0" indent="0" algn="ctr" defTabSz="755934" rtl="0" eaLnBrk="1" fontAlgn="auto" latinLnBrk="0" hangingPunct="1">
                        <a:lnSpc>
                          <a:spcPct val="100000"/>
                        </a:lnSpc>
                        <a:spcBef>
                          <a:spcPts val="0"/>
                        </a:spcBef>
                        <a:spcAft>
                          <a:spcPts val="0"/>
                        </a:spcAft>
                        <a:buClrTx/>
                        <a:buSzTx/>
                        <a:buFontTx/>
                        <a:buNone/>
                        <a:tabLst/>
                        <a:defRPr/>
                      </a:pPr>
                      <a:r>
                        <a:rPr lang="ru-RU" sz="1600" baseline="0" dirty="0">
                          <a:solidFill>
                            <a:schemeClr val="tx1"/>
                          </a:solidFill>
                        </a:rPr>
                        <a:t>Сильные стороны</a:t>
                      </a:r>
                      <a:endParaRPr lang="ru-RU" sz="1600" dirty="0">
                        <a:solidFill>
                          <a:schemeClr val="tx1"/>
                        </a:solidFill>
                      </a:endParaRPr>
                    </a:p>
                    <a:p>
                      <a:pPr algn="ctr"/>
                      <a:r>
                        <a:rPr lang="en-US" sz="1600" dirty="0">
                          <a:solidFill>
                            <a:schemeClr val="tx1"/>
                          </a:solidFill>
                          <a:latin typeface="Open Sans" panose="020B0606030504020204"/>
                        </a:rPr>
                        <a:t>S</a:t>
                      </a:r>
                      <a:endParaRPr lang="ru-RU" sz="1600" baseline="0" dirty="0">
                        <a:solidFill>
                          <a:schemeClr val="tx1"/>
                        </a:solidFill>
                      </a:endParaRPr>
                    </a:p>
                  </a:txBody>
                  <a:tcPr>
                    <a:solidFill>
                      <a:srgbClr val="6FCECE"/>
                    </a:solidFill>
                  </a:tcPr>
                </a:tc>
                <a:tc>
                  <a:txBody>
                    <a:bodyPr/>
                    <a:lstStyle/>
                    <a:p>
                      <a:pPr marL="171450" lvl="0" indent="-171450">
                        <a:buFont typeface="Arial" panose="020B0604020202020204" pitchFamily="34" charset="0"/>
                        <a:buChar char="•"/>
                      </a:pPr>
                      <a:r>
                        <a:rPr lang="ru-RU" sz="1200" b="0" kern="1200" dirty="0">
                          <a:solidFill>
                            <a:schemeClr val="tx1"/>
                          </a:solidFill>
                          <a:effectLst/>
                          <a:latin typeface="Open Sans" pitchFamily="34" charset="0"/>
                          <a:ea typeface="Open Sans" panose="020B0606030504020204" pitchFamily="34" charset="0"/>
                          <a:cs typeface="Open Sans" panose="020B0606030504020204" pitchFamily="34" charset="0"/>
                        </a:rPr>
                        <a:t>выгодное транспортно-географическое положение</a:t>
                      </a:r>
                    </a:p>
                    <a:p>
                      <a:pPr marL="171450" lvl="0" indent="-171450">
                        <a:buFont typeface="Arial" panose="020B0604020202020204" pitchFamily="34" charset="0"/>
                        <a:buChar char="•"/>
                      </a:pPr>
                      <a:r>
                        <a:rPr lang="ru-RU" sz="1200" b="0" kern="1200" dirty="0">
                          <a:solidFill>
                            <a:schemeClr val="tx1"/>
                          </a:solidFill>
                          <a:effectLst/>
                          <a:latin typeface="Open Sans" pitchFamily="34" charset="0"/>
                          <a:ea typeface="Open Sans" panose="020B0606030504020204" pitchFamily="34" charset="0"/>
                          <a:cs typeface="Open Sans" panose="020B0606030504020204" pitchFamily="34" charset="0"/>
                        </a:rPr>
                        <a:t>наличие сырья: </a:t>
                      </a:r>
                      <a:r>
                        <a:rPr lang="ru-RU" sz="1200" b="0" kern="1200" dirty="0" err="1">
                          <a:solidFill>
                            <a:schemeClr val="tx1"/>
                          </a:solidFill>
                          <a:effectLst/>
                          <a:latin typeface="Open Sans" pitchFamily="34" charset="0"/>
                          <a:ea typeface="Open Sans" panose="020B0606030504020204" pitchFamily="34" charset="0"/>
                          <a:cs typeface="Open Sans" panose="020B0606030504020204" pitchFamily="34" charset="0"/>
                        </a:rPr>
                        <a:t>песчаногравийной</a:t>
                      </a:r>
                      <a:r>
                        <a:rPr lang="ru-RU" sz="1200" b="0" kern="1200" dirty="0">
                          <a:solidFill>
                            <a:schemeClr val="tx1"/>
                          </a:solidFill>
                          <a:effectLst/>
                          <a:latin typeface="Open Sans" pitchFamily="34" charset="0"/>
                          <a:ea typeface="Open Sans" panose="020B0606030504020204" pitchFamily="34" charset="0"/>
                          <a:cs typeface="Open Sans" panose="020B0606030504020204" pitchFamily="34" charset="0"/>
                        </a:rPr>
                        <a:t> смеси, торфа, цементного сырья</a:t>
                      </a:r>
                    </a:p>
                    <a:p>
                      <a:pPr marL="171450" lvl="0" indent="-171450">
                        <a:buFont typeface="Arial" panose="020B0604020202020204" pitchFamily="34" charset="0"/>
                        <a:buChar char="•"/>
                      </a:pPr>
                      <a:r>
                        <a:rPr lang="ru-RU" sz="1200" b="0" kern="1200" baseline="0" dirty="0">
                          <a:solidFill>
                            <a:schemeClr val="tx1"/>
                          </a:solidFill>
                          <a:effectLst/>
                          <a:latin typeface="Open Sans" pitchFamily="34" charset="0"/>
                          <a:ea typeface="Open Sans" panose="020B0606030504020204" pitchFamily="34" charset="0"/>
                          <a:cs typeface="Open Sans" panose="020B0606030504020204" pitchFamily="34" charset="0"/>
                        </a:rPr>
                        <a:t>близость</a:t>
                      </a:r>
                      <a:r>
                        <a:rPr lang="ru-RU" sz="1200" b="0" kern="1200" dirty="0">
                          <a:solidFill>
                            <a:schemeClr val="tx1"/>
                          </a:solidFill>
                          <a:effectLst/>
                          <a:latin typeface="Open Sans" pitchFamily="34" charset="0"/>
                          <a:ea typeface="Open Sans" panose="020B0606030504020204" pitchFamily="34" charset="0"/>
                          <a:cs typeface="Open Sans" panose="020B0606030504020204" pitchFamily="34" charset="0"/>
                        </a:rPr>
                        <a:t> к региональному центру (г. Смоленск)</a:t>
                      </a:r>
                    </a:p>
                    <a:p>
                      <a:pPr marL="171450" lvl="0" indent="-171450">
                        <a:buFont typeface="Arial" panose="020B0604020202020204" pitchFamily="34" charset="0"/>
                        <a:buChar char="•"/>
                      </a:pPr>
                      <a:r>
                        <a:rPr lang="ru-RU" sz="1200" b="0" kern="1200" dirty="0">
                          <a:solidFill>
                            <a:schemeClr val="tx1"/>
                          </a:solidFill>
                          <a:effectLst/>
                          <a:latin typeface="Open Sans" pitchFamily="34" charset="0"/>
                          <a:ea typeface="Open Sans" panose="020B0606030504020204" pitchFamily="34" charset="0"/>
                          <a:cs typeface="Open Sans" panose="020B0606030504020204" pitchFamily="34" charset="0"/>
                        </a:rPr>
                        <a:t>наличие газопроводных сетей</a:t>
                      </a:r>
                    </a:p>
                  </a:txBody>
                  <a:tcPr>
                    <a:solidFill>
                      <a:srgbClr val="6FCECE"/>
                    </a:solidFill>
                  </a:tcPr>
                </a:tc>
                <a:extLst>
                  <a:ext uri="{0D108BD9-81ED-4DB2-BD59-A6C34878D82A}">
                    <a16:rowId xmlns="" xmlns:a16="http://schemas.microsoft.com/office/drawing/2014/main" val="10000"/>
                  </a:ext>
                </a:extLst>
              </a:tr>
              <a:tr h="1814996">
                <a:tc>
                  <a:txBody>
                    <a:bodyPr/>
                    <a:lstStyle/>
                    <a:p>
                      <a:pPr marL="0" marR="0" indent="0" algn="ctr" defTabSz="755934" rtl="0" eaLnBrk="1" fontAlgn="auto" latinLnBrk="0" hangingPunct="1">
                        <a:lnSpc>
                          <a:spcPct val="100000"/>
                        </a:lnSpc>
                        <a:spcBef>
                          <a:spcPts val="0"/>
                        </a:spcBef>
                        <a:spcAft>
                          <a:spcPts val="0"/>
                        </a:spcAft>
                        <a:buClrTx/>
                        <a:buSzTx/>
                        <a:buFontTx/>
                        <a:buNone/>
                        <a:tabLst/>
                        <a:defRPr/>
                      </a:pPr>
                      <a:r>
                        <a:rPr lang="ru-RU" sz="1600" b="1" baseline="0" dirty="0">
                          <a:solidFill>
                            <a:schemeClr val="tx1"/>
                          </a:solidFill>
                        </a:rPr>
                        <a:t>Слабые стороны</a:t>
                      </a:r>
                      <a:endParaRPr lang="ru-RU" sz="1600" b="1" dirty="0">
                        <a:solidFill>
                          <a:schemeClr val="tx1"/>
                        </a:solidFill>
                      </a:endParaRPr>
                    </a:p>
                    <a:p>
                      <a:pPr algn="ctr"/>
                      <a:r>
                        <a:rPr lang="en-US" sz="1600" b="1" baseline="0" dirty="0">
                          <a:solidFill>
                            <a:schemeClr val="tx1"/>
                          </a:solidFill>
                          <a:latin typeface="Open Sans" panose="020B0606030504020204"/>
                        </a:rPr>
                        <a:t>W</a:t>
                      </a:r>
                      <a:endParaRPr lang="ru-RU" sz="1600" b="1" baseline="0" dirty="0">
                        <a:solidFill>
                          <a:schemeClr val="tx1"/>
                        </a:solidFill>
                      </a:endParaRPr>
                    </a:p>
                  </a:txBody>
                  <a:tcPr>
                    <a:solidFill>
                      <a:srgbClr val="8FDEE3"/>
                    </a:solidFill>
                  </a:tcPr>
                </a:tc>
                <a:tc>
                  <a:txBody>
                    <a:bodyPr/>
                    <a:lstStyle/>
                    <a:p>
                      <a:pPr marL="171450" lvl="0" indent="-171450">
                        <a:buFont typeface="Arial" panose="020B0604020202020204" pitchFamily="34" charset="0"/>
                        <a:buChar char="•"/>
                      </a:pPr>
                      <a:r>
                        <a:rPr lang="ru-RU" sz="1200" b="0" i="0" kern="1200" baseline="0" dirty="0">
                          <a:solidFill>
                            <a:schemeClr val="dk1"/>
                          </a:solidFill>
                          <a:effectLst/>
                          <a:latin typeface="Open Sans" pitchFamily="34" charset="0"/>
                          <a:ea typeface="Open Sans" panose="020B0606030504020204" pitchFamily="34" charset="0"/>
                          <a:cs typeface="Open Sans" panose="020B0606030504020204" pitchFamily="34" charset="0"/>
                        </a:rPr>
                        <a:t>отсутствие свободного жилья</a:t>
                      </a:r>
                    </a:p>
                    <a:p>
                      <a:pPr marL="171450" lvl="0" indent="-171450">
                        <a:buFont typeface="Arial" panose="020B0604020202020204" pitchFamily="34" charset="0"/>
                        <a:buChar char="•"/>
                      </a:pPr>
                      <a:r>
                        <a:rPr lang="ru-RU" sz="1200" b="0" i="0" kern="1200" baseline="0" dirty="0">
                          <a:solidFill>
                            <a:schemeClr val="dk1"/>
                          </a:solidFill>
                          <a:effectLst/>
                          <a:latin typeface="Open Sans" pitchFamily="34" charset="0"/>
                          <a:ea typeface="Open Sans" panose="020B0606030504020204" pitchFamily="34" charset="0"/>
                          <a:cs typeface="Open Sans" panose="020B0606030504020204" pitchFamily="34" charset="0"/>
                        </a:rPr>
                        <a:t>низкая численность населения, в том числе трудоспособного</a:t>
                      </a:r>
                    </a:p>
                    <a:p>
                      <a:pPr marL="171450" lvl="0" indent="-171450">
                        <a:buFont typeface="Arial" panose="020B0604020202020204" pitchFamily="34" charset="0"/>
                        <a:buChar char="•"/>
                      </a:pPr>
                      <a:r>
                        <a:rPr lang="ru-RU" sz="1200" b="0" i="0" kern="1200" baseline="0" dirty="0">
                          <a:solidFill>
                            <a:schemeClr val="dk1"/>
                          </a:solidFill>
                          <a:effectLst/>
                          <a:latin typeface="Open Sans" pitchFamily="34" charset="0"/>
                          <a:ea typeface="Open Sans" panose="020B0606030504020204" pitchFamily="34" charset="0"/>
                          <a:cs typeface="Open Sans" panose="020B0606030504020204" pitchFamily="34" charset="0"/>
                        </a:rPr>
                        <a:t>дефицит высококвалифицированных кадров</a:t>
                      </a:r>
                    </a:p>
                    <a:p>
                      <a:pPr marL="171450" lvl="0" indent="-171450">
                        <a:buFont typeface="Arial" panose="020B0604020202020204" pitchFamily="34" charset="0"/>
                        <a:buChar char="•"/>
                      </a:pPr>
                      <a:r>
                        <a:rPr lang="ru-RU" sz="1200" b="0" i="0" kern="1200" baseline="0" dirty="0">
                          <a:solidFill>
                            <a:schemeClr val="dk1"/>
                          </a:solidFill>
                          <a:effectLst/>
                          <a:latin typeface="Open Sans" pitchFamily="34" charset="0"/>
                          <a:ea typeface="Open Sans" panose="020B0606030504020204" pitchFamily="34" charset="0"/>
                          <a:cs typeface="Open Sans" panose="020B0606030504020204" pitchFamily="34" charset="0"/>
                        </a:rPr>
                        <a:t>недостаточная обеспеченность производственных площадок объектами инфраструктуры</a:t>
                      </a:r>
                    </a:p>
                    <a:p>
                      <a:pPr marL="171450" lvl="0" indent="-171450">
                        <a:buFont typeface="Arial" panose="020B0604020202020204" pitchFamily="34" charset="0"/>
                        <a:buChar char="•"/>
                      </a:pPr>
                      <a:r>
                        <a:rPr lang="ru-RU" sz="1200" b="0" i="0" kern="1200" baseline="0" dirty="0" err="1">
                          <a:solidFill>
                            <a:schemeClr val="dk1"/>
                          </a:solidFill>
                          <a:effectLst/>
                          <a:latin typeface="Open Sans" pitchFamily="34" charset="0"/>
                          <a:ea typeface="Open Sans" panose="020B0606030504020204" pitchFamily="34" charset="0"/>
                          <a:cs typeface="Open Sans" panose="020B0606030504020204" pitchFamily="34" charset="0"/>
                        </a:rPr>
                        <a:t>мелкоконтурные</a:t>
                      </a:r>
                      <a:r>
                        <a:rPr lang="ru-RU" sz="1200" b="0" i="0" kern="1200" baseline="0" dirty="0">
                          <a:solidFill>
                            <a:schemeClr val="dk1"/>
                          </a:solidFill>
                          <a:effectLst/>
                          <a:latin typeface="Open Sans" pitchFamily="34" charset="0"/>
                          <a:ea typeface="Open Sans" panose="020B0606030504020204" pitchFamily="34" charset="0"/>
                          <a:cs typeface="Open Sans" panose="020B0606030504020204" pitchFamily="34" charset="0"/>
                        </a:rPr>
                        <a:t> земельные участки</a:t>
                      </a:r>
                    </a:p>
                    <a:p>
                      <a:pPr marL="171450" lvl="0" indent="-171450">
                        <a:buFont typeface="Arial" panose="020B0604020202020204" pitchFamily="34" charset="0"/>
                        <a:buChar char="•"/>
                      </a:pPr>
                      <a:r>
                        <a:rPr lang="ru-RU" sz="1200" b="0" i="0" kern="1200" baseline="0" dirty="0">
                          <a:solidFill>
                            <a:schemeClr val="dk1"/>
                          </a:solidFill>
                          <a:effectLst/>
                          <a:latin typeface="Open Sans" pitchFamily="34" charset="0"/>
                          <a:ea typeface="Open Sans" panose="020B0606030504020204" pitchFamily="34" charset="0"/>
                          <a:cs typeface="Open Sans" panose="020B0606030504020204" pitchFamily="34" charset="0"/>
                        </a:rPr>
                        <a:t>развитие малых форм хозяйствования</a:t>
                      </a:r>
                    </a:p>
                  </a:txBody>
                  <a:tcPr>
                    <a:solidFill>
                      <a:srgbClr val="8FDEE3"/>
                    </a:solidFill>
                  </a:tcPr>
                </a:tc>
                <a:extLst>
                  <a:ext uri="{0D108BD9-81ED-4DB2-BD59-A6C34878D82A}">
                    <a16:rowId xmlns="" xmlns:a16="http://schemas.microsoft.com/office/drawing/2014/main" val="10001"/>
                  </a:ext>
                </a:extLst>
              </a:tr>
              <a:tr h="1149423">
                <a:tc>
                  <a:txBody>
                    <a:bodyPr/>
                    <a:lstStyle/>
                    <a:p>
                      <a:pPr algn="ctr"/>
                      <a:r>
                        <a:rPr lang="ru-RU" sz="1600" b="1" dirty="0"/>
                        <a:t>Возможности</a:t>
                      </a:r>
                    </a:p>
                    <a:p>
                      <a:pPr algn="ctr"/>
                      <a:r>
                        <a:rPr lang="en-US" sz="1600" b="1" dirty="0">
                          <a:latin typeface="Open Sans" panose="020B0606030504020204"/>
                        </a:rPr>
                        <a:t>O</a:t>
                      </a:r>
                      <a:endParaRPr lang="ru-RU" sz="1600" b="1" dirty="0"/>
                    </a:p>
                  </a:txBody>
                  <a:tcPr>
                    <a:solidFill>
                      <a:srgbClr val="E8E8A8"/>
                    </a:solidFill>
                  </a:tcPr>
                </a:tc>
                <a:tc>
                  <a:txBody>
                    <a:bodyPr/>
                    <a:lstStyle/>
                    <a:p>
                      <a:pPr marL="171450" lvl="0" indent="-171450">
                        <a:buFont typeface="Arial" panose="020B0604020202020204" pitchFamily="34" charset="0"/>
                        <a:buChar char="•"/>
                      </a:pPr>
                      <a:r>
                        <a:rPr lang="ru-RU" sz="1200" b="0" i="0" kern="1200" baseline="0" dirty="0">
                          <a:solidFill>
                            <a:schemeClr val="dk1"/>
                          </a:solidFill>
                          <a:effectLst/>
                          <a:latin typeface="Open Sans" pitchFamily="34" charset="0"/>
                          <a:ea typeface="Open Sans" panose="020B0606030504020204" pitchFamily="34" charset="0"/>
                          <a:cs typeface="Open Sans" panose="020B0606030504020204" pitchFamily="34" charset="0"/>
                        </a:rPr>
                        <a:t>вовлечение в оборот неиспользуемых сельскохозяйственных угодий</a:t>
                      </a:r>
                    </a:p>
                    <a:p>
                      <a:pPr marL="171450" lvl="0" indent="-171450">
                        <a:buFont typeface="Arial" panose="020B0604020202020204" pitchFamily="34" charset="0"/>
                        <a:buChar char="•"/>
                      </a:pPr>
                      <a:r>
                        <a:rPr lang="ru-RU" sz="1200" b="0" i="0" kern="1200" baseline="0" dirty="0">
                          <a:solidFill>
                            <a:schemeClr val="dk1"/>
                          </a:solidFill>
                          <a:effectLst/>
                          <a:latin typeface="Open Sans" pitchFamily="34" charset="0"/>
                          <a:ea typeface="Open Sans" panose="020B0606030504020204" pitchFamily="34" charset="0"/>
                          <a:cs typeface="Open Sans" panose="020B0606030504020204" pitchFamily="34" charset="0"/>
                        </a:rPr>
                        <a:t>развитие сельскохозяйственного туризма</a:t>
                      </a:r>
                    </a:p>
                    <a:p>
                      <a:pPr marL="171450" lvl="0" indent="-171450">
                        <a:buFont typeface="Arial" panose="020B0604020202020204" pitchFamily="34" charset="0"/>
                        <a:buChar char="•"/>
                      </a:pPr>
                      <a:r>
                        <a:rPr lang="ru-RU" sz="1200" b="0" i="0" kern="1200" baseline="0" dirty="0">
                          <a:solidFill>
                            <a:schemeClr val="dk1"/>
                          </a:solidFill>
                          <a:effectLst/>
                          <a:latin typeface="Open Sans" pitchFamily="34" charset="0"/>
                          <a:ea typeface="Open Sans" panose="020B0606030504020204" pitchFamily="34" charset="0"/>
                          <a:cs typeface="Open Sans" panose="020B0606030504020204" pitchFamily="34" charset="0"/>
                        </a:rPr>
                        <a:t>развитие жилищного строительства</a:t>
                      </a:r>
                    </a:p>
                    <a:p>
                      <a:pPr marL="171450" lvl="0" indent="-171450">
                        <a:buFont typeface="Arial" panose="020B0604020202020204" pitchFamily="34" charset="0"/>
                        <a:buChar char="•"/>
                      </a:pPr>
                      <a:r>
                        <a:rPr lang="ru-RU" sz="1200" b="0" i="0" kern="1200" baseline="0" dirty="0">
                          <a:solidFill>
                            <a:schemeClr val="dk1"/>
                          </a:solidFill>
                          <a:effectLst/>
                          <a:latin typeface="Open Sans" pitchFamily="34" charset="0"/>
                          <a:ea typeface="Open Sans" panose="020B0606030504020204" pitchFamily="34" charset="0"/>
                          <a:cs typeface="Open Sans" panose="020B0606030504020204" pitchFamily="34" charset="0"/>
                        </a:rPr>
                        <a:t>строительство промышленных предприятий</a:t>
                      </a:r>
                    </a:p>
                  </a:txBody>
                  <a:tcPr>
                    <a:solidFill>
                      <a:srgbClr val="E8E8A8"/>
                    </a:solidFill>
                  </a:tcPr>
                </a:tc>
                <a:extLst>
                  <a:ext uri="{0D108BD9-81ED-4DB2-BD59-A6C34878D82A}">
                    <a16:rowId xmlns="" xmlns:a16="http://schemas.microsoft.com/office/drawing/2014/main" val="10002"/>
                  </a:ext>
                </a:extLst>
              </a:tr>
              <a:tr h="688649">
                <a:tc>
                  <a:txBody>
                    <a:bodyPr/>
                    <a:lstStyle/>
                    <a:p>
                      <a:pPr algn="ctr"/>
                      <a:r>
                        <a:rPr lang="ru-RU" sz="1600" b="1" dirty="0"/>
                        <a:t>Угрозы</a:t>
                      </a:r>
                    </a:p>
                    <a:p>
                      <a:pPr algn="ctr"/>
                      <a:r>
                        <a:rPr lang="en-US" sz="1600" b="1" dirty="0">
                          <a:latin typeface="Open Sans" panose="020B0606030504020204"/>
                        </a:rPr>
                        <a:t>T</a:t>
                      </a:r>
                      <a:endParaRPr lang="ru-RU" sz="1600" b="1" dirty="0"/>
                    </a:p>
                  </a:txBody>
                  <a:tcPr>
                    <a:solidFill>
                      <a:srgbClr val="FBFBB7"/>
                    </a:solidFill>
                  </a:tcPr>
                </a:tc>
                <a:tc>
                  <a:txBody>
                    <a:bodyPr/>
                    <a:lstStyle/>
                    <a:p>
                      <a:pPr marL="171450" lvl="0" indent="-171450">
                        <a:buFont typeface="Arial" panose="020B0604020202020204" pitchFamily="34" charset="0"/>
                        <a:buChar char="•"/>
                      </a:pPr>
                      <a:r>
                        <a:rPr lang="ru-RU" sz="1200" b="0" i="0" kern="1200" baseline="0" dirty="0">
                          <a:solidFill>
                            <a:schemeClr val="dk1"/>
                          </a:solidFill>
                          <a:effectLst/>
                          <a:latin typeface="Open Sans" pitchFamily="34" charset="0"/>
                          <a:ea typeface="Open Sans" panose="020B0606030504020204" pitchFamily="34" charset="0"/>
                          <a:cs typeface="Open Sans" panose="020B0606030504020204" pitchFamily="34" charset="0"/>
                        </a:rPr>
                        <a:t>сохранение естественной убыли и демографическое старение населения</a:t>
                      </a:r>
                    </a:p>
                    <a:p>
                      <a:pPr marL="171450" lvl="0" indent="-171450">
                        <a:buFont typeface="Arial" panose="020B0604020202020204" pitchFamily="34" charset="0"/>
                        <a:buChar char="•"/>
                      </a:pPr>
                      <a:r>
                        <a:rPr lang="ru-RU" sz="1200" b="0" i="0" kern="1200" baseline="0" dirty="0">
                          <a:solidFill>
                            <a:schemeClr val="dk1"/>
                          </a:solidFill>
                          <a:effectLst/>
                          <a:latin typeface="Open Sans" pitchFamily="34" charset="0"/>
                          <a:ea typeface="Open Sans" panose="020B0606030504020204" pitchFamily="34" charset="0"/>
                          <a:cs typeface="Open Sans" panose="020B0606030504020204" pitchFamily="34" charset="0"/>
                        </a:rPr>
                        <a:t>отток молодежи из района</a:t>
                      </a:r>
                    </a:p>
                  </a:txBody>
                  <a:tcPr>
                    <a:solidFill>
                      <a:srgbClr val="FBFBB7"/>
                    </a:solidFill>
                  </a:tcPr>
                </a:tc>
                <a:extLst>
                  <a:ext uri="{0D108BD9-81ED-4DB2-BD59-A6C34878D82A}">
                    <a16:rowId xmlns="" xmlns:a16="http://schemas.microsoft.com/office/drawing/2014/main" val="10003"/>
                  </a:ext>
                </a:extLst>
              </a:tr>
            </a:tbl>
          </a:graphicData>
        </a:graphic>
      </p:graphicFrame>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
        <p:nvSpPr>
          <p:cNvPr id="9" name="TextBox 8"/>
          <p:cNvSpPr txBox="1"/>
          <p:nvPr/>
        </p:nvSpPr>
        <p:spPr>
          <a:xfrm>
            <a:off x="7121735" y="7190343"/>
            <a:ext cx="441146"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28</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Tree>
    <p:extLst>
      <p:ext uri="{BB962C8B-B14F-4D97-AF65-F5344CB8AC3E}">
        <p14:creationId xmlns:p14="http://schemas.microsoft.com/office/powerpoint/2010/main" val="13985640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duotone>
              <a:prstClr val="black"/>
              <a:schemeClr val="accent6">
                <a:tint val="45000"/>
                <a:satMod val="400000"/>
              </a:schemeClr>
            </a:duotone>
            <a:extLst>
              <a:ext uri="{BEBA8EAE-BF5A-486C-A8C5-ECC9F3942E4B}">
                <a14:imgProps xmlns:a14="http://schemas.microsoft.com/office/drawing/2010/main">
                  <a14:imgLayer r:embed="rId3">
                    <a14:imgEffect>
                      <a14:artisticGlowDiffused/>
                    </a14:imgEffect>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9252" t="7485" r="9452" b="8220"/>
          <a:stretch/>
        </p:blipFill>
        <p:spPr>
          <a:xfrm>
            <a:off x="44481" y="1300778"/>
            <a:ext cx="7548234" cy="4419779"/>
          </a:xfrm>
          <a:prstGeom prst="rect">
            <a:avLst/>
          </a:prstGeom>
        </p:spPr>
      </p:pic>
      <p:sp>
        <p:nvSpPr>
          <p:cNvPr id="4" name="TextBox 3"/>
          <p:cNvSpPr txBox="1"/>
          <p:nvPr/>
        </p:nvSpPr>
        <p:spPr>
          <a:xfrm>
            <a:off x="7121735" y="7190343"/>
            <a:ext cx="441146"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29</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6" name="TextBox 25"/>
          <p:cNvSpPr txBox="1"/>
          <p:nvPr/>
        </p:nvSpPr>
        <p:spPr>
          <a:xfrm>
            <a:off x="622702" y="1614421"/>
            <a:ext cx="3196360" cy="954107"/>
          </a:xfrm>
          <a:prstGeom prst="rect">
            <a:avLst/>
          </a:prstGeom>
          <a:noFill/>
        </p:spPr>
        <p:txBody>
          <a:bodyPr wrap="square" rtlCol="0">
            <a:spAutoFit/>
          </a:bodyPr>
          <a:lstStyle/>
          <a:p>
            <a:pPr algn="ctr"/>
            <a:r>
              <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ГЛАВА МУНИЦИПАЛЬНОГО ОБРАЗОВАНИЯ </a:t>
            </a:r>
          </a:p>
          <a:p>
            <a:pPr algn="ctr"/>
            <a:r>
              <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«ГЛИНКОВСКИЙ РАЙОН» СМОЛЕНСКОЙ ОБЛАСТИ:</a:t>
            </a:r>
          </a:p>
        </p:txBody>
      </p:sp>
      <p:sp>
        <p:nvSpPr>
          <p:cNvPr id="28" name="TextBox 27"/>
          <p:cNvSpPr txBox="1"/>
          <p:nvPr/>
        </p:nvSpPr>
        <p:spPr>
          <a:xfrm>
            <a:off x="691543" y="3963221"/>
            <a:ext cx="3058673" cy="1169551"/>
          </a:xfrm>
          <a:prstGeom prst="rect">
            <a:avLst/>
          </a:prstGeom>
          <a:noFill/>
        </p:spPr>
        <p:txBody>
          <a:bodyPr wrap="square" rtlCol="0">
            <a:spAutoFit/>
          </a:bodyPr>
          <a:lstStyle/>
          <a:p>
            <a:pPr algn="ctr"/>
            <a:r>
              <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ЗАМЕСТИТЕЛЬ ГЛАВЫ  МУНИЦИПАЛЬНОГО ОБРАЗОВАНИЯ</a:t>
            </a:r>
          </a:p>
          <a:p>
            <a:pPr algn="ctr"/>
            <a:r>
              <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«ГЛИНКОВСКИЙ РАЙОН» СМОЛЕНСКОЙ ОБЛАСТИ:</a:t>
            </a:r>
          </a:p>
        </p:txBody>
      </p:sp>
      <p:sp>
        <p:nvSpPr>
          <p:cNvPr id="29" name="TextBox 28"/>
          <p:cNvSpPr txBox="1"/>
          <p:nvPr/>
        </p:nvSpPr>
        <p:spPr>
          <a:xfrm>
            <a:off x="4011953" y="1763632"/>
            <a:ext cx="2583543" cy="954107"/>
          </a:xfrm>
          <a:prstGeom prst="rect">
            <a:avLst/>
          </a:prstGeom>
          <a:noFill/>
        </p:spPr>
        <p:txBody>
          <a:bodyPr wrap="square" rtlCol="0">
            <a:spAutoFit/>
          </a:bodyPr>
          <a:lstStyle/>
          <a:p>
            <a:pPr algn="ctr"/>
            <a:r>
              <a:rPr lang="ru-RU" sz="1400" b="1" cap="all" dirty="0">
                <a:solidFill>
                  <a:srgbClr val="0070C0"/>
                </a:solidFill>
                <a:latin typeface="Open Sans" panose="020B0606030504020204" pitchFamily="34" charset="0"/>
                <a:ea typeface="Open Sans" panose="020B0606030504020204" pitchFamily="34" charset="0"/>
                <a:cs typeface="Open Sans" panose="020B0606030504020204" pitchFamily="34" charset="0"/>
              </a:rPr>
              <a:t>Департамент инвестиционного развития Смоленской области</a:t>
            </a:r>
            <a:r>
              <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0" name="TextBox 29"/>
          <p:cNvSpPr txBox="1"/>
          <p:nvPr/>
        </p:nvSpPr>
        <p:spPr>
          <a:xfrm>
            <a:off x="4011952" y="3996081"/>
            <a:ext cx="2583543" cy="738664"/>
          </a:xfrm>
          <a:prstGeom prst="rect">
            <a:avLst/>
          </a:prstGeom>
          <a:noFill/>
        </p:spPr>
        <p:txBody>
          <a:bodyPr wrap="square" rtlCol="0">
            <a:spAutoFit/>
          </a:bodyPr>
          <a:lstStyle/>
          <a:p>
            <a:pPr algn="ctr"/>
            <a:r>
              <a:rPr lang="ru-RU" sz="1400" b="1" cap="all" dirty="0">
                <a:solidFill>
                  <a:srgbClr val="0070C0"/>
                </a:solidFill>
                <a:latin typeface="Open Sans" panose="020B0606030504020204" pitchFamily="34" charset="0"/>
                <a:ea typeface="Open Sans" panose="020B0606030504020204" pitchFamily="34" charset="0"/>
                <a:cs typeface="Open Sans" panose="020B0606030504020204" pitchFamily="34" charset="0"/>
              </a:rPr>
              <a:t>ООО «Корпорация инвестиционного развития»</a:t>
            </a:r>
            <a:r>
              <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1" name="TextBox 30"/>
          <p:cNvSpPr txBox="1"/>
          <p:nvPr/>
        </p:nvSpPr>
        <p:spPr>
          <a:xfrm>
            <a:off x="592593" y="2568528"/>
            <a:ext cx="3256577" cy="1384995"/>
          </a:xfrm>
          <a:prstGeom prst="rect">
            <a:avLst/>
          </a:prstGeom>
          <a:noFill/>
        </p:spPr>
        <p:txBody>
          <a:bodyPr wrap="square" rtlCol="0">
            <a:spAutoFit/>
          </a:bodyPr>
          <a:lstStyle/>
          <a:p>
            <a:pPr algn="ctr"/>
            <a:r>
              <a:rPr lang="ru-RU" sz="1400" dirty="0">
                <a:latin typeface="Open Sans" panose="020B0606030504020204" pitchFamily="34" charset="0"/>
                <a:ea typeface="Open Sans" panose="020B0606030504020204" pitchFamily="34" charset="0"/>
                <a:cs typeface="Open Sans" panose="020B0606030504020204" pitchFamily="34" charset="0"/>
              </a:rPr>
              <a:t>Калмыков </a:t>
            </a:r>
          </a:p>
          <a:p>
            <a:pPr algn="ctr"/>
            <a:r>
              <a:rPr lang="ru-RU" sz="1400" dirty="0">
                <a:latin typeface="Open Sans" panose="020B0606030504020204" pitchFamily="34" charset="0"/>
                <a:ea typeface="Open Sans" panose="020B0606030504020204" pitchFamily="34" charset="0"/>
                <a:cs typeface="Open Sans" panose="020B0606030504020204" pitchFamily="34" charset="0"/>
              </a:rPr>
              <a:t>Михаил Захарович</a:t>
            </a:r>
          </a:p>
          <a:p>
            <a:pPr algn="ctr"/>
            <a:r>
              <a:rPr lang="ru-RU" sz="1400" dirty="0">
                <a:latin typeface="Open Sans" panose="020B0606030504020204" pitchFamily="34" charset="0"/>
                <a:ea typeface="Open Sans" panose="020B0606030504020204" pitchFamily="34" charset="0"/>
                <a:cs typeface="Open Sans" panose="020B0606030504020204" pitchFamily="34" charset="0"/>
              </a:rPr>
              <a:t>Телефон:  (48165) 2-11-44</a:t>
            </a:r>
          </a:p>
          <a:p>
            <a:pPr algn="ctr"/>
            <a:r>
              <a:rPr lang="en-US" sz="1400" dirty="0">
                <a:latin typeface="Open Sans" panose="020B0606030504020204" pitchFamily="34" charset="0"/>
                <a:ea typeface="Open Sans" panose="020B0606030504020204" pitchFamily="34" charset="0"/>
                <a:cs typeface="Open Sans" panose="020B0606030504020204" pitchFamily="34" charset="0"/>
              </a:rPr>
              <a:t>E-mail: </a:t>
            </a:r>
            <a:r>
              <a:rPr lang="en-US" sz="1400" dirty="0">
                <a:latin typeface="Open Sans" panose="020B0606030504020204" pitchFamily="34" charset="0"/>
                <a:ea typeface="Open Sans" panose="020B0606030504020204" pitchFamily="34" charset="0"/>
                <a:cs typeface="Open Sans" panose="020B0606030504020204" pitchFamily="34" charset="0"/>
                <a:hlinkClick r:id="rId4"/>
              </a:rPr>
              <a:t>glinka@admin-smolensk.ru</a:t>
            </a:r>
            <a:r>
              <a:rPr lang="ru-RU" sz="1400" dirty="0">
                <a:latin typeface="Open Sans" panose="020B0606030504020204" pitchFamily="34" charset="0"/>
                <a:ea typeface="Open Sans" panose="020B0606030504020204" pitchFamily="34" charset="0"/>
                <a:cs typeface="Open Sans" panose="020B0606030504020204" pitchFamily="34" charset="0"/>
              </a:rPr>
              <a:t> </a:t>
            </a:r>
          </a:p>
          <a:p>
            <a:pPr algn="ctr"/>
            <a:r>
              <a:rPr lang="ru-RU" sz="1400" dirty="0">
                <a:latin typeface="Open Sans" panose="020B0606030504020204" pitchFamily="34" charset="0"/>
                <a:ea typeface="Open Sans" panose="020B0606030504020204" pitchFamily="34" charset="0"/>
                <a:cs typeface="Open Sans" panose="020B0606030504020204" pitchFamily="34" charset="0"/>
              </a:rPr>
              <a:t>Сайт: </a:t>
            </a:r>
            <a:r>
              <a:rPr lang="en-US" sz="1400" dirty="0">
                <a:latin typeface="Open Sans" panose="020B0606030504020204" pitchFamily="34" charset="0"/>
                <a:ea typeface="Open Sans" panose="020B0606030504020204" pitchFamily="34" charset="0"/>
                <a:cs typeface="Open Sans" panose="020B0606030504020204" pitchFamily="34" charset="0"/>
              </a:rPr>
              <a:t>glinka.admin-smolensk.ru</a:t>
            </a:r>
            <a:endParaRPr lang="ru-RU" sz="1400" dirty="0">
              <a:latin typeface="Open Sans" panose="020B0606030504020204" pitchFamily="34" charset="0"/>
              <a:ea typeface="Open Sans" panose="020B0606030504020204" pitchFamily="34" charset="0"/>
              <a:cs typeface="Open Sans" panose="020B0606030504020204" pitchFamily="34" charset="0"/>
            </a:endParaRPr>
          </a:p>
          <a:p>
            <a:pPr algn="ctr"/>
            <a:endParaRPr lang="ru-RU"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p:cNvSpPr txBox="1"/>
          <p:nvPr/>
        </p:nvSpPr>
        <p:spPr>
          <a:xfrm>
            <a:off x="1063223" y="5142471"/>
            <a:ext cx="2315314" cy="738664"/>
          </a:xfrm>
          <a:prstGeom prst="rect">
            <a:avLst/>
          </a:prstGeom>
          <a:noFill/>
        </p:spPr>
        <p:txBody>
          <a:bodyPr wrap="none" rtlCol="0">
            <a:spAutoFit/>
          </a:bodyPr>
          <a:lstStyle/>
          <a:p>
            <a:pPr algn="ctr"/>
            <a:r>
              <a:rPr lang="ru-RU" sz="1400" dirty="0" err="1">
                <a:latin typeface="Open Sans" panose="020B0606030504020204" pitchFamily="34" charset="0"/>
                <a:ea typeface="Open Sans" panose="020B0606030504020204" pitchFamily="34" charset="0"/>
                <a:cs typeface="Open Sans" panose="020B0606030504020204" pitchFamily="34" charset="0"/>
              </a:rPr>
              <a:t>Саулина</a:t>
            </a:r>
            <a:r>
              <a:rPr lang="ru-RU" sz="1400" dirty="0">
                <a:latin typeface="Open Sans" panose="020B0606030504020204" pitchFamily="34" charset="0"/>
                <a:ea typeface="Open Sans" panose="020B0606030504020204" pitchFamily="34" charset="0"/>
                <a:cs typeface="Open Sans" panose="020B0606030504020204" pitchFamily="34" charset="0"/>
              </a:rPr>
              <a:t> </a:t>
            </a:r>
          </a:p>
          <a:p>
            <a:pPr algn="ctr"/>
            <a:r>
              <a:rPr lang="ru-RU" sz="1400" dirty="0">
                <a:latin typeface="Open Sans" panose="020B0606030504020204" pitchFamily="34" charset="0"/>
                <a:ea typeface="Open Sans" panose="020B0606030504020204" pitchFamily="34" charset="0"/>
                <a:cs typeface="Open Sans" panose="020B0606030504020204" pitchFamily="34" charset="0"/>
              </a:rPr>
              <a:t>Галина Александровна</a:t>
            </a:r>
          </a:p>
          <a:p>
            <a:pPr algn="ctr"/>
            <a:r>
              <a:rPr lang="ru-RU" sz="1400" dirty="0">
                <a:latin typeface="Open Sans" panose="020B0606030504020204" pitchFamily="34" charset="0"/>
                <a:ea typeface="Open Sans" panose="020B0606030504020204" pitchFamily="34" charset="0"/>
                <a:cs typeface="Open Sans" panose="020B0606030504020204" pitchFamily="34" charset="0"/>
              </a:rPr>
              <a:t>Телефон: (48165) 2-11-33</a:t>
            </a:r>
          </a:p>
        </p:txBody>
      </p:sp>
      <p:sp>
        <p:nvSpPr>
          <p:cNvPr id="34" name="TextBox 33"/>
          <p:cNvSpPr txBox="1"/>
          <p:nvPr/>
        </p:nvSpPr>
        <p:spPr>
          <a:xfrm>
            <a:off x="4011953" y="2717739"/>
            <a:ext cx="2691410" cy="1169551"/>
          </a:xfrm>
          <a:prstGeom prst="rect">
            <a:avLst/>
          </a:prstGeom>
          <a:noFill/>
        </p:spPr>
        <p:txBody>
          <a:bodyPr wrap="square" rtlCol="0">
            <a:spAutoFit/>
          </a:bodyPr>
          <a:lstStyle/>
          <a:p>
            <a:pPr algn="ctr"/>
            <a:r>
              <a:rPr lang="ru-RU" sz="1400" dirty="0">
                <a:latin typeface="Open Sans" panose="020B0606030504020204" pitchFamily="34" charset="0"/>
                <a:ea typeface="Open Sans" panose="020B0606030504020204" pitchFamily="34" charset="0"/>
                <a:cs typeface="Open Sans" panose="020B0606030504020204" pitchFamily="34" charset="0"/>
              </a:rPr>
              <a:t>Телефон: (4812) 20-55-20</a:t>
            </a:r>
          </a:p>
          <a:p>
            <a:pPr algn="ctr"/>
            <a:r>
              <a:rPr lang="ru-RU" sz="1400" dirty="0">
                <a:latin typeface="Open Sans" panose="020B0606030504020204" pitchFamily="34" charset="0"/>
                <a:ea typeface="Open Sans" panose="020B0606030504020204" pitchFamily="34" charset="0"/>
                <a:cs typeface="Open Sans" panose="020B0606030504020204" pitchFamily="34" charset="0"/>
              </a:rPr>
              <a:t>Факс: (4812) 20-55-</a:t>
            </a:r>
            <a:r>
              <a:rPr lang="en-US" sz="1400" dirty="0">
                <a:latin typeface="Open Sans" panose="020B0606030504020204" pitchFamily="34" charset="0"/>
                <a:ea typeface="Open Sans" panose="020B0606030504020204" pitchFamily="34" charset="0"/>
                <a:cs typeface="Open Sans" panose="020B0606030504020204" pitchFamily="34" charset="0"/>
              </a:rPr>
              <a:t>13</a:t>
            </a:r>
            <a:endParaRPr lang="ru-RU" sz="1400" dirty="0">
              <a:latin typeface="Open Sans" panose="020B0606030504020204" pitchFamily="34" charset="0"/>
              <a:ea typeface="Open Sans" panose="020B0606030504020204" pitchFamily="34" charset="0"/>
              <a:cs typeface="Open Sans" panose="020B0606030504020204" pitchFamily="34" charset="0"/>
            </a:endParaRPr>
          </a:p>
          <a:p>
            <a:pPr algn="ctr"/>
            <a:r>
              <a:rPr lang="en-US" sz="1400" dirty="0">
                <a:latin typeface="Open Sans" panose="020B0606030504020204" pitchFamily="34" charset="0"/>
                <a:ea typeface="Open Sans" panose="020B0606030504020204" pitchFamily="34" charset="0"/>
                <a:cs typeface="Open Sans" panose="020B0606030504020204" pitchFamily="34" charset="0"/>
              </a:rPr>
              <a:t>E-mail: </a:t>
            </a:r>
            <a:r>
              <a:rPr lang="en-US" sz="1400" u="sng" dirty="0">
                <a:latin typeface="Open Sans" panose="020B0606030504020204" pitchFamily="34" charset="0"/>
                <a:ea typeface="Open Sans" panose="020B0606030504020204" pitchFamily="34" charset="0"/>
                <a:cs typeface="Open Sans" panose="020B0606030504020204" pitchFamily="34" charset="0"/>
                <a:hlinkClick r:id="rId5"/>
              </a:rPr>
              <a:t>dep@smolinvest.com</a:t>
            </a:r>
            <a:endParaRPr lang="ru-RU" sz="1400" u="sng" dirty="0">
              <a:latin typeface="Open Sans" panose="020B0606030504020204" pitchFamily="34" charset="0"/>
              <a:ea typeface="Open Sans" panose="020B0606030504020204" pitchFamily="34" charset="0"/>
              <a:cs typeface="Open Sans" panose="020B0606030504020204" pitchFamily="34" charset="0"/>
            </a:endParaRPr>
          </a:p>
          <a:p>
            <a:pPr algn="ctr"/>
            <a:r>
              <a:rPr lang="ru-RU" sz="1400" dirty="0">
                <a:latin typeface="Open Sans" panose="020B0606030504020204" pitchFamily="34" charset="0"/>
                <a:ea typeface="Open Sans" panose="020B0606030504020204" pitchFamily="34" charset="0"/>
                <a:cs typeface="Open Sans" panose="020B0606030504020204" pitchFamily="34" charset="0"/>
              </a:rPr>
              <a:t>Сайт: </a:t>
            </a:r>
            <a:r>
              <a:rPr lang="en-US" sz="1400" dirty="0" smtClean="0">
                <a:latin typeface="Open Sans" panose="020B0606030504020204" pitchFamily="34" charset="0"/>
                <a:ea typeface="Open Sans" panose="020B0606030504020204" pitchFamily="34" charset="0"/>
                <a:cs typeface="Open Sans" panose="020B0606030504020204" pitchFamily="34" charset="0"/>
              </a:rPr>
              <a:t>dep-invest.admin-smolensk.ru</a:t>
            </a:r>
            <a:endParaRPr lang="ru-RU" sz="1400" dirty="0" smtClean="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p:cNvSpPr txBox="1"/>
          <p:nvPr/>
        </p:nvSpPr>
        <p:spPr>
          <a:xfrm>
            <a:off x="3849170" y="4837685"/>
            <a:ext cx="3016976" cy="738664"/>
          </a:xfrm>
          <a:prstGeom prst="rect">
            <a:avLst/>
          </a:prstGeom>
          <a:noFill/>
        </p:spPr>
        <p:txBody>
          <a:bodyPr wrap="square" rtlCol="0">
            <a:spAutoFit/>
          </a:bodyPr>
          <a:lstStyle/>
          <a:p>
            <a:pPr algn="ctr"/>
            <a:r>
              <a:rPr lang="ru-RU" sz="1400" dirty="0">
                <a:latin typeface="Open Sans" panose="020B0606030504020204" pitchFamily="34" charset="0"/>
                <a:ea typeface="Open Sans" panose="020B0606030504020204" pitchFamily="34" charset="0"/>
                <a:cs typeface="Open Sans" panose="020B0606030504020204" pitchFamily="34" charset="0"/>
              </a:rPr>
              <a:t>Телефон: (4812) 77-00-22</a:t>
            </a:r>
          </a:p>
          <a:p>
            <a:pPr algn="ctr"/>
            <a:r>
              <a:rPr lang="en-US" sz="1400" dirty="0">
                <a:latin typeface="Open Sans" panose="020B0606030504020204" pitchFamily="34" charset="0"/>
                <a:ea typeface="Open Sans" panose="020B0606030504020204" pitchFamily="34" charset="0"/>
                <a:cs typeface="Open Sans" panose="020B0606030504020204" pitchFamily="34" charset="0"/>
              </a:rPr>
              <a:t>E-mail: </a:t>
            </a:r>
            <a:r>
              <a:rPr lang="en-US" sz="1400" dirty="0">
                <a:latin typeface="Open Sans" panose="020B0606030504020204" pitchFamily="34" charset="0"/>
                <a:ea typeface="Open Sans" panose="020B0606030504020204" pitchFamily="34" charset="0"/>
                <a:cs typeface="Open Sans" panose="020B0606030504020204" pitchFamily="34" charset="0"/>
                <a:hlinkClick r:id="rId6"/>
              </a:rPr>
              <a:t>smolregion67@yandex.ru</a:t>
            </a:r>
            <a:endParaRPr lang="ru-RU" sz="1400" dirty="0">
              <a:latin typeface="Open Sans" panose="020B0606030504020204" pitchFamily="34" charset="0"/>
              <a:ea typeface="Open Sans" panose="020B0606030504020204" pitchFamily="34" charset="0"/>
              <a:cs typeface="Open Sans" panose="020B0606030504020204" pitchFamily="34" charset="0"/>
            </a:endParaRPr>
          </a:p>
          <a:p>
            <a:pPr algn="ctr"/>
            <a:r>
              <a:rPr lang="ru-RU" sz="1400" dirty="0">
                <a:latin typeface="Open Sans" panose="020B0606030504020204" pitchFamily="34" charset="0"/>
                <a:ea typeface="Open Sans" panose="020B0606030504020204" pitchFamily="34" charset="0"/>
                <a:cs typeface="Open Sans" panose="020B0606030504020204" pitchFamily="34" charset="0"/>
              </a:rPr>
              <a:t>Сайт: </a:t>
            </a:r>
            <a:r>
              <a:rPr lang="en-US" sz="1400" dirty="0">
                <a:latin typeface="Open Sans" panose="020B0606030504020204" pitchFamily="34" charset="0"/>
                <a:ea typeface="Open Sans" panose="020B0606030504020204" pitchFamily="34" charset="0"/>
                <a:cs typeface="Open Sans" panose="020B0606030504020204" pitchFamily="34" charset="0"/>
              </a:rPr>
              <a:t>corp.smolinvest.com</a:t>
            </a:r>
            <a:r>
              <a:rPr lang="ru-RU" sz="1400" dirty="0">
                <a:latin typeface="Open Sans" panose="020B0606030504020204" pitchFamily="34" charset="0"/>
                <a:ea typeface="Open Sans" panose="020B0606030504020204" pitchFamily="34" charset="0"/>
                <a:cs typeface="Open Sans" panose="020B0606030504020204" pitchFamily="34" charset="0"/>
              </a:rPr>
              <a:t> </a:t>
            </a:r>
          </a:p>
        </p:txBody>
      </p:sp>
      <p:pic>
        <p:nvPicPr>
          <p:cNvPr id="18" name="Рисунок 17"/>
          <p:cNvPicPr>
            <a:picLocks noChangeAspect="1"/>
          </p:cNvPicPr>
          <p:nvPr/>
        </p:nvPicPr>
        <p:blipFill>
          <a:blip r:embed="rId7"/>
          <a:stretch>
            <a:fillRect/>
          </a:stretch>
        </p:blipFill>
        <p:spPr>
          <a:xfrm>
            <a:off x="2061031" y="156237"/>
            <a:ext cx="5498644" cy="768091"/>
          </a:xfrm>
          <a:prstGeom prst="rect">
            <a:avLst/>
          </a:prstGeom>
        </p:spPr>
      </p:pic>
      <p:sp>
        <p:nvSpPr>
          <p:cNvPr id="19" name="TextBox 18"/>
          <p:cNvSpPr txBox="1"/>
          <p:nvPr/>
        </p:nvSpPr>
        <p:spPr>
          <a:xfrm>
            <a:off x="2061031" y="317130"/>
            <a:ext cx="5498644"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Контакты</a:t>
            </a:r>
            <a:endParaRPr lang="ru-RU" sz="28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2" name="TextBox 21"/>
          <p:cNvSpPr txBox="1"/>
          <p:nvPr/>
        </p:nvSpPr>
        <p:spPr>
          <a:xfrm>
            <a:off x="833915" y="154887"/>
            <a:ext cx="1027845"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23" name="TextBox 22"/>
          <p:cNvSpPr txBox="1"/>
          <p:nvPr/>
        </p:nvSpPr>
        <p:spPr>
          <a:xfrm>
            <a:off x="236368" y="439579"/>
            <a:ext cx="412292"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17" name="Рисунок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2882375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Documents and Settings\111\Мои документы\Downloads\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9239" y="3057522"/>
            <a:ext cx="1729971" cy="1729971"/>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3104" y="1231084"/>
            <a:ext cx="1624794" cy="1624794"/>
          </a:xfrm>
          <a:prstGeom prst="rect">
            <a:avLst/>
          </a:prstGeom>
        </p:spPr>
      </p:pic>
      <p:sp>
        <p:nvSpPr>
          <p:cNvPr id="40" name="Стрелка вправо 39"/>
          <p:cNvSpPr/>
          <p:nvPr/>
        </p:nvSpPr>
        <p:spPr>
          <a:xfrm>
            <a:off x="4475168" y="5314915"/>
            <a:ext cx="812936" cy="143148"/>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Стрелка вправо 35"/>
          <p:cNvSpPr/>
          <p:nvPr/>
        </p:nvSpPr>
        <p:spPr>
          <a:xfrm>
            <a:off x="2867749" y="5314915"/>
            <a:ext cx="812936" cy="143148"/>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Стрелка вправо 2"/>
          <p:cNvSpPr/>
          <p:nvPr/>
        </p:nvSpPr>
        <p:spPr>
          <a:xfrm>
            <a:off x="1238763" y="5300775"/>
            <a:ext cx="812936" cy="143148"/>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9" name="Рисунок 38"/>
          <p:cNvPicPr>
            <a:picLocks noChangeAspect="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36368" y="3235685"/>
            <a:ext cx="4027741" cy="1569660"/>
          </a:xfrm>
          <a:prstGeom prst="rect">
            <a:avLst/>
          </a:prstGeom>
          <a:ln w="38100">
            <a:solidFill>
              <a:srgbClr val="77DAFF"/>
            </a:solidFill>
            <a:prstDash val="sysDash"/>
          </a:ln>
        </p:spPr>
      </p:pic>
      <p:pic>
        <p:nvPicPr>
          <p:cNvPr id="30" name="Рисунок 29"/>
          <p:cNvPicPr>
            <a:picLocks noChangeAspect="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430139" y="1334986"/>
            <a:ext cx="3978693" cy="1460474"/>
          </a:xfrm>
          <a:prstGeom prst="rect">
            <a:avLst/>
          </a:prstGeom>
          <a:ln w="38100">
            <a:solidFill>
              <a:srgbClr val="77DAFF"/>
            </a:solidFill>
            <a:prstDash val="sysDash"/>
          </a:ln>
        </p:spPr>
      </p:pic>
      <p:sp>
        <p:nvSpPr>
          <p:cNvPr id="34" name="Овал 33"/>
          <p:cNvSpPr/>
          <p:nvPr/>
        </p:nvSpPr>
        <p:spPr>
          <a:xfrm>
            <a:off x="5288104" y="4916188"/>
            <a:ext cx="942420" cy="912323"/>
          </a:xfrm>
          <a:prstGeom prst="ellipse">
            <a:avLst/>
          </a:prstGeom>
          <a:solidFill>
            <a:srgbClr val="A2D7D7"/>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Овал 32"/>
          <p:cNvSpPr/>
          <p:nvPr/>
        </p:nvSpPr>
        <p:spPr>
          <a:xfrm>
            <a:off x="3685824" y="4917932"/>
            <a:ext cx="942420" cy="912323"/>
          </a:xfrm>
          <a:prstGeom prst="ellipse">
            <a:avLst/>
          </a:prstGeom>
          <a:solidFill>
            <a:srgbClr val="D4EA8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Овал 31"/>
          <p:cNvSpPr/>
          <p:nvPr/>
        </p:nvSpPr>
        <p:spPr>
          <a:xfrm>
            <a:off x="2055510" y="4917933"/>
            <a:ext cx="942420" cy="912323"/>
          </a:xfrm>
          <a:prstGeom prst="ellipse">
            <a:avLst/>
          </a:prstGeom>
          <a:solidFill>
            <a:srgbClr val="77DAFF"/>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Овал 1"/>
          <p:cNvSpPr/>
          <p:nvPr/>
        </p:nvSpPr>
        <p:spPr>
          <a:xfrm>
            <a:off x="545661" y="4917934"/>
            <a:ext cx="942420" cy="912323"/>
          </a:xfrm>
          <a:prstGeom prst="ellipse">
            <a:avLst/>
          </a:prstGeom>
          <a:solidFill>
            <a:srgbClr val="C0C966"/>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7" name="Рисунок 36"/>
          <p:cNvPicPr>
            <a:picLocks noChangeAspect="1"/>
          </p:cNvPicPr>
          <p:nvPr/>
        </p:nvPicPr>
        <p:blipFill>
          <a:blip r:embed="rId6"/>
          <a:stretch>
            <a:fillRect/>
          </a:stretch>
        </p:blipFill>
        <p:spPr>
          <a:xfrm>
            <a:off x="2061031" y="156237"/>
            <a:ext cx="5498644" cy="768091"/>
          </a:xfrm>
          <a:prstGeom prst="rect">
            <a:avLst/>
          </a:prstGeom>
        </p:spPr>
      </p:pic>
      <p:sp>
        <p:nvSpPr>
          <p:cNvPr id="42" name="TextBox 41"/>
          <p:cNvSpPr txBox="1"/>
          <p:nvPr/>
        </p:nvSpPr>
        <p:spPr>
          <a:xfrm>
            <a:off x="2061031" y="312564"/>
            <a:ext cx="5498644"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Историческая справка</a:t>
            </a:r>
          </a:p>
        </p:txBody>
      </p:sp>
      <p:sp>
        <p:nvSpPr>
          <p:cNvPr id="43" name="TextBox 42"/>
          <p:cNvSpPr txBox="1"/>
          <p:nvPr/>
        </p:nvSpPr>
        <p:spPr>
          <a:xfrm>
            <a:off x="7257989" y="7190343"/>
            <a:ext cx="311304"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3</a:t>
            </a:r>
          </a:p>
        </p:txBody>
      </p:sp>
      <p:sp>
        <p:nvSpPr>
          <p:cNvPr id="48" name="TextBox 47"/>
          <p:cNvSpPr txBox="1"/>
          <p:nvPr/>
        </p:nvSpPr>
        <p:spPr>
          <a:xfrm>
            <a:off x="3430140" y="1381470"/>
            <a:ext cx="3929070" cy="1384995"/>
          </a:xfrm>
          <a:prstGeom prst="rect">
            <a:avLst/>
          </a:prstGeom>
          <a:noFill/>
        </p:spPr>
        <p:txBody>
          <a:bodyPr wrap="square" rtlCol="0">
            <a:spAutoFit/>
          </a:bodyPr>
          <a:lstStyle/>
          <a:p>
            <a:pPr algn="just"/>
            <a:r>
              <a:rPr lang="ru-RU" sz="1200" dirty="0">
                <a:latin typeface="Open Sans" panose="020B0606030504020204" pitchFamily="34" charset="0"/>
                <a:ea typeface="Open Sans" panose="020B0606030504020204" pitchFamily="34" charset="0"/>
                <a:cs typeface="Open Sans" panose="020B0606030504020204" pitchFamily="34" charset="0"/>
              </a:rPr>
              <a:t>     </a:t>
            </a:r>
            <a:r>
              <a:rPr lang="ru-RU" sz="1200" dirty="0">
                <a:latin typeface="Open Sans" pitchFamily="34" charset="0"/>
              </a:rPr>
              <a:t>Село возникло возле железнодорожной станции </a:t>
            </a:r>
            <a:r>
              <a:rPr lang="ru-RU" sz="1200" dirty="0" err="1">
                <a:latin typeface="Open Sans" pitchFamily="34" charset="0"/>
              </a:rPr>
              <a:t>Совкино</a:t>
            </a:r>
            <a:r>
              <a:rPr lang="ru-RU" sz="1200" dirty="0">
                <a:latin typeface="Open Sans" pitchFamily="34" charset="0"/>
              </a:rPr>
              <a:t> </a:t>
            </a:r>
            <a:r>
              <a:rPr lang="ru-RU" sz="1200" dirty="0" err="1">
                <a:latin typeface="Open Sans" pitchFamily="34" charset="0"/>
              </a:rPr>
              <a:t>Богоявленско</a:t>
            </a:r>
            <a:r>
              <a:rPr lang="ru-RU" sz="1200" dirty="0">
                <a:latin typeface="Open Sans" pitchFamily="34" charset="0"/>
              </a:rPr>
              <a:t>-Смоленской железной дороги в 1898 г.  Получило современное название в честь М. И. Глинки, по случаю 50-летия со дня его смерти (Глинка родился неподалёку, в селе Новоспасское Ельнинского уезда). </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53" name="TextBox 52"/>
          <p:cNvSpPr txBox="1"/>
          <p:nvPr/>
        </p:nvSpPr>
        <p:spPr>
          <a:xfrm>
            <a:off x="491775" y="5143266"/>
            <a:ext cx="1031328" cy="461665"/>
          </a:xfrm>
          <a:prstGeom prst="rect">
            <a:avLst/>
          </a:prstGeom>
          <a:noFill/>
        </p:spPr>
        <p:txBody>
          <a:bodyPr wrap="square" rtlCol="0">
            <a:spAutoFit/>
          </a:bodyPr>
          <a:lstStyle/>
          <a:p>
            <a:pPr algn="ct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1907</a:t>
            </a:r>
          </a:p>
        </p:txBody>
      </p:sp>
      <p:sp>
        <p:nvSpPr>
          <p:cNvPr id="54" name="TextBox 53"/>
          <p:cNvSpPr txBox="1"/>
          <p:nvPr/>
        </p:nvSpPr>
        <p:spPr>
          <a:xfrm>
            <a:off x="207767" y="5892982"/>
            <a:ext cx="1543078" cy="830997"/>
          </a:xfrm>
          <a:prstGeom prst="rect">
            <a:avLst/>
          </a:prstGeom>
          <a:noFill/>
        </p:spPr>
        <p:txBody>
          <a:bodyPr wrap="square" rtlCol="0">
            <a:spAutoFit/>
          </a:bodyPr>
          <a:lstStyle/>
          <a:p>
            <a:pPr algn="ctr"/>
            <a:r>
              <a:rPr lang="ru-RU" sz="1200" dirty="0">
                <a:latin typeface="Open Sans" panose="020B0606030504020204" pitchFamily="34" charset="0"/>
                <a:ea typeface="Open Sans" panose="020B0606030504020204" pitchFamily="34" charset="0"/>
                <a:cs typeface="Open Sans" panose="020B0606030504020204" pitchFamily="34" charset="0"/>
              </a:rPr>
              <a:t>Село получило современное название в честь  </a:t>
            </a:r>
          </a:p>
          <a:p>
            <a:pPr algn="ctr"/>
            <a:r>
              <a:rPr lang="ru-RU" sz="1200" dirty="0">
                <a:latin typeface="Open Sans" panose="020B0606030504020204" pitchFamily="34" charset="0"/>
                <a:ea typeface="Open Sans" panose="020B0606030504020204" pitchFamily="34" charset="0"/>
                <a:cs typeface="Open Sans" panose="020B0606030504020204" pitchFamily="34" charset="0"/>
              </a:rPr>
              <a:t>М.И. Глинки</a:t>
            </a:r>
          </a:p>
        </p:txBody>
      </p:sp>
      <p:sp>
        <p:nvSpPr>
          <p:cNvPr id="55" name="TextBox 54"/>
          <p:cNvSpPr txBox="1"/>
          <p:nvPr/>
        </p:nvSpPr>
        <p:spPr>
          <a:xfrm>
            <a:off x="1740183" y="5863775"/>
            <a:ext cx="1596968" cy="830997"/>
          </a:xfrm>
          <a:prstGeom prst="rect">
            <a:avLst/>
          </a:prstGeom>
          <a:noFill/>
        </p:spPr>
        <p:txBody>
          <a:bodyPr wrap="square" rtlCol="0">
            <a:spAutoFit/>
          </a:bodyPr>
          <a:lstStyle/>
          <a:p>
            <a:pPr algn="ctr"/>
            <a:r>
              <a:rPr lang="ru-RU" sz="1200" dirty="0">
                <a:latin typeface="Open Sans" panose="020B0606030504020204" pitchFamily="34" charset="0"/>
                <a:ea typeface="Open Sans" panose="020B0606030504020204" pitchFamily="34" charset="0"/>
                <a:cs typeface="Open Sans" panose="020B0606030504020204" pitchFamily="34" charset="0"/>
              </a:rPr>
              <a:t>Образование Глинковского района. Глинка -районный центр</a:t>
            </a:r>
          </a:p>
        </p:txBody>
      </p:sp>
      <p:sp>
        <p:nvSpPr>
          <p:cNvPr id="56" name="TextBox 55"/>
          <p:cNvSpPr txBox="1"/>
          <p:nvPr/>
        </p:nvSpPr>
        <p:spPr>
          <a:xfrm>
            <a:off x="3188112" y="5843012"/>
            <a:ext cx="1842564" cy="1200329"/>
          </a:xfrm>
          <a:prstGeom prst="rect">
            <a:avLst/>
          </a:prstGeom>
          <a:noFill/>
        </p:spPr>
        <p:txBody>
          <a:bodyPr wrap="square" rtlCol="0">
            <a:spAutoFit/>
          </a:bodyPr>
          <a:lstStyle/>
          <a:p>
            <a:pPr algn="ctr"/>
            <a:r>
              <a:rPr lang="ru-RU" sz="1200" dirty="0">
                <a:latin typeface="Open Sans" panose="020B0606030504020204" pitchFamily="34" charset="0"/>
                <a:ea typeface="Open Sans" panose="020B0606030504020204" pitchFamily="34" charset="0"/>
                <a:cs typeface="Open Sans" panose="020B0606030504020204" pitchFamily="34" charset="0"/>
              </a:rPr>
              <a:t>Упразднение </a:t>
            </a:r>
            <a:r>
              <a:rPr lang="ru-RU" sz="1200" dirty="0" err="1">
                <a:latin typeface="Open Sans" panose="020B0606030504020204" pitchFamily="34" charset="0"/>
                <a:ea typeface="Open Sans" panose="020B0606030504020204" pitchFamily="34" charset="0"/>
                <a:cs typeface="Open Sans" panose="020B0606030504020204" pitchFamily="34" charset="0"/>
              </a:rPr>
              <a:t>Глинковского</a:t>
            </a:r>
            <a:r>
              <a:rPr lang="ru-RU" sz="1200" dirty="0">
                <a:latin typeface="Open Sans" panose="020B0606030504020204" pitchFamily="34" charset="0"/>
                <a:ea typeface="Open Sans" panose="020B0606030504020204" pitchFamily="34" charset="0"/>
                <a:cs typeface="Open Sans" panose="020B0606030504020204" pitchFamily="34" charset="0"/>
              </a:rPr>
              <a:t> района. Территория района вошла в состав Дорогобужского и Ельнинского района</a:t>
            </a:r>
          </a:p>
        </p:txBody>
      </p:sp>
      <p:sp>
        <p:nvSpPr>
          <p:cNvPr id="60" name="TextBox 59"/>
          <p:cNvSpPr txBox="1"/>
          <p:nvPr/>
        </p:nvSpPr>
        <p:spPr>
          <a:xfrm>
            <a:off x="303805" y="3235685"/>
            <a:ext cx="3941917" cy="1569660"/>
          </a:xfrm>
          <a:prstGeom prst="rect">
            <a:avLst/>
          </a:prstGeom>
          <a:noFill/>
        </p:spPr>
        <p:txBody>
          <a:bodyPr wrap="square" rtlCol="0">
            <a:spAutoFit/>
          </a:bodyPr>
          <a:lstStyle/>
          <a:p>
            <a:pPr algn="just"/>
            <a:r>
              <a:rPr lang="ru-RU" sz="1200" dirty="0">
                <a:latin typeface="Open Sans" panose="020B0606030504020204" pitchFamily="34" charset="0"/>
                <a:ea typeface="Open Sans" panose="020B0606030504020204" pitchFamily="34" charset="0"/>
                <a:cs typeface="Open Sans" panose="020B0606030504020204" pitchFamily="34" charset="0"/>
              </a:rPr>
              <a:t>     </a:t>
            </a:r>
            <a:r>
              <a:rPr lang="ru-RU" sz="1200" dirty="0">
                <a:latin typeface="Open Sans" pitchFamily="34" charset="0"/>
              </a:rPr>
              <a:t> Село Глинка было в составе Ельнинского уезда Смоленской губернии, с 1922 года в составе Вяземского уезда. </a:t>
            </a:r>
          </a:p>
          <a:p>
            <a:pPr algn="just"/>
            <a:r>
              <a:rPr lang="ru-RU" sz="1200" dirty="0">
                <a:latin typeface="Open Sans" pitchFamily="34" charset="0"/>
              </a:rPr>
              <a:t>      Глинковский район – родина основателя русской комедии А.А. Шаховского, литератора – мемуариста В.В. </a:t>
            </a:r>
            <a:r>
              <a:rPr lang="ru-RU" sz="1200" dirty="0" err="1">
                <a:latin typeface="Open Sans" pitchFamily="34" charset="0"/>
              </a:rPr>
              <a:t>Пассека</a:t>
            </a:r>
            <a:r>
              <a:rPr lang="ru-RU" sz="1200" dirty="0">
                <a:latin typeface="Open Sans" pitchFamily="34" charset="0"/>
              </a:rPr>
              <a:t> и декабриста </a:t>
            </a:r>
            <a:br>
              <a:rPr lang="ru-RU" sz="1200" dirty="0">
                <a:latin typeface="Open Sans" pitchFamily="34" charset="0"/>
              </a:rPr>
            </a:br>
            <a:r>
              <a:rPr lang="ru-RU" sz="1200" dirty="0">
                <a:latin typeface="Open Sans" pitchFamily="34" charset="0"/>
              </a:rPr>
              <a:t>П.П. </a:t>
            </a:r>
            <a:r>
              <a:rPr lang="ru-RU" sz="1200" dirty="0" err="1">
                <a:latin typeface="Open Sans" pitchFamily="34" charset="0"/>
              </a:rPr>
              <a:t>Пассека</a:t>
            </a:r>
            <a:r>
              <a:rPr lang="ru-RU" sz="1200" dirty="0">
                <a:latin typeface="Open Sans" pitchFamily="34" charset="0"/>
              </a:rPr>
              <a:t>, героев Советского Союза </a:t>
            </a:r>
            <a:br>
              <a:rPr lang="ru-RU" sz="1200" dirty="0">
                <a:latin typeface="Open Sans" pitchFamily="34" charset="0"/>
              </a:rPr>
            </a:br>
            <a:r>
              <a:rPr lang="ru-RU" sz="1200" dirty="0">
                <a:latin typeface="Open Sans" pitchFamily="34" charset="0"/>
              </a:rPr>
              <a:t>И.К. Базылева, А.Л. </a:t>
            </a:r>
            <a:r>
              <a:rPr lang="ru-RU" sz="1200" dirty="0" err="1">
                <a:latin typeface="Open Sans" pitchFamily="34" charset="0"/>
              </a:rPr>
              <a:t>Боданова</a:t>
            </a:r>
            <a:r>
              <a:rPr lang="ru-RU" sz="1200" dirty="0">
                <a:latin typeface="Open Sans" pitchFamily="34" charset="0"/>
              </a:rPr>
              <a:t>.</a:t>
            </a:r>
          </a:p>
        </p:txBody>
      </p:sp>
      <p:sp>
        <p:nvSpPr>
          <p:cNvPr id="61" name="TextBox 60"/>
          <p:cNvSpPr txBox="1"/>
          <p:nvPr/>
        </p:nvSpPr>
        <p:spPr>
          <a:xfrm>
            <a:off x="2011056" y="5140956"/>
            <a:ext cx="1031328" cy="461665"/>
          </a:xfrm>
          <a:prstGeom prst="rect">
            <a:avLst/>
          </a:prstGeom>
          <a:noFill/>
        </p:spPr>
        <p:txBody>
          <a:bodyPr wrap="square" rtlCol="0">
            <a:spAutoFit/>
          </a:bodyPr>
          <a:lstStyle/>
          <a:p>
            <a:pPr algn="ct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1929</a:t>
            </a:r>
          </a:p>
        </p:txBody>
      </p:sp>
      <p:sp>
        <p:nvSpPr>
          <p:cNvPr id="62" name="TextBox 61"/>
          <p:cNvSpPr txBox="1"/>
          <p:nvPr/>
        </p:nvSpPr>
        <p:spPr>
          <a:xfrm>
            <a:off x="3641370" y="5143265"/>
            <a:ext cx="1031328" cy="461665"/>
          </a:xfrm>
          <a:prstGeom prst="rect">
            <a:avLst/>
          </a:prstGeom>
          <a:noFill/>
        </p:spPr>
        <p:txBody>
          <a:bodyPr wrap="square" rtlCol="0">
            <a:spAutoFit/>
          </a:bodyPr>
          <a:lstStyle/>
          <a:p>
            <a:pPr algn="ct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1961</a:t>
            </a:r>
          </a:p>
        </p:txBody>
      </p:sp>
      <p:sp>
        <p:nvSpPr>
          <p:cNvPr id="63" name="TextBox 62"/>
          <p:cNvSpPr txBox="1"/>
          <p:nvPr/>
        </p:nvSpPr>
        <p:spPr>
          <a:xfrm>
            <a:off x="5243650" y="5143265"/>
            <a:ext cx="1031328" cy="461665"/>
          </a:xfrm>
          <a:prstGeom prst="rect">
            <a:avLst/>
          </a:prstGeom>
          <a:noFill/>
        </p:spPr>
        <p:txBody>
          <a:bodyPr wrap="square" rtlCol="0">
            <a:spAutoFit/>
          </a:bodyPr>
          <a:lstStyle/>
          <a:p>
            <a:pPr algn="ct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1980</a:t>
            </a:r>
          </a:p>
        </p:txBody>
      </p:sp>
      <p:sp>
        <p:nvSpPr>
          <p:cNvPr id="50" name="TextBox 49"/>
          <p:cNvSpPr txBox="1"/>
          <p:nvPr/>
        </p:nvSpPr>
        <p:spPr>
          <a:xfrm>
            <a:off x="1946063" y="1892216"/>
            <a:ext cx="1014225" cy="264381"/>
          </a:xfrm>
          <a:prstGeom prst="rect">
            <a:avLst/>
          </a:prstGeom>
          <a:noFill/>
        </p:spPr>
        <p:txBody>
          <a:bodyPr wrap="square" rtlCol="0">
            <a:spAutoFit/>
          </a:bodyPr>
          <a:lstStyle/>
          <a:p>
            <a:pPr algn="ct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52" name="Рисунок 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18240" y="3041973"/>
            <a:ext cx="1690011" cy="1690011"/>
          </a:xfrm>
          <a:prstGeom prst="rect">
            <a:avLst/>
          </a:prstGeom>
        </p:spPr>
      </p:pic>
      <p:pic>
        <p:nvPicPr>
          <p:cNvPr id="2050" name="Picture 2" descr="C:\Documents and Settings\111\Мои документы\Downloads\5.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98645" y="3041973"/>
            <a:ext cx="1725274" cy="1725274"/>
          </a:xfrm>
          <a:prstGeom prst="rect">
            <a:avLst/>
          </a:prstGeom>
          <a:noFill/>
          <a:extLst>
            <a:ext uri="{909E8E84-426E-40DD-AFC4-6F175D3DCCD1}">
              <a14:hiddenFill xmlns:a14="http://schemas.microsoft.com/office/drawing/2010/main">
                <a:solidFill>
                  <a:srgbClr val="FFFFFF"/>
                </a:solidFill>
              </a14:hiddenFill>
            </a:ext>
          </a:extLst>
        </p:spPr>
      </p:pic>
      <p:pic>
        <p:nvPicPr>
          <p:cNvPr id="41" name="Рисунок 4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5614" y="1214657"/>
            <a:ext cx="1629532" cy="1629532"/>
          </a:xfrm>
          <a:prstGeom prst="rect">
            <a:avLst/>
          </a:prstGeom>
        </p:spPr>
      </p:pic>
      <p:pic>
        <p:nvPicPr>
          <p:cNvPr id="2051" name="Picture 3" descr="C:\Documents and Settings\111\Мои документы\Downloads\17.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5929" y="1177611"/>
            <a:ext cx="1680644" cy="167826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Documents and Settings\111\Мои документы\Downloads\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23103" y="1177194"/>
            <a:ext cx="1688448" cy="1666995"/>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833915" y="154887"/>
            <a:ext cx="1027845"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49" name="TextBox 48"/>
          <p:cNvSpPr txBox="1"/>
          <p:nvPr/>
        </p:nvSpPr>
        <p:spPr>
          <a:xfrm>
            <a:off x="833915" y="154887"/>
            <a:ext cx="1007007"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35" name="Рисунок 3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
        <p:nvSpPr>
          <p:cNvPr id="38" name="TextBox 37"/>
          <p:cNvSpPr txBox="1"/>
          <p:nvPr/>
        </p:nvSpPr>
        <p:spPr>
          <a:xfrm>
            <a:off x="4881636" y="5841268"/>
            <a:ext cx="1865157" cy="830997"/>
          </a:xfrm>
          <a:prstGeom prst="rect">
            <a:avLst/>
          </a:prstGeom>
          <a:noFill/>
        </p:spPr>
        <p:txBody>
          <a:bodyPr wrap="square" rtlCol="0">
            <a:spAutoFit/>
          </a:bodyPr>
          <a:lstStyle/>
          <a:p>
            <a:pPr algn="ctr"/>
            <a:r>
              <a:rPr lang="ru-RU" sz="1200" dirty="0">
                <a:latin typeface="Open Sans" panose="020B0606030504020204" pitchFamily="34" charset="0"/>
                <a:ea typeface="Open Sans" panose="020B0606030504020204" pitchFamily="34" charset="0"/>
                <a:cs typeface="Open Sans" panose="020B0606030504020204" pitchFamily="34" charset="0"/>
              </a:rPr>
              <a:t>Образование Глинковского района. Глинка - районный центр</a:t>
            </a:r>
          </a:p>
        </p:txBody>
      </p:sp>
    </p:spTree>
    <p:extLst>
      <p:ext uri="{BB962C8B-B14F-4D97-AF65-F5344CB8AC3E}">
        <p14:creationId xmlns:p14="http://schemas.microsoft.com/office/powerpoint/2010/main" val="36191751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061031" y="156237"/>
            <a:ext cx="5498644" cy="768091"/>
          </a:xfrm>
          <a:prstGeom prst="rect">
            <a:avLst/>
          </a:prstGeom>
        </p:spPr>
      </p:pic>
      <p:sp>
        <p:nvSpPr>
          <p:cNvPr id="3" name="TextBox 2"/>
          <p:cNvSpPr txBox="1"/>
          <p:nvPr/>
        </p:nvSpPr>
        <p:spPr>
          <a:xfrm>
            <a:off x="2061031" y="318545"/>
            <a:ext cx="5457316"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Глинковский район сегодня</a:t>
            </a:r>
          </a:p>
        </p:txBody>
      </p:sp>
      <p:sp>
        <p:nvSpPr>
          <p:cNvPr id="4" name="TextBox 3"/>
          <p:cNvSpPr txBox="1"/>
          <p:nvPr/>
        </p:nvSpPr>
        <p:spPr>
          <a:xfrm>
            <a:off x="7257989" y="7190343"/>
            <a:ext cx="311304"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4</a:t>
            </a:r>
          </a:p>
        </p:txBody>
      </p:sp>
      <p:pic>
        <p:nvPicPr>
          <p:cNvPr id="30" name="Рисунок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471" y="4473668"/>
            <a:ext cx="2237813" cy="1426216"/>
          </a:xfrm>
          <a:prstGeom prst="rect">
            <a:avLst/>
          </a:prstGeom>
        </p:spPr>
      </p:pic>
      <p:sp>
        <p:nvSpPr>
          <p:cNvPr id="31" name="TextBox 30"/>
          <p:cNvSpPr txBox="1"/>
          <p:nvPr/>
        </p:nvSpPr>
        <p:spPr>
          <a:xfrm>
            <a:off x="1269797" y="2669157"/>
            <a:ext cx="1176387" cy="307777"/>
          </a:xfrm>
          <a:prstGeom prst="rect">
            <a:avLst/>
          </a:prstGeom>
          <a:noFill/>
        </p:spPr>
        <p:txBody>
          <a:bodyPr wrap="square" rtlCol="0">
            <a:spAutoFit/>
          </a:bodyPr>
          <a:lstStyle/>
          <a:p>
            <a:pPr algn="ctr"/>
            <a:r>
              <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Население</a:t>
            </a:r>
          </a:p>
        </p:txBody>
      </p:sp>
      <p:sp>
        <p:nvSpPr>
          <p:cNvPr id="32" name="TextBox 31"/>
          <p:cNvSpPr txBox="1"/>
          <p:nvPr/>
        </p:nvSpPr>
        <p:spPr>
          <a:xfrm>
            <a:off x="1088206" y="1641620"/>
            <a:ext cx="1761311" cy="307777"/>
          </a:xfrm>
          <a:prstGeom prst="rect">
            <a:avLst/>
          </a:prstGeom>
          <a:noFill/>
        </p:spPr>
        <p:txBody>
          <a:bodyPr wrap="square" rtlCol="0">
            <a:spAutoFit/>
          </a:bodyPr>
          <a:lstStyle/>
          <a:p>
            <a:pPr algn="ctr"/>
            <a:r>
              <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Общая площадь</a:t>
            </a:r>
          </a:p>
        </p:txBody>
      </p:sp>
      <p:sp>
        <p:nvSpPr>
          <p:cNvPr id="34" name="TextBox 33"/>
          <p:cNvSpPr txBox="1"/>
          <p:nvPr/>
        </p:nvSpPr>
        <p:spPr>
          <a:xfrm>
            <a:off x="1130835" y="3641074"/>
            <a:ext cx="2088038" cy="307777"/>
          </a:xfrm>
          <a:prstGeom prst="rect">
            <a:avLst/>
          </a:prstGeom>
          <a:noFill/>
        </p:spPr>
        <p:txBody>
          <a:bodyPr wrap="square" rtlCol="0">
            <a:spAutoFit/>
          </a:bodyPr>
          <a:lstStyle/>
          <a:p>
            <a:r>
              <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Сельские поселения</a:t>
            </a:r>
          </a:p>
        </p:txBody>
      </p:sp>
      <p:sp>
        <p:nvSpPr>
          <p:cNvPr id="35" name="TextBox 34"/>
          <p:cNvSpPr txBox="1"/>
          <p:nvPr/>
        </p:nvSpPr>
        <p:spPr>
          <a:xfrm>
            <a:off x="1101537" y="1873251"/>
            <a:ext cx="1731564" cy="338554"/>
          </a:xfrm>
          <a:prstGeom prst="rect">
            <a:avLst/>
          </a:prstGeom>
          <a:noFill/>
        </p:spPr>
        <p:txBody>
          <a:bodyPr wrap="none" rtlCol="0">
            <a:spAutoFit/>
          </a:bodyPr>
          <a:lstStyle/>
          <a:p>
            <a:pPr algn="ctr"/>
            <a:r>
              <a:rPr lang="ru-RU" sz="1600" dirty="0">
                <a:latin typeface="Open Sans Semibold" panose="020B0706030804020204" pitchFamily="34" charset="0"/>
                <a:ea typeface="Open Sans Semibold" panose="020B0706030804020204" pitchFamily="34" charset="0"/>
                <a:cs typeface="Open Sans Semibold" panose="020B0706030804020204" pitchFamily="34" charset="0"/>
              </a:rPr>
              <a:t>1 223,22 кв. км.</a:t>
            </a:r>
          </a:p>
        </p:txBody>
      </p:sp>
      <p:sp>
        <p:nvSpPr>
          <p:cNvPr id="37" name="TextBox 36"/>
          <p:cNvSpPr txBox="1"/>
          <p:nvPr/>
        </p:nvSpPr>
        <p:spPr>
          <a:xfrm>
            <a:off x="1137790" y="2927999"/>
            <a:ext cx="1583398" cy="338554"/>
          </a:xfrm>
          <a:prstGeom prst="rect">
            <a:avLst/>
          </a:prstGeom>
          <a:noFill/>
        </p:spPr>
        <p:txBody>
          <a:bodyPr wrap="square" rtlCol="0">
            <a:spAutoFit/>
          </a:bodyPr>
          <a:lstStyle/>
          <a:p>
            <a:pPr algn="ctr"/>
            <a:r>
              <a:rPr lang="ru-RU" sz="1600" dirty="0" smtClean="0">
                <a:latin typeface="Open Sans Semibold" panose="020B0706030804020204" pitchFamily="34" charset="0"/>
                <a:ea typeface="Open Sans Semibold" panose="020B0706030804020204" pitchFamily="34" charset="0"/>
                <a:cs typeface="Open Sans Semibold" panose="020B0706030804020204" pitchFamily="34" charset="0"/>
              </a:rPr>
              <a:t>3,4 </a:t>
            </a:r>
            <a:r>
              <a:rPr lang="ru-RU" sz="1600" dirty="0">
                <a:latin typeface="Open Sans Semibold" panose="020B0706030804020204" pitchFamily="34" charset="0"/>
                <a:ea typeface="Open Sans Semibold" panose="020B0706030804020204" pitchFamily="34" charset="0"/>
                <a:cs typeface="Open Sans Semibold" panose="020B0706030804020204" pitchFamily="34" charset="0"/>
              </a:rPr>
              <a:t>тыс. чел.</a:t>
            </a:r>
          </a:p>
        </p:txBody>
      </p:sp>
      <p:sp>
        <p:nvSpPr>
          <p:cNvPr id="38" name="TextBox 37"/>
          <p:cNvSpPr txBox="1"/>
          <p:nvPr/>
        </p:nvSpPr>
        <p:spPr>
          <a:xfrm>
            <a:off x="1588853" y="3905295"/>
            <a:ext cx="756932" cy="338554"/>
          </a:xfrm>
          <a:prstGeom prst="rect">
            <a:avLst/>
          </a:prstGeom>
          <a:noFill/>
        </p:spPr>
        <p:txBody>
          <a:bodyPr wrap="square" rtlCol="0">
            <a:spAutoFit/>
          </a:bodyPr>
          <a:lstStyle/>
          <a:p>
            <a:pPr algn="ctr"/>
            <a:r>
              <a:rPr lang="ru-RU" sz="1600" dirty="0">
                <a:latin typeface="Open Sans Semibold" panose="020B0706030804020204" pitchFamily="34" charset="0"/>
                <a:ea typeface="Open Sans Semibold" panose="020B0706030804020204" pitchFamily="34" charset="0"/>
                <a:cs typeface="Open Sans Semibold" panose="020B0706030804020204" pitchFamily="34" charset="0"/>
              </a:rPr>
              <a:t>3</a:t>
            </a:r>
          </a:p>
        </p:txBody>
      </p:sp>
      <p:pic>
        <p:nvPicPr>
          <p:cNvPr id="42" name="Рисунок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787" y="3501228"/>
            <a:ext cx="802911" cy="802911"/>
          </a:xfrm>
          <a:prstGeom prst="rect">
            <a:avLst/>
          </a:prstGeom>
        </p:spPr>
      </p:pic>
      <p:pic>
        <p:nvPicPr>
          <p:cNvPr id="43" name="Рисунок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9734" y="1542235"/>
            <a:ext cx="814323" cy="814323"/>
          </a:xfrm>
          <a:prstGeom prst="rect">
            <a:avLst/>
          </a:prstGeom>
        </p:spPr>
      </p:pic>
      <p:sp>
        <p:nvSpPr>
          <p:cNvPr id="45" name="TextBox 44"/>
          <p:cNvSpPr txBox="1"/>
          <p:nvPr/>
        </p:nvSpPr>
        <p:spPr>
          <a:xfrm>
            <a:off x="1159292" y="4622021"/>
            <a:ext cx="1803477" cy="938719"/>
          </a:xfrm>
          <a:prstGeom prst="rect">
            <a:avLst/>
          </a:prstGeom>
          <a:noFill/>
        </p:spPr>
        <p:txBody>
          <a:bodyPr wrap="square" rtlCol="0">
            <a:spAutoFit/>
          </a:bodyPr>
          <a:lstStyle/>
          <a:p>
            <a:r>
              <a:rPr lang="ru-RU" sz="1100" dirty="0" err="1">
                <a:latin typeface="Open Sans" panose="020B0606030504020204" pitchFamily="34" charset="0"/>
                <a:ea typeface="Open Sans" panose="020B0606030504020204" pitchFamily="34" charset="0"/>
                <a:cs typeface="Open Sans" panose="020B0606030504020204" pitchFamily="34" charset="0"/>
              </a:rPr>
              <a:t>Глинковское</a:t>
            </a:r>
            <a:endParaRPr lang="ru-RU" sz="1100" dirty="0">
              <a:latin typeface="Open Sans" panose="020B0606030504020204" pitchFamily="34" charset="0"/>
              <a:ea typeface="Open Sans" panose="020B0606030504020204" pitchFamily="34" charset="0"/>
              <a:cs typeface="Open Sans" panose="020B0606030504020204" pitchFamily="34" charset="0"/>
            </a:endParaRPr>
          </a:p>
          <a:p>
            <a:endParaRPr lang="ru-RU" sz="1100" dirty="0">
              <a:latin typeface="Open Sans" panose="020B0606030504020204" pitchFamily="34" charset="0"/>
              <a:ea typeface="Open Sans" panose="020B0606030504020204" pitchFamily="34" charset="0"/>
              <a:cs typeface="Open Sans" panose="020B0606030504020204" pitchFamily="34" charset="0"/>
            </a:endParaRPr>
          </a:p>
          <a:p>
            <a:r>
              <a:rPr lang="ru-RU" sz="1100" dirty="0" err="1">
                <a:latin typeface="Open Sans" panose="020B0606030504020204" pitchFamily="34" charset="0"/>
                <a:ea typeface="Open Sans" panose="020B0606030504020204" pitchFamily="34" charset="0"/>
                <a:cs typeface="Open Sans" panose="020B0606030504020204" pitchFamily="34" charset="0"/>
              </a:rPr>
              <a:t>Болтутинское</a:t>
            </a:r>
            <a:endParaRPr lang="ru-RU" sz="1100" dirty="0">
              <a:latin typeface="Open Sans" panose="020B0606030504020204" pitchFamily="34" charset="0"/>
              <a:ea typeface="Open Sans" panose="020B0606030504020204" pitchFamily="34" charset="0"/>
              <a:cs typeface="Open Sans" panose="020B0606030504020204" pitchFamily="34" charset="0"/>
            </a:endParaRPr>
          </a:p>
          <a:p>
            <a:endParaRPr lang="ru-RU" sz="1100" dirty="0">
              <a:latin typeface="Open Sans" panose="020B0606030504020204" pitchFamily="34" charset="0"/>
              <a:ea typeface="Open Sans" panose="020B0606030504020204" pitchFamily="34" charset="0"/>
              <a:cs typeface="Open Sans" panose="020B0606030504020204" pitchFamily="34" charset="0"/>
            </a:endParaRPr>
          </a:p>
          <a:p>
            <a:r>
              <a:rPr lang="ru-RU" sz="1100" dirty="0">
                <a:latin typeface="Open Sans" panose="020B0606030504020204" pitchFamily="34" charset="0"/>
                <a:ea typeface="Open Sans" panose="020B0606030504020204" pitchFamily="34" charset="0"/>
                <a:cs typeface="Open Sans" panose="020B0606030504020204" pitchFamily="34" charset="0"/>
              </a:rPr>
              <a:t>Доброминское</a:t>
            </a:r>
          </a:p>
        </p:txBody>
      </p:sp>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787" y="2527352"/>
            <a:ext cx="838421" cy="838421"/>
          </a:xfrm>
          <a:prstGeom prst="rect">
            <a:avLst/>
          </a:prstGeom>
        </p:spPr>
      </p:pic>
      <p:pic>
        <p:nvPicPr>
          <p:cNvPr id="3074" name="Picture 2" descr="C:\Documents and Settings\111\Мои документы\Downloads\Глинскойвский.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76023" y="1020660"/>
            <a:ext cx="1385400" cy="1372387"/>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833915" y="154887"/>
            <a:ext cx="1027845"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36" name="TextBox 35"/>
          <p:cNvSpPr txBox="1"/>
          <p:nvPr/>
        </p:nvSpPr>
        <p:spPr>
          <a:xfrm>
            <a:off x="833915" y="154887"/>
            <a:ext cx="1007007"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21" name="Рисунок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pic>
        <p:nvPicPr>
          <p:cNvPr id="5" name="Рисунок 4"/>
          <p:cNvPicPr>
            <a:picLocks noChangeAspect="1"/>
          </p:cNvPicPr>
          <p:nvPr/>
        </p:nvPicPr>
        <p:blipFill>
          <a:blip r:embed="rId9">
            <a:extLst>
              <a:ext uri="{28A0092B-C50C-407E-A947-70E740481C1C}">
                <a14:useLocalDpi xmlns:a14="http://schemas.microsoft.com/office/drawing/2010/main" val="0"/>
              </a:ext>
            </a:extLst>
          </a:blip>
          <a:srcRect/>
          <a:stretch/>
        </p:blipFill>
        <p:spPr>
          <a:xfrm>
            <a:off x="3165913" y="1966414"/>
            <a:ext cx="4092076" cy="4554870"/>
          </a:xfrm>
          <a:prstGeom prst="rect">
            <a:avLst/>
          </a:prstGeom>
        </p:spPr>
      </p:pic>
    </p:spTree>
    <p:extLst>
      <p:ext uri="{BB962C8B-B14F-4D97-AF65-F5344CB8AC3E}">
        <p14:creationId xmlns:p14="http://schemas.microsoft.com/office/powerpoint/2010/main" val="3625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Рисунок 23"/>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39903" y="5258238"/>
            <a:ext cx="2575596" cy="994762"/>
          </a:xfrm>
          <a:prstGeom prst="rect">
            <a:avLst/>
          </a:prstGeom>
          <a:ln w="38100">
            <a:solidFill>
              <a:srgbClr val="77DAFF"/>
            </a:solidFill>
            <a:prstDash val="sysDash"/>
          </a:ln>
        </p:spPr>
      </p:pic>
      <p:pic>
        <p:nvPicPr>
          <p:cNvPr id="23" name="Рисунок 22"/>
          <p:cNvPicPr>
            <a:picLocks noChangeAspect="1"/>
          </p:cNvPicPr>
          <p:nvPr/>
        </p:nvPicPr>
        <p:blipFill>
          <a:blip r:embed="rId5" cstate="print">
            <a:lum bright="70000" contrast="-70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19957" y="4097839"/>
            <a:ext cx="2576777" cy="873023"/>
          </a:xfrm>
          <a:prstGeom prst="rect">
            <a:avLst/>
          </a:prstGeom>
          <a:ln w="38100">
            <a:solidFill>
              <a:srgbClr val="77DAFF"/>
            </a:solidFill>
            <a:prstDash val="sysDash"/>
          </a:ln>
        </p:spPr>
      </p:pic>
      <p:pic>
        <p:nvPicPr>
          <p:cNvPr id="22" name="Рисунок 21"/>
          <p:cNvPicPr>
            <a:picLocks noChangeAspect="1"/>
          </p:cNvPicPr>
          <p:nvPr/>
        </p:nvPicPr>
        <p:blipFill>
          <a:blip r:embed="rId6" cstate="print">
            <a:lum bright="70000" contrast="-70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39903" y="2468689"/>
            <a:ext cx="2543432" cy="1300671"/>
          </a:xfrm>
          <a:prstGeom prst="rect">
            <a:avLst/>
          </a:prstGeom>
          <a:ln w="38100">
            <a:solidFill>
              <a:srgbClr val="77DAFF"/>
            </a:solidFill>
            <a:prstDash val="sysDash"/>
          </a:ln>
        </p:spPr>
      </p:pic>
      <p:pic>
        <p:nvPicPr>
          <p:cNvPr id="21" name="Рисунок 20"/>
          <p:cNvPicPr>
            <a:picLocks noChangeAspect="1"/>
          </p:cNvPicPr>
          <p:nvPr/>
        </p:nvPicPr>
        <p:blipFill>
          <a:blip r:embed="rId7" cstate="print">
            <a:lum bright="70000" contrast="-70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19957" y="1532398"/>
            <a:ext cx="2563139" cy="689227"/>
          </a:xfrm>
          <a:prstGeom prst="rect">
            <a:avLst/>
          </a:prstGeom>
          <a:ln w="38100">
            <a:solidFill>
              <a:srgbClr val="77DAFF"/>
            </a:solidFill>
            <a:prstDash val="sysDash"/>
          </a:ln>
        </p:spPr>
      </p:pic>
      <p:pic>
        <p:nvPicPr>
          <p:cNvPr id="46" name="Рисунок 45"/>
          <p:cNvPicPr>
            <a:picLocks noChangeAspect="1"/>
          </p:cNvPicPr>
          <p:nvPr/>
        </p:nvPicPr>
        <p:blipFill>
          <a:blip r:embed="rId8"/>
          <a:stretch>
            <a:fillRect/>
          </a:stretch>
        </p:blipFill>
        <p:spPr>
          <a:xfrm>
            <a:off x="2061031" y="156237"/>
            <a:ext cx="5498644" cy="768091"/>
          </a:xfrm>
          <a:prstGeom prst="rect">
            <a:avLst/>
          </a:prstGeom>
        </p:spPr>
      </p:pic>
      <p:sp>
        <p:nvSpPr>
          <p:cNvPr id="48" name="TextBox 47"/>
          <p:cNvSpPr txBox="1"/>
          <p:nvPr/>
        </p:nvSpPr>
        <p:spPr>
          <a:xfrm>
            <a:off x="2114658" y="317130"/>
            <a:ext cx="5391390"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Природные ресурсы</a:t>
            </a:r>
          </a:p>
        </p:txBody>
      </p:sp>
      <p:sp>
        <p:nvSpPr>
          <p:cNvPr id="49" name="TextBox 48"/>
          <p:cNvSpPr txBox="1"/>
          <p:nvPr/>
        </p:nvSpPr>
        <p:spPr>
          <a:xfrm>
            <a:off x="7257989" y="7190343"/>
            <a:ext cx="311304"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5</a:t>
            </a:r>
          </a:p>
        </p:txBody>
      </p:sp>
      <p:sp>
        <p:nvSpPr>
          <p:cNvPr id="50" name="TextBox 49"/>
          <p:cNvSpPr txBox="1"/>
          <p:nvPr/>
        </p:nvSpPr>
        <p:spPr>
          <a:xfrm>
            <a:off x="566344" y="5239335"/>
            <a:ext cx="2549155" cy="1015663"/>
          </a:xfrm>
          <a:prstGeom prst="rect">
            <a:avLst/>
          </a:prstGeom>
          <a:noFill/>
        </p:spPr>
        <p:txBody>
          <a:bodyPr wrap="square" rtlCol="0">
            <a:spAutoFit/>
          </a:bodyPr>
          <a:lstStyle/>
          <a:p>
            <a:pPr indent="449263" algn="just"/>
            <a:r>
              <a:rPr lang="ru-RU" sz="1000" dirty="0">
                <a:latin typeface="Open Sans" pitchFamily="34" charset="0"/>
              </a:rPr>
              <a:t>Из полезных ископаемых на территории Глинковского района распространены: глина, песок, торф, мергель, мел. Большие запасы мергеля имеются в </a:t>
            </a:r>
            <a:r>
              <a:rPr lang="ru-RU" sz="1000" dirty="0" err="1">
                <a:latin typeface="Open Sans" pitchFamily="34" charset="0"/>
              </a:rPr>
              <a:t>Доброминском</a:t>
            </a:r>
            <a:r>
              <a:rPr lang="ru-RU" sz="1000" dirty="0">
                <a:latin typeface="Open Sans" pitchFamily="34" charset="0"/>
              </a:rPr>
              <a:t> месторождении. </a:t>
            </a:r>
            <a:endParaRPr lang="ru-RU"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52" name="TextBox 51"/>
          <p:cNvSpPr txBox="1"/>
          <p:nvPr/>
        </p:nvSpPr>
        <p:spPr>
          <a:xfrm>
            <a:off x="534179" y="2445921"/>
            <a:ext cx="2581320" cy="1323439"/>
          </a:xfrm>
          <a:prstGeom prst="rect">
            <a:avLst/>
          </a:prstGeom>
          <a:noFill/>
        </p:spPr>
        <p:txBody>
          <a:bodyPr wrap="square" rtlCol="0">
            <a:spAutoFit/>
          </a:bodyPr>
          <a:lstStyle/>
          <a:p>
            <a:pPr indent="538163" algn="just"/>
            <a:r>
              <a:rPr lang="ru-RU" sz="1000" dirty="0">
                <a:latin typeface="Open Sans" panose="020B0606030504020204" pitchFamily="34" charset="0"/>
                <a:ea typeface="Open Sans" panose="020B0606030504020204" pitchFamily="34" charset="0"/>
                <a:cs typeface="Open Sans" panose="020B0606030504020204" pitchFamily="34" charset="0"/>
              </a:rPr>
              <a:t>Глинковский район расположен в западной части </a:t>
            </a:r>
            <a:r>
              <a:rPr lang="ru-RU" sz="1000" dirty="0" err="1">
                <a:latin typeface="Open Sans" panose="020B0606030504020204" pitchFamily="34" charset="0"/>
                <a:ea typeface="Open Sans" panose="020B0606030504020204" pitchFamily="34" charset="0"/>
                <a:cs typeface="Open Sans" panose="020B0606030504020204" pitchFamily="34" charset="0"/>
              </a:rPr>
              <a:t>Ельнинской</a:t>
            </a:r>
            <a:r>
              <a:rPr lang="ru-RU" sz="1000" dirty="0">
                <a:latin typeface="Open Sans" panose="020B0606030504020204" pitchFamily="34" charset="0"/>
                <a:ea typeface="Open Sans" panose="020B0606030504020204" pitchFamily="34" charset="0"/>
                <a:cs typeface="Open Sans" panose="020B0606030504020204" pitchFamily="34" charset="0"/>
              </a:rPr>
              <a:t> и восточной части </a:t>
            </a:r>
            <a:r>
              <a:rPr lang="ru-RU" sz="1000" dirty="0" err="1">
                <a:latin typeface="Open Sans" panose="020B0606030504020204" pitchFamily="34" charset="0"/>
                <a:ea typeface="Open Sans" panose="020B0606030504020204" pitchFamily="34" charset="0"/>
                <a:cs typeface="Open Sans" panose="020B0606030504020204" pitchFamily="34" charset="0"/>
              </a:rPr>
              <a:t>Починковской</a:t>
            </a:r>
            <a:r>
              <a:rPr lang="ru-RU" sz="1000" dirty="0">
                <a:latin typeface="Open Sans" panose="020B0606030504020204" pitchFamily="34" charset="0"/>
                <a:ea typeface="Open Sans" panose="020B0606030504020204" pitchFamily="34" charset="0"/>
                <a:cs typeface="Open Sans" panose="020B0606030504020204" pitchFamily="34" charset="0"/>
              </a:rPr>
              <a:t> возвышенностей, ограниченных с северо-запада Верхне-Днепровской низменностью. Рельеф представлен всхолмленно-волнистой равниной. </a:t>
            </a:r>
            <a:endParaRPr lang="ru-RU" sz="1050" dirty="0">
              <a:latin typeface="Open Sans" panose="020B0606030504020204" pitchFamily="34" charset="0"/>
              <a:ea typeface="Open Sans" panose="020B0606030504020204" pitchFamily="34" charset="0"/>
              <a:cs typeface="Open Sans" panose="020B0606030504020204" pitchFamily="34" charset="0"/>
            </a:endParaRPr>
          </a:p>
        </p:txBody>
      </p:sp>
      <p:sp>
        <p:nvSpPr>
          <p:cNvPr id="53" name="TextBox 52"/>
          <p:cNvSpPr txBox="1"/>
          <p:nvPr/>
        </p:nvSpPr>
        <p:spPr>
          <a:xfrm>
            <a:off x="293581" y="4109088"/>
            <a:ext cx="2603152" cy="861774"/>
          </a:xfrm>
          <a:prstGeom prst="rect">
            <a:avLst/>
          </a:prstGeom>
          <a:noFill/>
        </p:spPr>
        <p:txBody>
          <a:bodyPr wrap="square" rtlCol="0">
            <a:spAutoFit/>
          </a:bodyPr>
          <a:lstStyle/>
          <a:p>
            <a:pPr indent="538163" algn="just"/>
            <a:r>
              <a:rPr lang="ru-RU" sz="1000" dirty="0">
                <a:latin typeface="Open Sans" panose="020B0606030504020204" pitchFamily="34" charset="0"/>
                <a:ea typeface="Open Sans" panose="020B0606030504020204" pitchFamily="34" charset="0"/>
                <a:cs typeface="Open Sans" panose="020B0606030504020204" pitchFamily="34" charset="0"/>
              </a:rPr>
              <a:t> Климат умеренно континентальный со сравнительно теплым летом и умеренно холодной зимой. Наиболее холодный месяц – январь, наиболее теплый – июль.</a:t>
            </a:r>
            <a:endParaRPr lang="ru-RU"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54" name="TextBox 53"/>
          <p:cNvSpPr txBox="1"/>
          <p:nvPr/>
        </p:nvSpPr>
        <p:spPr>
          <a:xfrm>
            <a:off x="293581" y="1513739"/>
            <a:ext cx="2576776" cy="707886"/>
          </a:xfrm>
          <a:prstGeom prst="rect">
            <a:avLst/>
          </a:prstGeom>
          <a:noFill/>
        </p:spPr>
        <p:txBody>
          <a:bodyPr wrap="square" rtlCol="0">
            <a:spAutoFit/>
          </a:bodyPr>
          <a:lstStyle/>
          <a:p>
            <a:pPr indent="538163" algn="just"/>
            <a:r>
              <a:rPr lang="ru-RU" sz="1000" dirty="0">
                <a:latin typeface="Open Sans" panose="020B0606030504020204" pitchFamily="34" charset="0"/>
                <a:ea typeface="Open Sans" panose="020B0606030504020204" pitchFamily="34" charset="0"/>
                <a:cs typeface="Open Sans" panose="020B0606030504020204" pitchFamily="34" charset="0"/>
              </a:rPr>
              <a:t>На территории района протекает река Днепр, притоки Днепра: р. Устром, р. Волость и </a:t>
            </a:r>
            <a:br>
              <a:rPr lang="ru-RU" sz="1000" dirty="0">
                <a:latin typeface="Open Sans" panose="020B0606030504020204" pitchFamily="34" charset="0"/>
                <a:ea typeface="Open Sans" panose="020B0606030504020204" pitchFamily="34" charset="0"/>
                <a:cs typeface="Open Sans" panose="020B0606030504020204" pitchFamily="34" charset="0"/>
              </a:rPr>
            </a:br>
            <a:r>
              <a:rPr lang="ru-RU" sz="1000" dirty="0">
                <a:latin typeface="Open Sans" panose="020B0606030504020204" pitchFamily="34" charset="0"/>
                <a:ea typeface="Open Sans" panose="020B0606030504020204" pitchFamily="34" charset="0"/>
                <a:cs typeface="Open Sans" panose="020B0606030504020204" pitchFamily="34" charset="0"/>
              </a:rPr>
              <a:t>р. Боровка.</a:t>
            </a:r>
            <a:endParaRPr lang="ru-RU" sz="1050" dirty="0">
              <a:latin typeface="Open Sans" panose="020B0606030504020204" pitchFamily="34" charset="0"/>
              <a:ea typeface="Open Sans" panose="020B0606030504020204" pitchFamily="34" charset="0"/>
              <a:cs typeface="Open Sans" panose="020B0606030504020204" pitchFamily="34" charset="0"/>
            </a:endParaRPr>
          </a:p>
        </p:txBody>
      </p:sp>
      <p:pic>
        <p:nvPicPr>
          <p:cNvPr id="57" name="Рисунок 5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0610" y="2276970"/>
            <a:ext cx="346851" cy="333905"/>
          </a:xfrm>
          <a:prstGeom prst="rect">
            <a:avLst/>
          </a:prstGeom>
        </p:spPr>
      </p:pic>
      <p:pic>
        <p:nvPicPr>
          <p:cNvPr id="58" name="Рисунок 5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2512" y="1278685"/>
            <a:ext cx="385217" cy="385217"/>
          </a:xfrm>
          <a:prstGeom prst="rect">
            <a:avLst/>
          </a:prstGeom>
        </p:spPr>
      </p:pic>
      <p:pic>
        <p:nvPicPr>
          <p:cNvPr id="59" name="Рисунок 5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5721" y="3883304"/>
            <a:ext cx="385217" cy="407341"/>
          </a:xfrm>
          <a:prstGeom prst="rect">
            <a:avLst/>
          </a:prstGeom>
        </p:spPr>
      </p:pic>
      <p:pic>
        <p:nvPicPr>
          <p:cNvPr id="60" name="Рисунок 5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4474" y="5046424"/>
            <a:ext cx="377130" cy="391145"/>
          </a:xfrm>
          <a:prstGeom prst="rect">
            <a:avLst/>
          </a:prstGeom>
        </p:spPr>
      </p:pic>
      <p:sp>
        <p:nvSpPr>
          <p:cNvPr id="34" name="TextBox 33"/>
          <p:cNvSpPr txBox="1"/>
          <p:nvPr/>
        </p:nvSpPr>
        <p:spPr>
          <a:xfrm>
            <a:off x="833915" y="154887"/>
            <a:ext cx="1027845"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35" name="TextBox 34"/>
          <p:cNvSpPr txBox="1"/>
          <p:nvPr/>
        </p:nvSpPr>
        <p:spPr>
          <a:xfrm>
            <a:off x="833915" y="154887"/>
            <a:ext cx="1007007"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25" name="Рисунок 2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pic>
        <p:nvPicPr>
          <p:cNvPr id="2" name="Рисунок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481610" y="1085221"/>
            <a:ext cx="3512044" cy="4201683"/>
          </a:xfrm>
          <a:prstGeom prst="rect">
            <a:avLst/>
          </a:prstGeom>
        </p:spPr>
      </p:pic>
      <p:pic>
        <p:nvPicPr>
          <p:cNvPr id="4" name="Рисунок 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304638" y="5390465"/>
            <a:ext cx="3011430" cy="1054610"/>
          </a:xfrm>
          <a:prstGeom prst="rect">
            <a:avLst/>
          </a:prstGeom>
        </p:spPr>
      </p:pic>
    </p:spTree>
    <p:extLst>
      <p:ext uri="{BB962C8B-B14F-4D97-AF65-F5344CB8AC3E}">
        <p14:creationId xmlns:p14="http://schemas.microsoft.com/office/powerpoint/2010/main" val="23310024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Рисунок 7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4852" y="2519933"/>
            <a:ext cx="1216389" cy="1091900"/>
          </a:xfrm>
          <a:prstGeom prst="rect">
            <a:avLst/>
          </a:prstGeom>
        </p:spPr>
      </p:pic>
      <p:pic>
        <p:nvPicPr>
          <p:cNvPr id="79" name="Рисунок 78"/>
          <p:cNvPicPr>
            <a:picLocks noChangeAspect="1"/>
          </p:cNvPicPr>
          <p:nvPr/>
        </p:nvPicPr>
        <p:blipFill>
          <a:blip r:embed="rId3"/>
          <a:stretch>
            <a:fillRect/>
          </a:stretch>
        </p:blipFill>
        <p:spPr>
          <a:xfrm>
            <a:off x="2061031" y="156237"/>
            <a:ext cx="5498644" cy="768091"/>
          </a:xfrm>
          <a:prstGeom prst="rect">
            <a:avLst/>
          </a:prstGeom>
        </p:spPr>
      </p:pic>
      <p:pic>
        <p:nvPicPr>
          <p:cNvPr id="80" name="Рисунок 79"/>
          <p:cNvPicPr>
            <a:picLocks noChangeAspect="1"/>
          </p:cNvPicPr>
          <p:nvPr/>
        </p:nvPicPr>
        <p:blipFill>
          <a:blip r:embed="rId4" cstate="print">
            <a:lum bright="70000" contrast="-70000"/>
            <a:extLst>
              <a:ext uri="{BEBA8EAE-BF5A-486C-A8C5-ECC9F3942E4B}">
                <a14:imgProps xmlns:a14="http://schemas.microsoft.com/office/drawing/2010/main">
                  <a14:imgLayer r:embed="rId5">
                    <a14:imgEffect>
                      <a14:colorTemperature colorTemp="4700"/>
                    </a14:imgEffect>
                    <a14:imgEffect>
                      <a14:saturation sat="33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1151926"/>
            <a:ext cx="2296633" cy="1368007"/>
          </a:xfrm>
          <a:prstGeom prst="rect">
            <a:avLst/>
          </a:prstGeom>
        </p:spPr>
      </p:pic>
      <p:pic>
        <p:nvPicPr>
          <p:cNvPr id="81" name="Рисунок 80"/>
          <p:cNvPicPr>
            <a:picLocks noChangeAspect="1"/>
          </p:cNvPicPr>
          <p:nvPr/>
        </p:nvPicPr>
        <p:blipFill>
          <a:blip r:embed="rId4" cstate="print">
            <a:lum bright="70000" contrast="-70000"/>
            <a:extLst>
              <a:ext uri="{BEBA8EAE-BF5A-486C-A8C5-ECC9F3942E4B}">
                <a14:imgProps xmlns:a14="http://schemas.microsoft.com/office/drawing/2010/main">
                  <a14:imgLayer r:embed="rId5">
                    <a14:imgEffect>
                      <a14:colorTemperature colorTemp="4700"/>
                    </a14:imgEffect>
                    <a14:imgEffect>
                      <a14:saturation sat="33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263042" y="1151926"/>
            <a:ext cx="2296633" cy="1368007"/>
          </a:xfrm>
          <a:prstGeom prst="rect">
            <a:avLst/>
          </a:prstGeom>
        </p:spPr>
      </p:pic>
      <p:pic>
        <p:nvPicPr>
          <p:cNvPr id="82" name="Рисунок 81"/>
          <p:cNvPicPr>
            <a:picLocks noChangeAspect="1"/>
          </p:cNvPicPr>
          <p:nvPr/>
        </p:nvPicPr>
        <p:blipFill>
          <a:blip r:embed="rId6" cstate="print">
            <a:lum bright="70000" contrast="-70000"/>
            <a:extLst>
              <a:ext uri="{BEBA8EAE-BF5A-486C-A8C5-ECC9F3942E4B}">
                <a14:imgProps xmlns:a14="http://schemas.microsoft.com/office/drawing/2010/main">
                  <a14:imgLayer r:embed="rId5">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448101" y="1151927"/>
            <a:ext cx="2668401" cy="1360712"/>
          </a:xfrm>
          <a:prstGeom prst="rect">
            <a:avLst/>
          </a:prstGeom>
        </p:spPr>
      </p:pic>
      <p:sp>
        <p:nvSpPr>
          <p:cNvPr id="83" name="TextBox 82"/>
          <p:cNvSpPr txBox="1"/>
          <p:nvPr/>
        </p:nvSpPr>
        <p:spPr>
          <a:xfrm>
            <a:off x="2086043" y="184040"/>
            <a:ext cx="5453269" cy="707886"/>
          </a:xfrm>
          <a:prstGeom prst="rect">
            <a:avLst/>
          </a:prstGeom>
          <a:noFill/>
        </p:spPr>
        <p:txBody>
          <a:bodyPr wrap="square" rtlCol="0">
            <a:spAutoFit/>
          </a:bodyPr>
          <a:lstStyle/>
          <a:p>
            <a:pPr algn="ctr"/>
            <a:r>
              <a:rPr lang="ru-RU" sz="20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Социально-экономическое </a:t>
            </a:r>
          </a:p>
          <a:p>
            <a:pPr algn="ctr"/>
            <a:r>
              <a:rPr lang="ru-RU" sz="20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развитие</a:t>
            </a:r>
          </a:p>
        </p:txBody>
      </p:sp>
      <p:sp>
        <p:nvSpPr>
          <p:cNvPr id="84" name="TextBox 83"/>
          <p:cNvSpPr txBox="1"/>
          <p:nvPr/>
        </p:nvSpPr>
        <p:spPr>
          <a:xfrm>
            <a:off x="7257989" y="7190343"/>
            <a:ext cx="311304"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6</a:t>
            </a:r>
          </a:p>
        </p:txBody>
      </p:sp>
      <p:sp>
        <p:nvSpPr>
          <p:cNvPr id="85" name="TextBox 84"/>
          <p:cNvSpPr txBox="1"/>
          <p:nvPr/>
        </p:nvSpPr>
        <p:spPr>
          <a:xfrm>
            <a:off x="16672" y="1278285"/>
            <a:ext cx="2263287" cy="1107996"/>
          </a:xfrm>
          <a:prstGeom prst="rect">
            <a:avLst/>
          </a:prstGeom>
          <a:noFill/>
        </p:spPr>
        <p:txBody>
          <a:bodyPr wrap="square" rtlCol="0">
            <a:spAutoFit/>
          </a:bodyPr>
          <a:lstStyle/>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Среднемесячная </a:t>
            </a:r>
          </a:p>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заработная </a:t>
            </a:r>
          </a:p>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плата </a:t>
            </a:r>
          </a:p>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работников</a:t>
            </a:r>
          </a:p>
        </p:txBody>
      </p:sp>
      <p:sp>
        <p:nvSpPr>
          <p:cNvPr id="86" name="TextBox 85"/>
          <p:cNvSpPr txBox="1"/>
          <p:nvPr/>
        </p:nvSpPr>
        <p:spPr>
          <a:xfrm>
            <a:off x="2415541" y="1178981"/>
            <a:ext cx="2599804" cy="1692771"/>
          </a:xfrm>
          <a:prstGeom prst="rect">
            <a:avLst/>
          </a:prstGeom>
          <a:noFill/>
        </p:spPr>
        <p:txBody>
          <a:bodyPr wrap="square" rtlCol="0">
            <a:spAutoFit/>
          </a:bodyPr>
          <a:lstStyle/>
          <a:p>
            <a:pPr algn="ctr"/>
            <a:r>
              <a:rPr lang="ru-RU" sz="13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Объем отгруженных товаров собственного производства, выполненных работ и услуг собственными силами крупными организациями и субъектами среднего предпринимательства</a:t>
            </a:r>
          </a:p>
          <a:p>
            <a:pPr algn="ctr"/>
            <a:endParaRPr lang="ru-RU" sz="13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87" name="TextBox 86"/>
          <p:cNvSpPr txBox="1"/>
          <p:nvPr/>
        </p:nvSpPr>
        <p:spPr>
          <a:xfrm>
            <a:off x="5276934" y="1311460"/>
            <a:ext cx="2262377" cy="923330"/>
          </a:xfrm>
          <a:prstGeom prst="rect">
            <a:avLst/>
          </a:prstGeom>
          <a:noFill/>
        </p:spPr>
        <p:txBody>
          <a:bodyPr wrap="square" rtlCol="0">
            <a:spAutoFit/>
          </a:bodyPr>
          <a:lstStyle/>
          <a:p>
            <a:pPr algn="ctr"/>
            <a:r>
              <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Оборот</a:t>
            </a:r>
          </a:p>
          <a:p>
            <a:pPr algn="ctr"/>
            <a:r>
              <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розничной</a:t>
            </a:r>
          </a:p>
          <a:p>
            <a:pPr algn="ctr"/>
            <a:r>
              <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торговли</a:t>
            </a:r>
          </a:p>
        </p:txBody>
      </p:sp>
      <p:sp>
        <p:nvSpPr>
          <p:cNvPr id="88" name="TextBox 87"/>
          <p:cNvSpPr txBox="1"/>
          <p:nvPr/>
        </p:nvSpPr>
        <p:spPr>
          <a:xfrm>
            <a:off x="1461544" y="2684940"/>
            <a:ext cx="1096680" cy="338554"/>
          </a:xfrm>
          <a:prstGeom prst="rect">
            <a:avLst/>
          </a:prstGeom>
          <a:noFill/>
        </p:spPr>
        <p:txBody>
          <a:bodyPr wrap="square" rtlCol="0">
            <a:spAutoFit/>
          </a:bodyPr>
          <a:lstStyle/>
          <a:p>
            <a:r>
              <a:rPr lang="ru-RU" sz="1600" dirty="0" smtClean="0">
                <a:latin typeface="Open Sans" panose="020B0606030504020204" pitchFamily="34" charset="0"/>
                <a:ea typeface="Open Sans" panose="020B0606030504020204" pitchFamily="34" charset="0"/>
                <a:cs typeface="Open Sans" panose="020B0606030504020204" pitchFamily="34" charset="0"/>
              </a:rPr>
              <a:t>109,7 </a:t>
            </a:r>
            <a:r>
              <a:rPr lang="ru-RU" sz="1600" dirty="0">
                <a:latin typeface="Open Sans" panose="020B0606030504020204" pitchFamily="34" charset="0"/>
                <a:ea typeface="Open Sans" panose="020B0606030504020204" pitchFamily="34" charset="0"/>
                <a:cs typeface="Open Sans" panose="020B0606030504020204" pitchFamily="34" charset="0"/>
              </a:rPr>
              <a:t>%</a:t>
            </a:r>
          </a:p>
        </p:txBody>
      </p:sp>
      <p:sp>
        <p:nvSpPr>
          <p:cNvPr id="89" name="TextBox 88"/>
          <p:cNvSpPr txBox="1"/>
          <p:nvPr/>
        </p:nvSpPr>
        <p:spPr>
          <a:xfrm>
            <a:off x="1346764" y="2941908"/>
            <a:ext cx="1304572" cy="661720"/>
          </a:xfrm>
          <a:prstGeom prst="rect">
            <a:avLst/>
          </a:prstGeom>
          <a:noFill/>
        </p:spPr>
        <p:txBody>
          <a:bodyPr wrap="square" rtlCol="0">
            <a:spAutoFit/>
          </a:bodyPr>
          <a:lstStyle/>
          <a:p>
            <a:pPr algn="ctr"/>
            <a:r>
              <a:rPr lang="ru-RU" sz="1600" dirty="0">
                <a:latin typeface="Open Sans" panose="020B0606030504020204" pitchFamily="34" charset="0"/>
                <a:ea typeface="Open Sans" panose="020B0606030504020204" pitchFamily="34" charset="0"/>
                <a:cs typeface="Open Sans" panose="020B0606030504020204" pitchFamily="34" charset="0"/>
              </a:rPr>
              <a:t>к </a:t>
            </a:r>
            <a:r>
              <a:rPr lang="ru-RU" sz="1600" dirty="0" smtClean="0">
                <a:latin typeface="Open Sans" panose="020B0606030504020204" pitchFamily="34" charset="0"/>
                <a:ea typeface="Open Sans" panose="020B0606030504020204" pitchFamily="34" charset="0"/>
                <a:cs typeface="Open Sans" panose="020B0606030504020204" pitchFamily="34" charset="0"/>
              </a:rPr>
              <a:t>с</a:t>
            </a:r>
            <a:r>
              <a:rPr lang="ru-RU" sz="1050" dirty="0" smtClean="0">
                <a:latin typeface="Open Sans" panose="020B0606030504020204" pitchFamily="34" charset="0"/>
                <a:ea typeface="Open Sans" panose="020B0606030504020204" pitchFamily="34" charset="0"/>
                <a:cs typeface="Open Sans" panose="020B0606030504020204" pitchFamily="34" charset="0"/>
              </a:rPr>
              <a:t>редне-</a:t>
            </a:r>
            <a:endParaRPr lang="ru-RU" sz="1050" dirty="0">
              <a:latin typeface="Open Sans" panose="020B0606030504020204" pitchFamily="34" charset="0"/>
              <a:ea typeface="Open Sans" panose="020B0606030504020204" pitchFamily="34" charset="0"/>
              <a:cs typeface="Open Sans" panose="020B0606030504020204" pitchFamily="34" charset="0"/>
            </a:endParaRPr>
          </a:p>
          <a:p>
            <a:pPr algn="ctr"/>
            <a:r>
              <a:rPr lang="ru-RU" sz="1050" dirty="0">
                <a:latin typeface="Open Sans" panose="020B0606030504020204" pitchFamily="34" charset="0"/>
                <a:ea typeface="Open Sans" panose="020B0606030504020204" pitchFamily="34" charset="0"/>
                <a:cs typeface="Open Sans" panose="020B0606030504020204" pitchFamily="34" charset="0"/>
              </a:rPr>
              <a:t>областному</a:t>
            </a:r>
          </a:p>
          <a:p>
            <a:pPr algn="ctr"/>
            <a:r>
              <a:rPr lang="ru-RU" sz="1050" dirty="0">
                <a:latin typeface="Open Sans" panose="020B0606030504020204" pitchFamily="34" charset="0"/>
                <a:ea typeface="Open Sans" panose="020B0606030504020204" pitchFamily="34" charset="0"/>
                <a:cs typeface="Open Sans" panose="020B0606030504020204" pitchFamily="34" charset="0"/>
              </a:rPr>
              <a:t>уровню</a:t>
            </a:r>
          </a:p>
        </p:txBody>
      </p:sp>
      <p:sp>
        <p:nvSpPr>
          <p:cNvPr id="94" name="TextBox 93"/>
          <p:cNvSpPr txBox="1"/>
          <p:nvPr/>
        </p:nvSpPr>
        <p:spPr>
          <a:xfrm>
            <a:off x="56097" y="2722232"/>
            <a:ext cx="1214756" cy="800219"/>
          </a:xfrm>
          <a:prstGeom prst="rect">
            <a:avLst/>
          </a:prstGeom>
          <a:noFill/>
        </p:spPr>
        <p:txBody>
          <a:bodyPr wrap="none" rtlCol="0">
            <a:spAutoFit/>
          </a:bodyPr>
          <a:lstStyle/>
          <a:p>
            <a:pPr algn="ctr"/>
            <a:r>
              <a:rPr lang="ru-RU" sz="28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33,7</a:t>
            </a:r>
            <a:endParaRPr lang="ru-RU" sz="28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r>
              <a:rPr lang="ru-RU"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тыс. руб.</a:t>
            </a:r>
            <a:r>
              <a:rPr lang="ru-RU"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endParaRPr lang="ru-RU" sz="1050"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5" name="TextBox 94"/>
          <p:cNvSpPr txBox="1"/>
          <p:nvPr/>
        </p:nvSpPr>
        <p:spPr>
          <a:xfrm>
            <a:off x="2916472" y="2733030"/>
            <a:ext cx="1576283" cy="738664"/>
          </a:xfrm>
          <a:prstGeom prst="rect">
            <a:avLst/>
          </a:prstGeom>
          <a:noFill/>
        </p:spPr>
        <p:txBody>
          <a:bodyPr wrap="square" rtlCol="0">
            <a:spAutoFit/>
          </a:bodyPr>
          <a:lstStyle/>
          <a:p>
            <a:pPr algn="ctr"/>
            <a:r>
              <a:rPr lang="ru-RU" sz="28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404,7</a:t>
            </a:r>
            <a:endParaRPr lang="ru-RU" sz="28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r>
              <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млн. руб.</a:t>
            </a:r>
          </a:p>
        </p:txBody>
      </p:sp>
      <p:sp>
        <p:nvSpPr>
          <p:cNvPr id="96" name="TextBox 95"/>
          <p:cNvSpPr txBox="1"/>
          <p:nvPr/>
        </p:nvSpPr>
        <p:spPr>
          <a:xfrm>
            <a:off x="5116502" y="2792662"/>
            <a:ext cx="1002241" cy="738664"/>
          </a:xfrm>
          <a:prstGeom prst="rect">
            <a:avLst/>
          </a:prstGeom>
          <a:noFill/>
        </p:spPr>
        <p:txBody>
          <a:bodyPr wrap="square" rtlCol="0">
            <a:spAutoFit/>
          </a:bodyPr>
          <a:lstStyle/>
          <a:p>
            <a:pPr algn="ctr"/>
            <a:r>
              <a:rPr lang="ru-RU" sz="28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74,2 </a:t>
            </a:r>
            <a:endParaRPr lang="ru-RU" sz="28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r>
              <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млн. руб.</a:t>
            </a:r>
          </a:p>
        </p:txBody>
      </p:sp>
      <p:pic>
        <p:nvPicPr>
          <p:cNvPr id="97" name="Рисунок 96"/>
          <p:cNvPicPr>
            <a:picLocks noChangeAspect="1"/>
          </p:cNvPicPr>
          <p:nvPr/>
        </p:nvPicPr>
        <p:blipFill>
          <a:blip r:embed="rId6" cstate="print">
            <a:lum bright="70000" contrast="-70000"/>
            <a:extLst>
              <a:ext uri="{BEBA8EAE-BF5A-486C-A8C5-ECC9F3942E4B}">
                <a14:imgProps xmlns:a14="http://schemas.microsoft.com/office/drawing/2010/main">
                  <a14:imgLayer r:embed="rId5">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34751" y="3795343"/>
            <a:ext cx="2481721" cy="2727167"/>
          </a:xfrm>
          <a:prstGeom prst="rect">
            <a:avLst/>
          </a:prstGeom>
        </p:spPr>
      </p:pic>
      <p:pic>
        <p:nvPicPr>
          <p:cNvPr id="98" name="Рисунок 9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97758" y="4607479"/>
            <a:ext cx="849733" cy="848073"/>
          </a:xfrm>
          <a:prstGeom prst="rect">
            <a:avLst/>
          </a:prstGeom>
        </p:spPr>
      </p:pic>
      <p:sp>
        <p:nvSpPr>
          <p:cNvPr id="99" name="TextBox 98"/>
          <p:cNvSpPr txBox="1"/>
          <p:nvPr/>
        </p:nvSpPr>
        <p:spPr>
          <a:xfrm>
            <a:off x="667774" y="3820521"/>
            <a:ext cx="184731" cy="276999"/>
          </a:xfrm>
          <a:prstGeom prst="rect">
            <a:avLst/>
          </a:prstGeom>
          <a:noFill/>
        </p:spPr>
        <p:txBody>
          <a:bodyPr wrap="none" rtlCol="0">
            <a:spAutoFit/>
          </a:bodyPr>
          <a:lstStyle/>
          <a:p>
            <a:endParaRPr lang="ru-RU" sz="12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00" name="TextBox 99"/>
          <p:cNvSpPr txBox="1"/>
          <p:nvPr/>
        </p:nvSpPr>
        <p:spPr>
          <a:xfrm>
            <a:off x="635975" y="4097520"/>
            <a:ext cx="2015361" cy="276999"/>
          </a:xfrm>
          <a:prstGeom prst="rect">
            <a:avLst/>
          </a:prstGeom>
          <a:noFill/>
        </p:spPr>
        <p:txBody>
          <a:bodyPr wrap="square" rtlCol="0">
            <a:spAutoFit/>
          </a:bodyPr>
          <a:lstStyle/>
          <a:p>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Уровень безработицы</a:t>
            </a:r>
          </a:p>
        </p:txBody>
      </p:sp>
      <p:sp>
        <p:nvSpPr>
          <p:cNvPr id="101" name="TextBox 100"/>
          <p:cNvSpPr txBox="1"/>
          <p:nvPr/>
        </p:nvSpPr>
        <p:spPr>
          <a:xfrm>
            <a:off x="1184059" y="5009198"/>
            <a:ext cx="1517146" cy="646331"/>
          </a:xfrm>
          <a:prstGeom prst="rect">
            <a:avLst/>
          </a:prstGeom>
          <a:noFill/>
        </p:spPr>
        <p:txBody>
          <a:bodyPr wrap="non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Численность </a:t>
            </a:r>
          </a:p>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трудоспособного</a:t>
            </a:r>
          </a:p>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населения</a:t>
            </a:r>
          </a:p>
        </p:txBody>
      </p:sp>
      <p:sp>
        <p:nvSpPr>
          <p:cNvPr id="102" name="TextBox 101"/>
          <p:cNvSpPr txBox="1"/>
          <p:nvPr/>
        </p:nvSpPr>
        <p:spPr>
          <a:xfrm>
            <a:off x="1038678" y="4205715"/>
            <a:ext cx="184731" cy="400110"/>
          </a:xfrm>
          <a:prstGeom prst="rect">
            <a:avLst/>
          </a:prstGeom>
          <a:noFill/>
        </p:spPr>
        <p:txBody>
          <a:bodyPr wrap="none" rtlCol="0">
            <a:spAutoFit/>
          </a:bodyPr>
          <a:lstStyle/>
          <a:p>
            <a:endParaRPr lang="ru-RU" sz="20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3" name="TextBox 102"/>
          <p:cNvSpPr txBox="1"/>
          <p:nvPr/>
        </p:nvSpPr>
        <p:spPr>
          <a:xfrm>
            <a:off x="1223410" y="4405770"/>
            <a:ext cx="1020700" cy="400110"/>
          </a:xfrm>
          <a:prstGeom prst="rect">
            <a:avLst/>
          </a:prstGeom>
          <a:noFill/>
        </p:spPr>
        <p:txBody>
          <a:bodyPr wrap="square" rtlCol="0">
            <a:spAutoFit/>
          </a:bodyPr>
          <a:lstStyle/>
          <a:p>
            <a:r>
              <a:rPr lang="ru-RU" sz="20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1,74 </a:t>
            </a:r>
            <a:r>
              <a:rPr lang="ru-RU" sz="20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104" name="TextBox 103"/>
          <p:cNvSpPr txBox="1"/>
          <p:nvPr/>
        </p:nvSpPr>
        <p:spPr>
          <a:xfrm>
            <a:off x="792997" y="5705557"/>
            <a:ext cx="1765227" cy="400110"/>
          </a:xfrm>
          <a:prstGeom prst="rect">
            <a:avLst/>
          </a:prstGeom>
          <a:noFill/>
        </p:spPr>
        <p:txBody>
          <a:bodyPr wrap="none" rtlCol="0">
            <a:spAutoFit/>
          </a:bodyPr>
          <a:lstStyle/>
          <a:p>
            <a:r>
              <a:rPr lang="ru-RU" sz="20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 </a:t>
            </a:r>
            <a:r>
              <a:rPr lang="ru-RU" sz="20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тыс. чел.</a:t>
            </a:r>
          </a:p>
        </p:txBody>
      </p:sp>
      <p:sp>
        <p:nvSpPr>
          <p:cNvPr id="105" name="TextBox 104"/>
          <p:cNvSpPr txBox="1"/>
          <p:nvPr/>
        </p:nvSpPr>
        <p:spPr>
          <a:xfrm>
            <a:off x="3192491" y="3831795"/>
            <a:ext cx="2859437" cy="369332"/>
          </a:xfrm>
          <a:prstGeom prst="rect">
            <a:avLst/>
          </a:prstGeom>
          <a:noFill/>
        </p:spPr>
        <p:txBody>
          <a:bodyPr wrap="none" rtlCol="0">
            <a:spAutoFit/>
          </a:bodyPr>
          <a:lstStyle/>
          <a:p>
            <a:r>
              <a:rPr lang="ru-RU" dirty="0">
                <a:solidFill>
                  <a:srgbClr val="59C0D5"/>
                </a:solidFill>
                <a:latin typeface="Open Sans Semibold" panose="020B0706030804020204" pitchFamily="34" charset="0"/>
                <a:ea typeface="Open Sans Semibold" panose="020B0706030804020204" pitchFamily="34" charset="0"/>
                <a:cs typeface="Open Sans Semibold" panose="020B0706030804020204" pitchFamily="34" charset="0"/>
              </a:rPr>
              <a:t>Динамика отчислений</a:t>
            </a:r>
          </a:p>
        </p:txBody>
      </p:sp>
      <p:pic>
        <p:nvPicPr>
          <p:cNvPr id="106" name="Рисунок 105"/>
          <p:cNvPicPr>
            <a:picLocks noChangeAspect="1"/>
          </p:cNvPicPr>
          <p:nvPr/>
        </p:nvPicPr>
        <p:blipFill>
          <a:blip r:embed="rId3"/>
          <a:stretch>
            <a:fillRect/>
          </a:stretch>
        </p:blipFill>
        <p:spPr>
          <a:xfrm>
            <a:off x="3045155" y="4213376"/>
            <a:ext cx="3891673" cy="50016"/>
          </a:xfrm>
          <a:prstGeom prst="rect">
            <a:avLst/>
          </a:prstGeom>
        </p:spPr>
      </p:pic>
      <p:pic>
        <p:nvPicPr>
          <p:cNvPr id="107" name="Рисунок 106"/>
          <p:cNvPicPr>
            <a:picLocks noChangeAspect="1"/>
          </p:cNvPicPr>
          <p:nvPr/>
        </p:nvPicPr>
        <p:blipFill>
          <a:blip r:embed="rId9" cstate="print">
            <a:duotone>
              <a:prstClr val="black"/>
              <a:schemeClr val="accent6">
                <a:tint val="45000"/>
                <a:satMod val="400000"/>
              </a:schemeClr>
            </a:duotone>
            <a:extLst>
              <a:ext uri="{BEBA8EAE-BF5A-486C-A8C5-ECC9F3942E4B}">
                <a14:imgProps xmlns:a14="http://schemas.microsoft.com/office/drawing/2010/main">
                  <a14:imgLayer r:embed="rId10">
                    <a14:imgEffect>
                      <a14:colorTemperature colorTemp="53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181786" y="4359911"/>
            <a:ext cx="1320601" cy="326704"/>
          </a:xfrm>
          <a:prstGeom prst="rect">
            <a:avLst/>
          </a:prstGeom>
        </p:spPr>
      </p:pic>
      <p:sp>
        <p:nvSpPr>
          <p:cNvPr id="108" name="TextBox 107"/>
          <p:cNvSpPr txBox="1"/>
          <p:nvPr/>
        </p:nvSpPr>
        <p:spPr>
          <a:xfrm>
            <a:off x="3201815" y="4369632"/>
            <a:ext cx="1290940" cy="338554"/>
          </a:xfrm>
          <a:prstGeom prst="rect">
            <a:avLst/>
          </a:prstGeom>
          <a:noFill/>
        </p:spPr>
        <p:txBody>
          <a:bodyPr wrap="square" rtlCol="0">
            <a:spAutoFit/>
          </a:bodyPr>
          <a:lstStyle/>
          <a:p>
            <a:pPr algn="ctr"/>
            <a:r>
              <a:rPr lang="ru-RU" sz="16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2021 </a:t>
            </a:r>
            <a:r>
              <a:rPr lang="ru-RU"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год</a:t>
            </a:r>
          </a:p>
        </p:txBody>
      </p:sp>
      <p:sp>
        <p:nvSpPr>
          <p:cNvPr id="109" name="TextBox 108"/>
          <p:cNvSpPr txBox="1"/>
          <p:nvPr/>
        </p:nvSpPr>
        <p:spPr>
          <a:xfrm>
            <a:off x="3035480" y="4710813"/>
            <a:ext cx="1653851" cy="307777"/>
          </a:xfrm>
          <a:prstGeom prst="rect">
            <a:avLst/>
          </a:prstGeom>
          <a:noFill/>
        </p:spPr>
        <p:txBody>
          <a:bodyPr wrap="none" rtlCol="0">
            <a:spAutoFit/>
          </a:bodyPr>
          <a:lstStyle/>
          <a:p>
            <a:r>
              <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Объем доходов</a:t>
            </a:r>
          </a:p>
        </p:txBody>
      </p:sp>
      <p:sp>
        <p:nvSpPr>
          <p:cNvPr id="110" name="TextBox 109"/>
          <p:cNvSpPr txBox="1"/>
          <p:nvPr/>
        </p:nvSpPr>
        <p:spPr>
          <a:xfrm>
            <a:off x="3036120" y="5389329"/>
            <a:ext cx="1851020" cy="307777"/>
          </a:xfrm>
          <a:prstGeom prst="rect">
            <a:avLst/>
          </a:prstGeom>
          <a:noFill/>
        </p:spPr>
        <p:txBody>
          <a:bodyPr wrap="none" rtlCol="0">
            <a:spAutoFit/>
          </a:bodyPr>
          <a:lstStyle/>
          <a:p>
            <a:r>
              <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Бюджет расходов</a:t>
            </a:r>
          </a:p>
        </p:txBody>
      </p:sp>
      <p:pic>
        <p:nvPicPr>
          <p:cNvPr id="111" name="Рисунок 110"/>
          <p:cNvPicPr>
            <a:picLocks noChangeAspect="1"/>
          </p:cNvPicPr>
          <p:nvPr/>
        </p:nvPicPr>
        <p:blipFill>
          <a:blip r:embed="rId9" cstate="print">
            <a:duotone>
              <a:prstClr val="black"/>
              <a:schemeClr val="accent6">
                <a:tint val="45000"/>
                <a:satMod val="400000"/>
              </a:schemeClr>
            </a:duotone>
            <a:extLst>
              <a:ext uri="{BEBA8EAE-BF5A-486C-A8C5-ECC9F3942E4B}">
                <a14:imgProps xmlns:a14="http://schemas.microsoft.com/office/drawing/2010/main">
                  <a14:imgLayer r:embed="rId10">
                    <a14:imgEffect>
                      <a14:colorTemperature colorTemp="53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185227" y="5030456"/>
            <a:ext cx="1320601" cy="326704"/>
          </a:xfrm>
          <a:prstGeom prst="rect">
            <a:avLst/>
          </a:prstGeom>
        </p:spPr>
      </p:pic>
      <p:pic>
        <p:nvPicPr>
          <p:cNvPr id="112" name="Рисунок 111"/>
          <p:cNvPicPr>
            <a:picLocks noChangeAspect="1"/>
          </p:cNvPicPr>
          <p:nvPr/>
        </p:nvPicPr>
        <p:blipFill>
          <a:blip r:embed="rId9" cstate="print">
            <a:duotone>
              <a:prstClr val="black"/>
              <a:schemeClr val="accent6">
                <a:tint val="45000"/>
                <a:satMod val="400000"/>
              </a:schemeClr>
            </a:duotone>
            <a:extLst>
              <a:ext uri="{BEBA8EAE-BF5A-486C-A8C5-ECC9F3942E4B}">
                <a14:imgProps xmlns:a14="http://schemas.microsoft.com/office/drawing/2010/main">
                  <a14:imgLayer r:embed="rId10">
                    <a14:imgEffect>
                      <a14:colorTemperature colorTemp="53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185226" y="5706570"/>
            <a:ext cx="1320602" cy="326704"/>
          </a:xfrm>
          <a:prstGeom prst="rect">
            <a:avLst/>
          </a:prstGeom>
        </p:spPr>
      </p:pic>
      <p:sp>
        <p:nvSpPr>
          <p:cNvPr id="113" name="TextBox 112"/>
          <p:cNvSpPr txBox="1"/>
          <p:nvPr/>
        </p:nvSpPr>
        <p:spPr>
          <a:xfrm>
            <a:off x="3181786" y="5042788"/>
            <a:ext cx="1400118" cy="276999"/>
          </a:xfrm>
          <a:prstGeom prst="rect">
            <a:avLst/>
          </a:prstGeom>
          <a:noFill/>
        </p:spPr>
        <p:txBody>
          <a:bodyPr wrap="square" rtlCol="0">
            <a:spAutoFit/>
          </a:bodyPr>
          <a:lstStyle/>
          <a:p>
            <a:r>
              <a:rPr lang="ru-RU" sz="12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286,7 </a:t>
            </a:r>
            <a:r>
              <a:rPr lang="ru-RU"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млн. руб.</a:t>
            </a:r>
          </a:p>
        </p:txBody>
      </p:sp>
      <p:pic>
        <p:nvPicPr>
          <p:cNvPr id="114" name="Рисунок 113"/>
          <p:cNvPicPr>
            <a:picLocks noChangeAspect="1"/>
          </p:cNvPicPr>
          <p:nvPr/>
        </p:nvPicPr>
        <p:blipFill>
          <a:blip r:embed="rId11" cstate="print">
            <a:duotone>
              <a:prstClr val="black"/>
              <a:schemeClr val="accent6">
                <a:tint val="45000"/>
                <a:satMod val="400000"/>
              </a:schemeClr>
            </a:duotone>
            <a:extLst>
              <a:ext uri="{BEBA8EAE-BF5A-486C-A8C5-ECC9F3942E4B}">
                <a14:imgProps xmlns:a14="http://schemas.microsoft.com/office/drawing/2010/main">
                  <a14:imgLayer r:embed="rId12">
                    <a14:imgEffect>
                      <a14:colorTemperature colorTemp="53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689141" y="4364494"/>
            <a:ext cx="2062363" cy="326704"/>
          </a:xfrm>
          <a:prstGeom prst="rect">
            <a:avLst/>
          </a:prstGeom>
        </p:spPr>
      </p:pic>
      <p:pic>
        <p:nvPicPr>
          <p:cNvPr id="115" name="Рисунок 114"/>
          <p:cNvPicPr>
            <a:picLocks noChangeAspect="1"/>
          </p:cNvPicPr>
          <p:nvPr/>
        </p:nvPicPr>
        <p:blipFill>
          <a:blip r:embed="rId13" cstate="print">
            <a:duotone>
              <a:prstClr val="black"/>
              <a:schemeClr val="accent6">
                <a:tint val="45000"/>
                <a:satMod val="400000"/>
              </a:schemeClr>
            </a:duotone>
            <a:extLst>
              <a:ext uri="{BEBA8EAE-BF5A-486C-A8C5-ECC9F3942E4B}">
                <a14:imgProps xmlns:a14="http://schemas.microsoft.com/office/drawing/2010/main">
                  <a14:imgLayer r:embed="rId14">
                    <a14:imgEffect>
                      <a14:colorTemperature colorTemp="53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708919" y="5034667"/>
            <a:ext cx="2057251" cy="326704"/>
          </a:xfrm>
          <a:prstGeom prst="rect">
            <a:avLst/>
          </a:prstGeom>
        </p:spPr>
      </p:pic>
      <p:pic>
        <p:nvPicPr>
          <p:cNvPr id="116" name="Рисунок 115"/>
          <p:cNvPicPr>
            <a:picLocks noChangeAspect="1"/>
          </p:cNvPicPr>
          <p:nvPr/>
        </p:nvPicPr>
        <p:blipFill>
          <a:blip r:embed="rId13" cstate="print">
            <a:duotone>
              <a:prstClr val="black"/>
              <a:schemeClr val="accent6">
                <a:tint val="45000"/>
                <a:satMod val="400000"/>
              </a:schemeClr>
            </a:duotone>
            <a:extLst>
              <a:ext uri="{BEBA8EAE-BF5A-486C-A8C5-ECC9F3942E4B}">
                <a14:imgProps xmlns:a14="http://schemas.microsoft.com/office/drawing/2010/main">
                  <a14:imgLayer r:embed="rId14">
                    <a14:imgEffect>
                      <a14:colorTemperature colorTemp="53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706754" y="5701990"/>
            <a:ext cx="2057250" cy="326704"/>
          </a:xfrm>
          <a:prstGeom prst="rect">
            <a:avLst/>
          </a:prstGeom>
        </p:spPr>
      </p:pic>
      <p:sp>
        <p:nvSpPr>
          <p:cNvPr id="117" name="TextBox 116"/>
          <p:cNvSpPr txBox="1"/>
          <p:nvPr/>
        </p:nvSpPr>
        <p:spPr>
          <a:xfrm>
            <a:off x="4675880" y="4359103"/>
            <a:ext cx="2075624" cy="338554"/>
          </a:xfrm>
          <a:prstGeom prst="rect">
            <a:avLst/>
          </a:prstGeom>
          <a:noFill/>
        </p:spPr>
        <p:txBody>
          <a:bodyPr wrap="square" rtlCol="0">
            <a:spAutoFit/>
          </a:bodyPr>
          <a:lstStyle/>
          <a:p>
            <a:pPr algn="ctr"/>
            <a:r>
              <a:rPr lang="ru-RU" sz="16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2022 </a:t>
            </a:r>
            <a:r>
              <a:rPr lang="ru-RU"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год</a:t>
            </a:r>
          </a:p>
        </p:txBody>
      </p:sp>
      <p:sp>
        <p:nvSpPr>
          <p:cNvPr id="118" name="TextBox 117"/>
          <p:cNvSpPr txBox="1"/>
          <p:nvPr/>
        </p:nvSpPr>
        <p:spPr>
          <a:xfrm>
            <a:off x="3201816" y="5720917"/>
            <a:ext cx="1380088" cy="276999"/>
          </a:xfrm>
          <a:prstGeom prst="rect">
            <a:avLst/>
          </a:prstGeom>
          <a:noFill/>
        </p:spPr>
        <p:txBody>
          <a:bodyPr wrap="square" rtlCol="0">
            <a:spAutoFit/>
          </a:bodyPr>
          <a:lstStyle/>
          <a:p>
            <a:r>
              <a:rPr lang="ru-RU" sz="12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288,2 </a:t>
            </a:r>
            <a:r>
              <a:rPr lang="ru-RU"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млн. руб.</a:t>
            </a:r>
          </a:p>
        </p:txBody>
      </p:sp>
      <p:sp>
        <p:nvSpPr>
          <p:cNvPr id="119" name="TextBox 118"/>
          <p:cNvSpPr txBox="1"/>
          <p:nvPr/>
        </p:nvSpPr>
        <p:spPr>
          <a:xfrm>
            <a:off x="4731751" y="5039919"/>
            <a:ext cx="2032253" cy="307777"/>
          </a:xfrm>
          <a:prstGeom prst="rect">
            <a:avLst/>
          </a:prstGeom>
          <a:noFill/>
        </p:spPr>
        <p:txBody>
          <a:bodyPr wrap="square" rtlCol="0">
            <a:spAutoFit/>
          </a:bodyPr>
          <a:lstStyle/>
          <a:p>
            <a:pPr algn="ctr"/>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&gt; </a:t>
            </a:r>
            <a:r>
              <a:rPr lang="ru-RU"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на </a:t>
            </a:r>
            <a:r>
              <a:rPr lang="ru-RU" sz="1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87,4 </a:t>
            </a:r>
            <a:r>
              <a:rPr lang="ru-RU"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млн. руб.</a:t>
            </a:r>
          </a:p>
        </p:txBody>
      </p:sp>
      <p:sp>
        <p:nvSpPr>
          <p:cNvPr id="120" name="TextBox 119"/>
          <p:cNvSpPr txBox="1"/>
          <p:nvPr/>
        </p:nvSpPr>
        <p:spPr>
          <a:xfrm>
            <a:off x="4719252" y="5711453"/>
            <a:ext cx="2032253" cy="307777"/>
          </a:xfrm>
          <a:prstGeom prst="rect">
            <a:avLst/>
          </a:prstGeom>
          <a:noFill/>
        </p:spPr>
        <p:txBody>
          <a:bodyPr wrap="square" rtlCol="0">
            <a:spAutoFit/>
          </a:bodyPr>
          <a:lstStyle/>
          <a:p>
            <a:pPr algn="ctr"/>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&gt; </a:t>
            </a:r>
            <a:r>
              <a:rPr lang="ru-RU"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На </a:t>
            </a:r>
            <a:r>
              <a:rPr lang="ru-RU" sz="1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71,5 </a:t>
            </a:r>
            <a:r>
              <a:rPr lang="ru-RU"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млн. руб.</a:t>
            </a:r>
          </a:p>
        </p:txBody>
      </p:sp>
      <p:pic>
        <p:nvPicPr>
          <p:cNvPr id="123" name="Рисунок 12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18743" y="3537660"/>
            <a:ext cx="681069" cy="681069"/>
          </a:xfrm>
          <a:prstGeom prst="rect">
            <a:avLst/>
          </a:prstGeom>
        </p:spPr>
      </p:pic>
      <p:pic>
        <p:nvPicPr>
          <p:cNvPr id="124" name="Рисунок 123"/>
          <p:cNvPicPr>
            <a:picLocks noChangeAspect="1"/>
          </p:cNvPicPr>
          <p:nvPr/>
        </p:nvPicPr>
        <p:blipFill>
          <a:blip r:embed="rId16" cstate="print">
            <a:lum bright="70000" contrast="-70000"/>
            <a:extLst>
              <a:ext uri="{28A0092B-C50C-407E-A947-70E740481C1C}">
                <a14:useLocalDpi xmlns:a14="http://schemas.microsoft.com/office/drawing/2010/main" val="0"/>
              </a:ext>
            </a:extLst>
          </a:blip>
          <a:stretch>
            <a:fillRect/>
          </a:stretch>
        </p:blipFill>
        <p:spPr>
          <a:xfrm rot="5400000">
            <a:off x="1003050" y="2952246"/>
            <a:ext cx="393612" cy="191262"/>
          </a:xfrm>
          <a:prstGeom prst="rect">
            <a:avLst/>
          </a:prstGeom>
        </p:spPr>
      </p:pic>
      <p:sp>
        <p:nvSpPr>
          <p:cNvPr id="53" name="TextBox 52"/>
          <p:cNvSpPr txBox="1"/>
          <p:nvPr/>
        </p:nvSpPr>
        <p:spPr>
          <a:xfrm>
            <a:off x="833915" y="154887"/>
            <a:ext cx="1027845"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54" name="TextBox 53"/>
          <p:cNvSpPr txBox="1"/>
          <p:nvPr/>
        </p:nvSpPr>
        <p:spPr>
          <a:xfrm>
            <a:off x="236368" y="439579"/>
            <a:ext cx="412292"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sp>
        <p:nvSpPr>
          <p:cNvPr id="50" name="TextBox 49"/>
          <p:cNvSpPr txBox="1"/>
          <p:nvPr/>
        </p:nvSpPr>
        <p:spPr>
          <a:xfrm>
            <a:off x="833915" y="154887"/>
            <a:ext cx="1007007"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51" name="Рисунок 5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pic>
        <p:nvPicPr>
          <p:cNvPr id="52" name="Рисунок 5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415" y="2607655"/>
            <a:ext cx="1089225" cy="1004178"/>
          </a:xfrm>
          <a:prstGeom prst="rect">
            <a:avLst/>
          </a:prstGeom>
        </p:spPr>
      </p:pic>
      <p:sp>
        <p:nvSpPr>
          <p:cNvPr id="2" name="Прямоугольник 1"/>
          <p:cNvSpPr/>
          <p:nvPr/>
        </p:nvSpPr>
        <p:spPr>
          <a:xfrm>
            <a:off x="6377323" y="2733030"/>
            <a:ext cx="1036318" cy="369332"/>
          </a:xfrm>
          <a:prstGeom prst="rect">
            <a:avLst/>
          </a:prstGeom>
        </p:spPr>
        <p:txBody>
          <a:bodyPr wrap="square">
            <a:spAutoFit/>
          </a:bodyPr>
          <a:lstStyle/>
          <a:p>
            <a:pPr algn="ctr"/>
            <a:r>
              <a:rPr lang="ru-RU" dirty="0" smtClean="0">
                <a:latin typeface="Open Sans" panose="020B0606030504020204" pitchFamily="34" charset="0"/>
                <a:ea typeface="Open Sans" panose="020B0606030504020204" pitchFamily="34" charset="0"/>
                <a:cs typeface="Open Sans" panose="020B0606030504020204" pitchFamily="34" charset="0"/>
              </a:rPr>
              <a:t>103,0 </a:t>
            </a:r>
            <a:r>
              <a:rPr lang="ru-RU" dirty="0">
                <a:latin typeface="Open Sans" panose="020B0606030504020204" pitchFamily="34" charset="0"/>
                <a:ea typeface="Open Sans" panose="020B0606030504020204" pitchFamily="34" charset="0"/>
                <a:cs typeface="Open Sans" panose="020B0606030504020204" pitchFamily="34" charset="0"/>
              </a:rPr>
              <a:t>%</a:t>
            </a:r>
          </a:p>
        </p:txBody>
      </p:sp>
      <p:pic>
        <p:nvPicPr>
          <p:cNvPr id="55" name="Рисунок 54"/>
          <p:cNvPicPr>
            <a:picLocks noChangeAspect="1"/>
          </p:cNvPicPr>
          <p:nvPr/>
        </p:nvPicPr>
        <p:blipFill>
          <a:blip r:embed="rId18" cstate="print">
            <a:lum bright="70000" contrast="-70000"/>
            <a:extLst>
              <a:ext uri="{28A0092B-C50C-407E-A947-70E740481C1C}">
                <a14:useLocalDpi xmlns:a14="http://schemas.microsoft.com/office/drawing/2010/main" val="0"/>
              </a:ext>
            </a:extLst>
          </a:blip>
          <a:stretch>
            <a:fillRect/>
          </a:stretch>
        </p:blipFill>
        <p:spPr>
          <a:xfrm rot="5400000">
            <a:off x="5991362" y="2911643"/>
            <a:ext cx="393615" cy="272489"/>
          </a:xfrm>
          <a:prstGeom prst="rect">
            <a:avLst/>
          </a:prstGeom>
        </p:spPr>
      </p:pic>
      <p:sp>
        <p:nvSpPr>
          <p:cNvPr id="57" name="TextBox 56"/>
          <p:cNvSpPr txBox="1"/>
          <p:nvPr/>
        </p:nvSpPr>
        <p:spPr>
          <a:xfrm>
            <a:off x="6377323" y="3077354"/>
            <a:ext cx="880666" cy="415498"/>
          </a:xfrm>
          <a:prstGeom prst="rect">
            <a:avLst/>
          </a:prstGeom>
          <a:noFill/>
        </p:spPr>
        <p:txBody>
          <a:bodyPr wrap="square" rtlCol="0">
            <a:spAutoFit/>
          </a:bodyPr>
          <a:lstStyle/>
          <a:p>
            <a:pPr algn="ctr"/>
            <a:r>
              <a:rPr lang="ru-RU" sz="1050" dirty="0">
                <a:latin typeface="Open Sans" panose="020B0606030504020204" pitchFamily="34" charset="0"/>
                <a:ea typeface="Open Sans" panose="020B0606030504020204" pitchFamily="34" charset="0"/>
                <a:cs typeface="Open Sans" panose="020B0606030504020204" pitchFamily="34" charset="0"/>
              </a:rPr>
              <a:t>к уровню</a:t>
            </a:r>
          </a:p>
          <a:p>
            <a:pPr algn="ctr"/>
            <a:r>
              <a:rPr lang="ru-RU" sz="1050" dirty="0" smtClean="0">
                <a:latin typeface="Open Sans" panose="020B0606030504020204" pitchFamily="34" charset="0"/>
                <a:ea typeface="Open Sans" panose="020B0606030504020204" pitchFamily="34" charset="0"/>
                <a:cs typeface="Open Sans" panose="020B0606030504020204" pitchFamily="34" charset="0"/>
              </a:rPr>
              <a:t>2021 </a:t>
            </a:r>
            <a:r>
              <a:rPr lang="ru-RU" sz="1050" dirty="0">
                <a:latin typeface="Open Sans" panose="020B0606030504020204" pitchFamily="34" charset="0"/>
                <a:ea typeface="Open Sans" panose="020B0606030504020204" pitchFamily="34" charset="0"/>
                <a:cs typeface="Open Sans" panose="020B0606030504020204" pitchFamily="34" charset="0"/>
              </a:rPr>
              <a:t>года</a:t>
            </a:r>
          </a:p>
        </p:txBody>
      </p:sp>
    </p:spTree>
    <p:extLst>
      <p:ext uri="{BB962C8B-B14F-4D97-AF65-F5344CB8AC3E}">
        <p14:creationId xmlns:p14="http://schemas.microsoft.com/office/powerpoint/2010/main" val="1984873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Рисунок 26"/>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765164" y="1103613"/>
            <a:ext cx="4552052" cy="446408"/>
          </a:xfrm>
          <a:prstGeom prst="rect">
            <a:avLst/>
          </a:prstGeom>
        </p:spPr>
      </p:pic>
      <p:pic>
        <p:nvPicPr>
          <p:cNvPr id="30" name="Рисунок 29"/>
          <p:cNvPicPr>
            <a:picLocks noChangeAspect="1"/>
          </p:cNvPicPr>
          <p:nvPr/>
        </p:nvPicPr>
        <p:blipFill>
          <a:blip r:embed="rId5"/>
          <a:stretch>
            <a:fillRect/>
          </a:stretch>
        </p:blipFill>
        <p:spPr>
          <a:xfrm>
            <a:off x="2061031" y="156237"/>
            <a:ext cx="5498644" cy="768091"/>
          </a:xfrm>
          <a:prstGeom prst="rect">
            <a:avLst/>
          </a:prstGeom>
        </p:spPr>
      </p:pic>
      <p:sp>
        <p:nvSpPr>
          <p:cNvPr id="36" name="TextBox 35"/>
          <p:cNvSpPr txBox="1"/>
          <p:nvPr/>
        </p:nvSpPr>
        <p:spPr>
          <a:xfrm>
            <a:off x="2061031" y="319424"/>
            <a:ext cx="5498644"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Инвестиции</a:t>
            </a:r>
          </a:p>
        </p:txBody>
      </p:sp>
      <p:sp>
        <p:nvSpPr>
          <p:cNvPr id="53" name="TextBox 52"/>
          <p:cNvSpPr txBox="1"/>
          <p:nvPr/>
        </p:nvSpPr>
        <p:spPr>
          <a:xfrm>
            <a:off x="7257989" y="7190343"/>
            <a:ext cx="311304"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7</a:t>
            </a:r>
          </a:p>
        </p:txBody>
      </p:sp>
      <p:sp>
        <p:nvSpPr>
          <p:cNvPr id="55" name="TextBox 54"/>
          <p:cNvSpPr txBox="1"/>
          <p:nvPr/>
        </p:nvSpPr>
        <p:spPr>
          <a:xfrm>
            <a:off x="2868399" y="1169275"/>
            <a:ext cx="4389590" cy="307777"/>
          </a:xfrm>
          <a:prstGeom prst="rect">
            <a:avLst/>
          </a:prstGeom>
          <a:noFill/>
        </p:spPr>
        <p:txBody>
          <a:bodyPr wrap="square" rtlCol="0">
            <a:spAutoFit/>
          </a:bodyPr>
          <a:lstStyle/>
          <a:p>
            <a:pPr algn="ctr"/>
            <a:r>
              <a:rPr lang="ru-RU" sz="1400" b="1" dirty="0">
                <a:solidFill>
                  <a:srgbClr val="245776"/>
                </a:solidFill>
                <a:latin typeface="Open Sans" panose="020B0606030504020204" pitchFamily="34" charset="0"/>
                <a:ea typeface="Open Sans" panose="020B0606030504020204" pitchFamily="34" charset="0"/>
                <a:cs typeface="Open Sans" panose="020B0606030504020204" pitchFamily="34" charset="0"/>
              </a:rPr>
              <a:t>Структура инвестиций в основной капитал</a:t>
            </a:r>
          </a:p>
        </p:txBody>
      </p:sp>
      <p:pic>
        <p:nvPicPr>
          <p:cNvPr id="56" name="Рисунок 55"/>
          <p:cNvPicPr>
            <a:picLocks noChangeAspect="1"/>
          </p:cNvPicPr>
          <p:nvPr/>
        </p:nvPicPr>
        <p:blipFill>
          <a:blip r:embed="rId6" cstate="print">
            <a:lum bright="70000" contrast="-70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71399" y="1028815"/>
            <a:ext cx="2319174" cy="695335"/>
          </a:xfrm>
          <a:prstGeom prst="rect">
            <a:avLst/>
          </a:prstGeom>
        </p:spPr>
      </p:pic>
      <p:sp>
        <p:nvSpPr>
          <p:cNvPr id="57" name="TextBox 56"/>
          <p:cNvSpPr txBox="1"/>
          <p:nvPr/>
        </p:nvSpPr>
        <p:spPr>
          <a:xfrm>
            <a:off x="270234" y="1118767"/>
            <a:ext cx="2320339" cy="523220"/>
          </a:xfrm>
          <a:prstGeom prst="rect">
            <a:avLst/>
          </a:prstGeom>
          <a:noFill/>
        </p:spPr>
        <p:txBody>
          <a:bodyPr wrap="square" rtlCol="0">
            <a:spAutoFit/>
          </a:bodyPr>
          <a:lstStyle/>
          <a:p>
            <a:pPr algn="ctr"/>
            <a:r>
              <a:rPr lang="ru-RU" sz="1400" b="1" dirty="0">
                <a:solidFill>
                  <a:srgbClr val="245776"/>
                </a:solidFill>
                <a:latin typeface="Open Sans" panose="020B0606030504020204" pitchFamily="34" charset="0"/>
                <a:ea typeface="Open Sans" panose="020B0606030504020204" pitchFamily="34" charset="0"/>
                <a:cs typeface="Open Sans" panose="020B0606030504020204" pitchFamily="34" charset="0"/>
              </a:rPr>
              <a:t>Объем инвестиций в основной капитал</a:t>
            </a:r>
          </a:p>
        </p:txBody>
      </p:sp>
      <p:sp>
        <p:nvSpPr>
          <p:cNvPr id="58" name="TextBox 57"/>
          <p:cNvSpPr txBox="1"/>
          <p:nvPr/>
        </p:nvSpPr>
        <p:spPr>
          <a:xfrm>
            <a:off x="467779" y="1837487"/>
            <a:ext cx="1529059" cy="400110"/>
          </a:xfrm>
          <a:prstGeom prst="rect">
            <a:avLst/>
          </a:prstGeom>
          <a:noFill/>
        </p:spPr>
        <p:txBody>
          <a:bodyPr wrap="square" rtlCol="0">
            <a:spAutoFit/>
          </a:bodyPr>
          <a:lstStyle/>
          <a:p>
            <a:pPr algn="ctr"/>
            <a:r>
              <a:rPr lang="ru-RU" sz="2000" b="1" dirty="0" smtClean="0">
                <a:solidFill>
                  <a:srgbClr val="00C0CC"/>
                </a:solidFill>
                <a:latin typeface="Open Sans" panose="020B0606030504020204" pitchFamily="34" charset="0"/>
                <a:ea typeface="Open Sans" panose="020B0606030504020204" pitchFamily="34" charset="0"/>
                <a:cs typeface="Open Sans" panose="020B0606030504020204" pitchFamily="34" charset="0"/>
              </a:rPr>
              <a:t>149,2</a:t>
            </a:r>
            <a:endParaRPr lang="ru-RU" sz="2000" b="1" dirty="0">
              <a:solidFill>
                <a:srgbClr val="00C0C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9" name="TextBox 58"/>
          <p:cNvSpPr txBox="1"/>
          <p:nvPr/>
        </p:nvSpPr>
        <p:spPr>
          <a:xfrm>
            <a:off x="657072" y="2106161"/>
            <a:ext cx="1339766" cy="338554"/>
          </a:xfrm>
          <a:prstGeom prst="rect">
            <a:avLst/>
          </a:prstGeom>
          <a:noFill/>
        </p:spPr>
        <p:txBody>
          <a:bodyPr wrap="square" rtlCol="0">
            <a:spAutoFit/>
          </a:bodyPr>
          <a:lstStyle/>
          <a:p>
            <a:pPr algn="ctr"/>
            <a:r>
              <a:rPr lang="ru-RU" sz="1600" dirty="0"/>
              <a:t>млн. руб.</a:t>
            </a:r>
          </a:p>
        </p:txBody>
      </p:sp>
      <p:pic>
        <p:nvPicPr>
          <p:cNvPr id="63" name="Рисунок 62"/>
          <p:cNvPicPr>
            <a:picLocks noChangeAspect="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57581" y="2684219"/>
            <a:ext cx="2334402" cy="64767"/>
          </a:xfrm>
          <a:prstGeom prst="rect">
            <a:avLst/>
          </a:prstGeom>
        </p:spPr>
      </p:pic>
      <p:pic>
        <p:nvPicPr>
          <p:cNvPr id="65" name="Рисунок 6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9773" y="2899512"/>
            <a:ext cx="894598" cy="887295"/>
          </a:xfrm>
          <a:prstGeom prst="rect">
            <a:avLst/>
          </a:prstGeom>
        </p:spPr>
      </p:pic>
      <p:sp>
        <p:nvSpPr>
          <p:cNvPr id="66" name="TextBox 65"/>
          <p:cNvSpPr txBox="1"/>
          <p:nvPr/>
        </p:nvSpPr>
        <p:spPr>
          <a:xfrm>
            <a:off x="388116" y="2926979"/>
            <a:ext cx="745914" cy="830997"/>
          </a:xfrm>
          <a:prstGeom prst="rect">
            <a:avLst/>
          </a:prstGeom>
          <a:noFill/>
        </p:spPr>
        <p:txBody>
          <a:bodyPr wrap="square" rtlCol="0">
            <a:spAutoFit/>
          </a:bodyPr>
          <a:lstStyle/>
          <a:p>
            <a:r>
              <a:rPr lang="ru-RU" sz="4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67" name="TextBox 66"/>
          <p:cNvSpPr txBox="1"/>
          <p:nvPr/>
        </p:nvSpPr>
        <p:spPr>
          <a:xfrm>
            <a:off x="1027519" y="2974937"/>
            <a:ext cx="1861574" cy="954107"/>
          </a:xfrm>
          <a:prstGeom prst="rect">
            <a:avLst/>
          </a:prstGeom>
          <a:noFill/>
        </p:spPr>
        <p:txBody>
          <a:bodyPr wrap="square" rtlCol="0">
            <a:spAutoFit/>
          </a:bodyPr>
          <a:lstStyle/>
          <a:p>
            <a:r>
              <a:rPr lang="ru-RU" sz="14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Планирующийся  к реализации инвестиционный </a:t>
            </a:r>
            <a:r>
              <a:rPr lang="ru-RU" sz="1400" b="1" dirty="0">
                <a:solidFill>
                  <a:srgbClr val="245776"/>
                </a:solidFill>
                <a:latin typeface="Open Sans" panose="020B0606030504020204" pitchFamily="34" charset="0"/>
                <a:ea typeface="Open Sans" panose="020B0606030504020204" pitchFamily="34" charset="0"/>
                <a:cs typeface="Open Sans" panose="020B0606030504020204" pitchFamily="34" charset="0"/>
              </a:rPr>
              <a:t>проект</a:t>
            </a:r>
          </a:p>
        </p:txBody>
      </p:sp>
      <p:sp>
        <p:nvSpPr>
          <p:cNvPr id="68" name="TextBox 67"/>
          <p:cNvSpPr txBox="1"/>
          <p:nvPr/>
        </p:nvSpPr>
        <p:spPr>
          <a:xfrm>
            <a:off x="257339" y="4158816"/>
            <a:ext cx="3030270" cy="892552"/>
          </a:xfrm>
          <a:prstGeom prst="rect">
            <a:avLst/>
          </a:prstGeom>
          <a:noFill/>
        </p:spPr>
        <p:txBody>
          <a:bodyPr wrap="square" rtlCol="0">
            <a:spAutoFit/>
          </a:bodyPr>
          <a:lstStyle/>
          <a:p>
            <a:pPr algn="ctr"/>
            <a:r>
              <a:rPr lang="ru-RU" sz="1200" dirty="0">
                <a:latin typeface="Open Sans" panose="020B0606030504020204" pitchFamily="34" charset="0"/>
                <a:ea typeface="Open Sans" panose="020B0606030504020204" pitchFamily="34" charset="0"/>
                <a:cs typeface="Open Sans" panose="020B0606030504020204" pitchFamily="34" charset="0"/>
              </a:rPr>
              <a:t>Строительство молочно-товарного комплекса со шлейфом на 1238 голов</a:t>
            </a:r>
          </a:p>
          <a:p>
            <a:pPr algn="ctr"/>
            <a:r>
              <a:rPr lang="ru-RU" sz="1400" b="1" dirty="0">
                <a:solidFill>
                  <a:srgbClr val="0085B8"/>
                </a:solidFill>
                <a:latin typeface="Open Sans" panose="020B0606030504020204" pitchFamily="34" charset="0"/>
                <a:ea typeface="Open Sans" panose="020B0606030504020204" pitchFamily="34" charset="0"/>
                <a:cs typeface="Open Sans" panose="020B0606030504020204" pitchFamily="34" charset="0"/>
              </a:rPr>
              <a:t>1000 млн. руб.</a:t>
            </a:r>
          </a:p>
          <a:p>
            <a:pPr algn="ctr"/>
            <a:r>
              <a:rPr lang="ru-RU" sz="1400" dirty="0">
                <a:latin typeface="Open Sans" panose="020B0606030504020204" pitchFamily="34" charset="0"/>
                <a:ea typeface="Open Sans" panose="020B0606030504020204" pitchFamily="34" charset="0"/>
                <a:cs typeface="Open Sans" panose="020B0606030504020204" pitchFamily="34" charset="0"/>
              </a:rPr>
              <a:t>ООО «Балтутино»</a:t>
            </a:r>
          </a:p>
        </p:txBody>
      </p:sp>
      <p:sp>
        <p:nvSpPr>
          <p:cNvPr id="28" name="TextBox 27"/>
          <p:cNvSpPr txBox="1"/>
          <p:nvPr/>
        </p:nvSpPr>
        <p:spPr>
          <a:xfrm>
            <a:off x="833915" y="154887"/>
            <a:ext cx="1027845"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29" name="TextBox 28"/>
          <p:cNvSpPr txBox="1"/>
          <p:nvPr/>
        </p:nvSpPr>
        <p:spPr>
          <a:xfrm>
            <a:off x="236368" y="439579"/>
            <a:ext cx="412292"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sp>
        <p:nvSpPr>
          <p:cNvPr id="31" name="TextBox 30"/>
          <p:cNvSpPr txBox="1"/>
          <p:nvPr/>
        </p:nvSpPr>
        <p:spPr>
          <a:xfrm>
            <a:off x="4619405" y="2748986"/>
            <a:ext cx="1464839" cy="276999"/>
          </a:xfrm>
          <a:prstGeom prst="rect">
            <a:avLst/>
          </a:prstGeom>
          <a:noFill/>
        </p:spPr>
        <p:txBody>
          <a:bodyPr wrap="square" rtlCol="0">
            <a:spAutoFit/>
          </a:bodyPr>
          <a:lstStyle/>
          <a:p>
            <a:pPr algn="ct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074" name="Picture 2" descr="C:\Documents and Settings\111\Мои документы\Downloads\10.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29755" y="5114725"/>
            <a:ext cx="1377035" cy="132384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1" name="Диаграмма 40"/>
          <p:cNvGraphicFramePr/>
          <p:nvPr>
            <p:extLst>
              <p:ext uri="{D42A27DB-BD31-4B8C-83A1-F6EECF244321}">
                <p14:modId xmlns:p14="http://schemas.microsoft.com/office/powerpoint/2010/main" val="131244277"/>
              </p:ext>
            </p:extLst>
          </p:nvPr>
        </p:nvGraphicFramePr>
        <p:xfrm>
          <a:off x="2805889" y="-678855"/>
          <a:ext cx="4691276" cy="7869198"/>
        </p:xfrm>
        <a:graphic>
          <a:graphicData uri="http://schemas.openxmlformats.org/drawingml/2006/chart">
            <c:chart xmlns:c="http://schemas.openxmlformats.org/drawingml/2006/chart" xmlns:r="http://schemas.openxmlformats.org/officeDocument/2006/relationships" r:id="rId10"/>
          </a:graphicData>
        </a:graphic>
      </p:graphicFrame>
      <p:sp>
        <p:nvSpPr>
          <p:cNvPr id="25" name="TextBox 24"/>
          <p:cNvSpPr txBox="1"/>
          <p:nvPr/>
        </p:nvSpPr>
        <p:spPr>
          <a:xfrm>
            <a:off x="833915" y="154887"/>
            <a:ext cx="1007007"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34" name="Рисунок 3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23133081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Рисунок 23"/>
          <p:cNvPicPr>
            <a:picLocks noChangeAspect="1"/>
          </p:cNvPicPr>
          <p:nvPr/>
        </p:nvPicPr>
        <p:blipFill>
          <a:blip r:embed="rId2" cstate="print">
            <a:duotone>
              <a:prstClr val="black"/>
              <a:srgbClr val="F3F7F0">
                <a:tint val="45000"/>
                <a:satMod val="400000"/>
              </a:srgbClr>
            </a:duotone>
            <a:extLst>
              <a:ext uri="{BEBA8EAE-BF5A-486C-A8C5-ECC9F3942E4B}">
                <a14:imgProps xmlns:a14="http://schemas.microsoft.com/office/drawing/2010/main">
                  <a14:imgLayer r:embed="rId3">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 y="4920695"/>
            <a:ext cx="5869622" cy="533500"/>
          </a:xfrm>
          <a:prstGeom prst="rect">
            <a:avLst/>
          </a:prstGeom>
          <a:ln w="12700">
            <a:solidFill>
              <a:srgbClr val="78A45A"/>
            </a:solidFill>
            <a:prstDash val="lgDash"/>
          </a:ln>
        </p:spPr>
      </p:pic>
      <p:pic>
        <p:nvPicPr>
          <p:cNvPr id="23" name="Рисунок 22"/>
          <p:cNvPicPr>
            <a:picLocks noChangeAspect="1"/>
          </p:cNvPicPr>
          <p:nvPr/>
        </p:nvPicPr>
        <p:blipFill>
          <a:blip r:embed="rId2" cstate="print">
            <a:duotone>
              <a:prstClr val="black"/>
              <a:srgbClr val="F3F7F0">
                <a:tint val="45000"/>
                <a:satMod val="400000"/>
              </a:srgbClr>
            </a:duotone>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688655" y="3551244"/>
            <a:ext cx="5832358" cy="737494"/>
          </a:xfrm>
          <a:prstGeom prst="rect">
            <a:avLst/>
          </a:prstGeom>
          <a:ln w="12700">
            <a:solidFill>
              <a:srgbClr val="2765C1"/>
            </a:solidFill>
            <a:prstDash val="lgDash"/>
          </a:ln>
        </p:spPr>
      </p:pic>
      <p:pic>
        <p:nvPicPr>
          <p:cNvPr id="21" name="Рисунок 20"/>
          <p:cNvPicPr>
            <a:picLocks noChangeAspect="1"/>
          </p:cNvPicPr>
          <p:nvPr/>
        </p:nvPicPr>
        <p:blipFill>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1835009"/>
            <a:ext cx="5869621" cy="1239598"/>
          </a:xfrm>
          <a:prstGeom prst="rect">
            <a:avLst/>
          </a:prstGeom>
          <a:ln w="12700">
            <a:solidFill>
              <a:srgbClr val="6FCECE"/>
            </a:solidFill>
            <a:prstDash val="lgDash"/>
          </a:ln>
        </p:spPr>
      </p:pic>
      <p:pic>
        <p:nvPicPr>
          <p:cNvPr id="2" name="Рисунок 1"/>
          <p:cNvPicPr>
            <a:picLocks noChangeAspect="1"/>
          </p:cNvPicPr>
          <p:nvPr/>
        </p:nvPicPr>
        <p:blipFill>
          <a:blip r:embed="rId4"/>
          <a:stretch>
            <a:fillRect/>
          </a:stretch>
        </p:blipFill>
        <p:spPr>
          <a:xfrm>
            <a:off x="2061031" y="156237"/>
            <a:ext cx="5498644" cy="768091"/>
          </a:xfrm>
          <a:prstGeom prst="rect">
            <a:avLst/>
          </a:prstGeom>
        </p:spPr>
      </p:pic>
      <p:sp>
        <p:nvSpPr>
          <p:cNvPr id="3" name="TextBox 2"/>
          <p:cNvSpPr txBox="1"/>
          <p:nvPr/>
        </p:nvSpPr>
        <p:spPr>
          <a:xfrm>
            <a:off x="2061031" y="319424"/>
            <a:ext cx="5498644"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Инвестиционный потенциал</a:t>
            </a:r>
          </a:p>
        </p:txBody>
      </p:sp>
      <p:sp>
        <p:nvSpPr>
          <p:cNvPr id="8" name="TextBox 7"/>
          <p:cNvSpPr txBox="1"/>
          <p:nvPr/>
        </p:nvSpPr>
        <p:spPr>
          <a:xfrm>
            <a:off x="-1" y="1845601"/>
            <a:ext cx="5869623" cy="1631216"/>
          </a:xfrm>
          <a:prstGeom prst="rect">
            <a:avLst/>
          </a:prstGeom>
          <a:noFill/>
        </p:spPr>
        <p:txBody>
          <a:bodyPr wrap="square" rtlCol="0">
            <a:spAutoFit/>
          </a:bodyPr>
          <a:lstStyle/>
          <a:p>
            <a:pPr indent="174625" algn="just">
              <a:buFont typeface="Arial" panose="020B0604020202020204" pitchFamily="34" charset="0"/>
              <a:buChar char="•"/>
            </a:pPr>
            <a:r>
              <a:rPr lang="ru-RU" sz="1200" dirty="0">
                <a:latin typeface="Open Sans" panose="020B0606030504020204" pitchFamily="34" charset="0"/>
                <a:ea typeface="Open Sans" panose="020B0606030504020204" pitchFamily="34" charset="0"/>
                <a:cs typeface="Open Sans" panose="020B0606030504020204" pitchFamily="34" charset="0"/>
              </a:rPr>
              <a:t>Производство и переработка сельскохозяйственной продукции.</a:t>
            </a:r>
          </a:p>
          <a:p>
            <a:pPr indent="174625" algn="just">
              <a:buFont typeface="Arial" panose="020B0604020202020204" pitchFamily="34" charset="0"/>
              <a:buChar char="•"/>
            </a:pPr>
            <a:r>
              <a:rPr lang="ru-RU" sz="1200" dirty="0">
                <a:latin typeface="Open Sans" panose="020B0606030504020204" pitchFamily="34" charset="0"/>
                <a:ea typeface="Open Sans" panose="020B0606030504020204" pitchFamily="34" charset="0"/>
                <a:cs typeface="Open Sans" panose="020B0606030504020204" pitchFamily="34" charset="0"/>
              </a:rPr>
              <a:t>Разведение крупного рогатого скота, птицы (строительство животноводческих комплексов).</a:t>
            </a:r>
          </a:p>
          <a:p>
            <a:pPr indent="174625" algn="just">
              <a:buFont typeface="Arial" panose="020B0604020202020204" pitchFamily="34" charset="0"/>
              <a:buChar char="•"/>
            </a:pPr>
            <a:r>
              <a:rPr lang="ru-RU" sz="1200" dirty="0">
                <a:latin typeface="Open Sans" panose="020B0606030504020204" pitchFamily="34" charset="0"/>
                <a:ea typeface="Open Sans" panose="020B0606030504020204" pitchFamily="34" charset="0"/>
                <a:cs typeface="Open Sans" panose="020B0606030504020204" pitchFamily="34" charset="0"/>
              </a:rPr>
              <a:t>Расширение существующих сельскохозяйственных предприятий за счет оформления дополнительных земельных участков для увеличения посевных площадей под сельскохозяйственными культурами.</a:t>
            </a:r>
          </a:p>
          <a:p>
            <a:pPr lvl="0" algn="just"/>
            <a:endParaRPr lang="ru-RU" sz="1200" dirty="0"/>
          </a:p>
          <a:p>
            <a:pPr indent="174625" algn="just">
              <a:buFont typeface="Arial" panose="020B0604020202020204" pitchFamily="34" charset="0"/>
              <a:buChar char="•"/>
            </a:pP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p:cNvSpPr txBox="1"/>
          <p:nvPr/>
        </p:nvSpPr>
        <p:spPr>
          <a:xfrm>
            <a:off x="2378045" y="1420751"/>
            <a:ext cx="2774542" cy="400110"/>
          </a:xfrm>
          <a:prstGeom prst="rect">
            <a:avLst/>
          </a:prstGeom>
          <a:noFill/>
        </p:spPr>
        <p:txBody>
          <a:bodyPr wrap="none" rtlCol="0">
            <a:spAutoFit/>
          </a:bodyPr>
          <a:lstStyle/>
          <a:p>
            <a:r>
              <a:rPr lang="ru-RU" sz="2000" b="1" dirty="0">
                <a:solidFill>
                  <a:srgbClr val="6FCECE"/>
                </a:solidFill>
                <a:latin typeface="Open Sans Semibold" panose="020B0706030804020204" pitchFamily="34" charset="0"/>
                <a:ea typeface="Open Sans Semibold" panose="020B0706030804020204" pitchFamily="34" charset="0"/>
                <a:cs typeface="Open Sans Semibold" panose="020B0706030804020204" pitchFamily="34" charset="0"/>
              </a:rPr>
              <a:t>Сельское хозяйство</a:t>
            </a:r>
          </a:p>
        </p:txBody>
      </p:sp>
      <p:sp>
        <p:nvSpPr>
          <p:cNvPr id="16" name="TextBox 15"/>
          <p:cNvSpPr txBox="1"/>
          <p:nvPr/>
        </p:nvSpPr>
        <p:spPr>
          <a:xfrm>
            <a:off x="1764829" y="3600725"/>
            <a:ext cx="5707831" cy="646331"/>
          </a:xfrm>
          <a:prstGeom prst="rect">
            <a:avLst/>
          </a:prstGeom>
          <a:noFill/>
        </p:spPr>
        <p:txBody>
          <a:bodyPr wrap="square" rtlCol="0">
            <a:spAutoFit/>
          </a:bodyPr>
          <a:lstStyle/>
          <a:p>
            <a:pPr indent="174625" algn="just">
              <a:buFont typeface="Arial" panose="020B0604020202020204" pitchFamily="34" charset="0"/>
              <a:buChar char="•"/>
            </a:pPr>
            <a:r>
              <a:rPr lang="ru-RU" sz="1200" dirty="0">
                <a:latin typeface="Open Sans" panose="020B0606030504020204" pitchFamily="34" charset="0"/>
                <a:ea typeface="Open Sans" panose="020B0606030504020204" pitchFamily="34" charset="0"/>
                <a:cs typeface="Open Sans" panose="020B0606030504020204" pitchFamily="34" charset="0"/>
              </a:rPr>
              <a:t>Строительство цементного завода  (</a:t>
            </a:r>
            <a:r>
              <a:rPr lang="ru-RU" sz="1200" dirty="0" err="1">
                <a:latin typeface="Open Sans" panose="020B0606030504020204" pitchFamily="34" charset="0"/>
                <a:ea typeface="Open Sans" panose="020B0606030504020204" pitchFamily="34" charset="0"/>
                <a:cs typeface="Open Sans" panose="020B0606030504020204" pitchFamily="34" charset="0"/>
              </a:rPr>
              <a:t>Доброминское</a:t>
            </a:r>
            <a:r>
              <a:rPr lang="ru-RU" sz="1200" dirty="0">
                <a:latin typeface="Open Sans" panose="020B0606030504020204" pitchFamily="34" charset="0"/>
                <a:ea typeface="Open Sans" panose="020B0606030504020204" pitchFamily="34" charset="0"/>
                <a:cs typeface="Open Sans" panose="020B0606030504020204" pitchFamily="34" charset="0"/>
              </a:rPr>
              <a:t> месторождение мергеля).</a:t>
            </a:r>
          </a:p>
          <a:p>
            <a:pPr indent="174625" algn="just">
              <a:buFont typeface="Arial" panose="020B0604020202020204" pitchFamily="34" charset="0"/>
              <a:buChar char="•"/>
            </a:pPr>
            <a:r>
              <a:rPr lang="ru-RU" sz="1200" dirty="0">
                <a:latin typeface="Open Sans" panose="020B0606030504020204" pitchFamily="34" charset="0"/>
                <a:ea typeface="Open Sans" panose="020B0606030504020204" pitchFamily="34" charset="0"/>
                <a:cs typeface="Open Sans" panose="020B0606030504020204" pitchFamily="34" charset="0"/>
              </a:rPr>
              <a:t>Строительство завода по переработке древесных отходов.</a:t>
            </a:r>
          </a:p>
        </p:txBody>
      </p:sp>
      <p:sp>
        <p:nvSpPr>
          <p:cNvPr id="17" name="TextBox 16"/>
          <p:cNvSpPr txBox="1"/>
          <p:nvPr/>
        </p:nvSpPr>
        <p:spPr>
          <a:xfrm>
            <a:off x="2414441" y="3156881"/>
            <a:ext cx="2133726" cy="400110"/>
          </a:xfrm>
          <a:prstGeom prst="rect">
            <a:avLst/>
          </a:prstGeom>
          <a:noFill/>
        </p:spPr>
        <p:txBody>
          <a:bodyPr wrap="none" rtlCol="0">
            <a:spAutoFit/>
          </a:bodyPr>
          <a:lstStyle/>
          <a:p>
            <a:r>
              <a:rPr lang="ru-RU" sz="2000" b="1" dirty="0">
                <a:solidFill>
                  <a:srgbClr val="0070C0"/>
                </a:solidFill>
                <a:latin typeface="Open Sans Semibold" panose="020B0706030804020204" pitchFamily="34" charset="0"/>
                <a:ea typeface="Open Sans Semibold" panose="020B0706030804020204" pitchFamily="34" charset="0"/>
                <a:cs typeface="Open Sans Semibold" panose="020B0706030804020204" pitchFamily="34" charset="0"/>
              </a:rPr>
              <a:t>Строительство</a:t>
            </a:r>
          </a:p>
        </p:txBody>
      </p:sp>
      <p:sp>
        <p:nvSpPr>
          <p:cNvPr id="18" name="TextBox 17"/>
          <p:cNvSpPr txBox="1"/>
          <p:nvPr/>
        </p:nvSpPr>
        <p:spPr>
          <a:xfrm>
            <a:off x="52740" y="5050377"/>
            <a:ext cx="5764139" cy="276999"/>
          </a:xfrm>
          <a:prstGeom prst="rect">
            <a:avLst/>
          </a:prstGeom>
          <a:noFill/>
        </p:spPr>
        <p:txBody>
          <a:bodyPr wrap="square" rtlCol="0">
            <a:spAutoFit/>
          </a:bodyPr>
          <a:lstStyle/>
          <a:p>
            <a:pPr indent="174625" algn="just">
              <a:buFont typeface="Arial" panose="020B0604020202020204" pitchFamily="34" charset="0"/>
              <a:buChar char="•"/>
            </a:pPr>
            <a:r>
              <a:rPr lang="ru-RU" sz="1200" dirty="0">
                <a:latin typeface="Open Sans" panose="020B0606030504020204" pitchFamily="34" charset="0"/>
                <a:ea typeface="Open Sans" panose="020B0606030504020204" pitchFamily="34" charset="0"/>
                <a:cs typeface="Open Sans" panose="020B0606030504020204" pitchFamily="34" charset="0"/>
              </a:rPr>
              <a:t>Обработка древесины и производство изделий из дерева</a:t>
            </a:r>
          </a:p>
        </p:txBody>
      </p:sp>
      <p:sp>
        <p:nvSpPr>
          <p:cNvPr id="19" name="TextBox 18"/>
          <p:cNvSpPr txBox="1"/>
          <p:nvPr/>
        </p:nvSpPr>
        <p:spPr>
          <a:xfrm>
            <a:off x="2429669" y="4401130"/>
            <a:ext cx="2494016" cy="400110"/>
          </a:xfrm>
          <a:prstGeom prst="rect">
            <a:avLst/>
          </a:prstGeom>
          <a:noFill/>
        </p:spPr>
        <p:txBody>
          <a:bodyPr wrap="none" rtlCol="0">
            <a:spAutoFit/>
          </a:bodyPr>
          <a:lstStyle/>
          <a:p>
            <a:r>
              <a:rPr lang="ru-RU" sz="2000" b="1" dirty="0">
                <a:solidFill>
                  <a:srgbClr val="00B050"/>
                </a:solidFill>
                <a:latin typeface="Open Sans Semibold" panose="020B0706030804020204" pitchFamily="34" charset="0"/>
                <a:ea typeface="Open Sans Semibold" panose="020B0706030804020204" pitchFamily="34" charset="0"/>
                <a:cs typeface="Open Sans Semibold" panose="020B0706030804020204" pitchFamily="34" charset="0"/>
              </a:rPr>
              <a:t>Промышленность</a:t>
            </a:r>
          </a:p>
        </p:txBody>
      </p:sp>
      <p:sp>
        <p:nvSpPr>
          <p:cNvPr id="20" name="TextBox 19"/>
          <p:cNvSpPr txBox="1"/>
          <p:nvPr/>
        </p:nvSpPr>
        <p:spPr>
          <a:xfrm>
            <a:off x="7248370" y="7190343"/>
            <a:ext cx="311304"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8</a:t>
            </a:r>
          </a:p>
        </p:txBody>
      </p:sp>
      <p:pic>
        <p:nvPicPr>
          <p:cNvPr id="22" name="Рисунок 21"/>
          <p:cNvPicPr>
            <a:picLocks noChangeAspect="1"/>
          </p:cNvPicPr>
          <p:nvPr/>
        </p:nvPicPr>
        <p:blipFill>
          <a:blip r:embed="rId5" cstate="print">
            <a:lum bright="70000" contrast="-70000"/>
            <a:extLst>
              <a:ext uri="{BEBA8EAE-BF5A-486C-A8C5-ECC9F3942E4B}">
                <a14:imgProps xmlns:a14="http://schemas.microsoft.com/office/drawing/2010/main">
                  <a14:imgLayer r:embed="rId3">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 y="1008705"/>
            <a:ext cx="7559675" cy="439931"/>
          </a:xfrm>
          <a:prstGeom prst="rect">
            <a:avLst/>
          </a:prstGeom>
        </p:spPr>
      </p:pic>
      <p:sp>
        <p:nvSpPr>
          <p:cNvPr id="6" name="TextBox 5"/>
          <p:cNvSpPr txBox="1"/>
          <p:nvPr/>
        </p:nvSpPr>
        <p:spPr>
          <a:xfrm>
            <a:off x="9619" y="1044004"/>
            <a:ext cx="7511394" cy="369332"/>
          </a:xfrm>
          <a:prstGeom prst="rect">
            <a:avLst/>
          </a:prstGeom>
          <a:noFill/>
        </p:spPr>
        <p:txBody>
          <a:bodyPr wrap="square" rtlCol="0">
            <a:spAutoFit/>
          </a:bodyPr>
          <a:lstStyle/>
          <a:p>
            <a:pPr algn="ctr"/>
            <a:r>
              <a:rPr lang="ru-RU" b="1" dirty="0">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rPr>
              <a:t> Приоритетные направления инвестирования</a:t>
            </a:r>
          </a:p>
        </p:txBody>
      </p:sp>
      <p:sp>
        <p:nvSpPr>
          <p:cNvPr id="25" name="TextBox 24"/>
          <p:cNvSpPr txBox="1"/>
          <p:nvPr/>
        </p:nvSpPr>
        <p:spPr>
          <a:xfrm>
            <a:off x="833915" y="154887"/>
            <a:ext cx="1027845"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26" name="TextBox 25"/>
          <p:cNvSpPr txBox="1"/>
          <p:nvPr/>
        </p:nvSpPr>
        <p:spPr>
          <a:xfrm>
            <a:off x="236368" y="439579"/>
            <a:ext cx="412292"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sp>
        <p:nvSpPr>
          <p:cNvPr id="28" name="TextBox 27"/>
          <p:cNvSpPr txBox="1"/>
          <p:nvPr/>
        </p:nvSpPr>
        <p:spPr>
          <a:xfrm>
            <a:off x="101495" y="3522620"/>
            <a:ext cx="1464839" cy="276999"/>
          </a:xfrm>
          <a:prstGeom prst="rect">
            <a:avLst/>
          </a:prstGeom>
          <a:noFill/>
        </p:spPr>
        <p:txBody>
          <a:bodyPr wrap="square" rtlCol="0">
            <a:spAutoFit/>
          </a:bodyPr>
          <a:lstStyle/>
          <a:p>
            <a:pPr algn="ct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p:cNvSpPr txBox="1"/>
          <p:nvPr/>
        </p:nvSpPr>
        <p:spPr>
          <a:xfrm>
            <a:off x="5880639" y="4849756"/>
            <a:ext cx="1464839" cy="276999"/>
          </a:xfrm>
          <a:prstGeom prst="rect">
            <a:avLst/>
          </a:prstGeom>
          <a:noFill/>
        </p:spPr>
        <p:txBody>
          <a:bodyPr wrap="square" rtlCol="0">
            <a:spAutoFit/>
          </a:bodyPr>
          <a:lstStyle/>
          <a:p>
            <a:pPr algn="ct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026" name="Picture 2" descr="C:\Documents and Settings\111\Рабочий стол\Сельское хозйство.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17719" y="1889606"/>
            <a:ext cx="1126386" cy="113040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Documents and Settings\111\Мои документы\Downloads\Строительство.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5962" y="3414895"/>
            <a:ext cx="917675" cy="9305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Documents and Settings\111\Мои документы\Downloads\промышленность.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6217719" y="4567394"/>
            <a:ext cx="749986" cy="887839"/>
          </a:xfrm>
          <a:prstGeom prst="rect">
            <a:avLst/>
          </a:prstGeom>
          <a:noFill/>
          <a:extLst>
            <a:ext uri="{909E8E84-426E-40DD-AFC4-6F175D3DCCD1}">
              <a14:hiddenFill xmlns:a14="http://schemas.microsoft.com/office/drawing/2010/main">
                <a:solidFill>
                  <a:srgbClr val="FFFFFF"/>
                </a:solidFill>
              </a14:hiddenFill>
            </a:ext>
          </a:extLst>
        </p:spPr>
      </p:pic>
      <p:pic>
        <p:nvPicPr>
          <p:cNvPr id="27" name="Рисунок 26"/>
          <p:cNvPicPr>
            <a:picLocks noChangeAspect="1"/>
          </p:cNvPicPr>
          <p:nvPr/>
        </p:nvPicPr>
        <p:blipFill>
          <a:blip r:embed="rId2" cstate="print">
            <a:duotone>
              <a:prstClr val="black"/>
              <a:srgbClr val="F3F7F0">
                <a:tint val="45000"/>
                <a:satMod val="400000"/>
              </a:srgbClr>
            </a:duotone>
            <a:extLst>
              <a:ext uri="{BEBA8EAE-BF5A-486C-A8C5-ECC9F3942E4B}">
                <a14:imgProps xmlns:a14="http://schemas.microsoft.com/office/drawing/2010/main">
                  <a14:imgLayer r:embed="rId3">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447800" y="5930833"/>
            <a:ext cx="4674184" cy="460514"/>
          </a:xfrm>
          <a:prstGeom prst="rect">
            <a:avLst/>
          </a:prstGeom>
          <a:ln w="12700">
            <a:solidFill>
              <a:srgbClr val="78A45A"/>
            </a:solidFill>
            <a:prstDash val="lgDash"/>
          </a:ln>
        </p:spPr>
      </p:pic>
      <p:sp>
        <p:nvSpPr>
          <p:cNvPr id="4" name="TextBox 3"/>
          <p:cNvSpPr txBox="1"/>
          <p:nvPr/>
        </p:nvSpPr>
        <p:spPr>
          <a:xfrm>
            <a:off x="1566334" y="6034666"/>
            <a:ext cx="3475885" cy="276999"/>
          </a:xfrm>
          <a:prstGeom prst="rect">
            <a:avLst/>
          </a:prstGeom>
          <a:noFill/>
        </p:spPr>
        <p:txBody>
          <a:bodyPr wrap="square" rtlCol="0">
            <a:spAutoFit/>
          </a:bodyPr>
          <a:lstStyle/>
          <a:p>
            <a:pPr marL="171450" indent="-171450">
              <a:buFont typeface="Arial" panose="020B0604020202020204" pitchFamily="34" charset="0"/>
              <a:buChar char="•"/>
            </a:pPr>
            <a:r>
              <a:rPr lang="ru-RU" sz="1200" dirty="0">
                <a:latin typeface="Open Sans" pitchFamily="34" charset="0"/>
                <a:ea typeface="Open Sans" pitchFamily="34" charset="0"/>
                <a:cs typeface="Open Sans" pitchFamily="34" charset="0"/>
              </a:rPr>
              <a:t>Создание объектов </a:t>
            </a:r>
            <a:r>
              <a:rPr lang="ru-RU" sz="1200" dirty="0" err="1">
                <a:latin typeface="Open Sans" pitchFamily="34" charset="0"/>
                <a:ea typeface="Open Sans" pitchFamily="34" charset="0"/>
                <a:cs typeface="Open Sans" pitchFamily="34" charset="0"/>
              </a:rPr>
              <a:t>агротуризма</a:t>
            </a:r>
            <a:endParaRPr lang="ru-RU" sz="1200" dirty="0">
              <a:latin typeface="Open Sans" pitchFamily="34" charset="0"/>
              <a:ea typeface="Open Sans" pitchFamily="34" charset="0"/>
              <a:cs typeface="Open Sans" pitchFamily="34" charset="0"/>
            </a:endParaRPr>
          </a:p>
        </p:txBody>
      </p:sp>
      <p:sp>
        <p:nvSpPr>
          <p:cNvPr id="7" name="TextBox 6"/>
          <p:cNvSpPr txBox="1"/>
          <p:nvPr/>
        </p:nvSpPr>
        <p:spPr>
          <a:xfrm>
            <a:off x="2882068" y="5518666"/>
            <a:ext cx="2322143" cy="369332"/>
          </a:xfrm>
          <a:prstGeom prst="rect">
            <a:avLst/>
          </a:prstGeom>
          <a:noFill/>
        </p:spPr>
        <p:txBody>
          <a:bodyPr wrap="square" rtlCol="0">
            <a:spAutoFit/>
          </a:bodyPr>
          <a:lstStyle/>
          <a:p>
            <a:r>
              <a:rPr lang="ru-RU" b="1" dirty="0">
                <a:solidFill>
                  <a:srgbClr val="0070C0"/>
                </a:solidFill>
                <a:latin typeface="Open Sans Semibold" panose="020B0706030804020204" pitchFamily="34" charset="0"/>
                <a:ea typeface="Open Sans Semibold" panose="020B0706030804020204" pitchFamily="34" charset="0"/>
                <a:cs typeface="Open Sans Semibold" panose="020B0706030804020204" pitchFamily="34" charset="0"/>
              </a:rPr>
              <a:t>Туризм</a:t>
            </a:r>
          </a:p>
        </p:txBody>
      </p:sp>
      <p:pic>
        <p:nvPicPr>
          <p:cNvPr id="3075" name="Picture 3" descr="C:\Documents and Settings\111\Мои документы\Downloads\туризм.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8035" y="5703332"/>
            <a:ext cx="792465" cy="806715"/>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833915" y="154887"/>
            <a:ext cx="1007007"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34" name="Рисунок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29772552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Рисунок 19"/>
          <p:cNvPicPr>
            <a:picLocks noChangeAspect="1"/>
          </p:cNvPicPr>
          <p:nvPr/>
        </p:nvPicPr>
        <p:blipFill>
          <a:blip r:embed="rId2">
            <a:extLst>
              <a:ext uri="{28A0092B-C50C-407E-A947-70E740481C1C}">
                <a14:useLocalDpi xmlns:a14="http://schemas.microsoft.com/office/drawing/2010/main" val="0"/>
              </a:ext>
            </a:extLst>
          </a:blip>
          <a:srcRect/>
          <a:stretch/>
        </p:blipFill>
        <p:spPr>
          <a:xfrm>
            <a:off x="1011382" y="924328"/>
            <a:ext cx="5846618" cy="5121086"/>
          </a:xfrm>
          <a:prstGeom prst="rect">
            <a:avLst/>
          </a:prstGeom>
        </p:spPr>
      </p:pic>
      <p:pic>
        <p:nvPicPr>
          <p:cNvPr id="2" name="Рисунок 1"/>
          <p:cNvPicPr>
            <a:picLocks noChangeAspect="1"/>
          </p:cNvPicPr>
          <p:nvPr/>
        </p:nvPicPr>
        <p:blipFill>
          <a:blip r:embed="rId3" cstate="print"/>
          <a:stretch>
            <a:fillRect/>
          </a:stretch>
        </p:blipFill>
        <p:spPr>
          <a:xfrm>
            <a:off x="0" y="156237"/>
            <a:ext cx="7559675" cy="768091"/>
          </a:xfrm>
          <a:prstGeom prst="rect">
            <a:avLst/>
          </a:prstGeom>
        </p:spPr>
      </p:pic>
      <p:sp>
        <p:nvSpPr>
          <p:cNvPr id="3" name="TextBox 2"/>
          <p:cNvSpPr txBox="1"/>
          <p:nvPr/>
        </p:nvSpPr>
        <p:spPr>
          <a:xfrm>
            <a:off x="0" y="298069"/>
            <a:ext cx="7559675" cy="461665"/>
          </a:xfrm>
          <a:prstGeom prst="rect">
            <a:avLst/>
          </a:prstGeom>
          <a:noFill/>
        </p:spPr>
        <p:txBody>
          <a:bodyPr wrap="square" rtlCol="0">
            <a:spAutoFit/>
          </a:bodyPr>
          <a:lstStyle/>
          <a:p>
            <a:pPr algn="ctr"/>
            <a:r>
              <a:rPr lang="ru-RU" sz="2400" dirty="0" smtClean="0">
                <a:solidFill>
                  <a:schemeClr val="bg1"/>
                </a:solidFill>
                <a:latin typeface="Verdana" panose="020B0604030504040204" pitchFamily="34" charset="0"/>
                <a:ea typeface="Verdana" panose="020B0604030504040204" pitchFamily="34" charset="0"/>
                <a:cs typeface="Open Sans Semibold" panose="020B0706030804020204" pitchFamily="34" charset="0"/>
              </a:rPr>
              <a:t>ИНВЕСТИЦИОННАЯ КАРТА</a:t>
            </a:r>
          </a:p>
        </p:txBody>
      </p:sp>
      <p:pic>
        <p:nvPicPr>
          <p:cNvPr id="5" name="Рисунок 4">
            <a:extLst>
              <a:ext uri="{FF2B5EF4-FFF2-40B4-BE49-F238E27FC236}">
                <a16:creationId xmlns="" xmlns:a16="http://schemas.microsoft.com/office/drawing/2014/main" id="{B2D7B279-F1A2-0DA6-031F-9CB87191622A}"/>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10000" b="90000" l="10000" r="90000"/>
                    </a14:imgEffect>
                    <a14:imgEffect>
                      <a14:colorTemperature colorTemp="8800"/>
                    </a14:imgEffect>
                  </a14:imgLayer>
                </a14:imgProps>
              </a:ext>
            </a:extLst>
          </a:blip>
          <a:stretch>
            <a:fillRect/>
          </a:stretch>
        </p:blipFill>
        <p:spPr>
          <a:xfrm>
            <a:off x="1236508" y="6045414"/>
            <a:ext cx="494166" cy="511444"/>
          </a:xfrm>
          <a:prstGeom prst="rect">
            <a:avLst/>
          </a:prstGeom>
          <a:ln>
            <a:solidFill>
              <a:srgbClr val="5D7186"/>
            </a:solidFill>
          </a:ln>
        </p:spPr>
      </p:pic>
      <p:sp>
        <p:nvSpPr>
          <p:cNvPr id="6" name="TextBox 5"/>
          <p:cNvSpPr txBox="1"/>
          <p:nvPr/>
        </p:nvSpPr>
        <p:spPr>
          <a:xfrm>
            <a:off x="1731818" y="6128479"/>
            <a:ext cx="1851631" cy="400110"/>
          </a:xfrm>
          <a:prstGeom prst="rect">
            <a:avLst/>
          </a:prstGeom>
          <a:noFill/>
        </p:spPr>
        <p:txBody>
          <a:bodyPr wrap="square" rtlCol="0">
            <a:spAutoFit/>
          </a:bodyPr>
          <a:lstStyle/>
          <a:p>
            <a:r>
              <a:rPr lang="ru-RU" sz="1000" dirty="0" smtClean="0">
                <a:latin typeface="Verdana" panose="020B0604030504040204" pitchFamily="34" charset="0"/>
                <a:ea typeface="Verdana" panose="020B0604030504040204" pitchFamily="34" charset="0"/>
              </a:rPr>
              <a:t>Площадки с/х</a:t>
            </a:r>
          </a:p>
          <a:p>
            <a:r>
              <a:rPr lang="ru-RU" sz="1000" dirty="0">
                <a:latin typeface="Verdana" panose="020B0604030504040204" pitchFamily="34" charset="0"/>
                <a:ea typeface="Verdana" panose="020B0604030504040204" pitchFamily="34" charset="0"/>
              </a:rPr>
              <a:t> </a:t>
            </a:r>
            <a:r>
              <a:rPr lang="ru-RU" sz="1000" dirty="0" smtClean="0">
                <a:latin typeface="Verdana" panose="020B0604030504040204" pitchFamily="34" charset="0"/>
                <a:ea typeface="Verdana" panose="020B0604030504040204" pitchFamily="34" charset="0"/>
              </a:rPr>
              <a:t>назначения</a:t>
            </a:r>
            <a:endParaRPr lang="ru-RU" sz="1000" dirty="0">
              <a:latin typeface="Verdana" panose="020B0604030504040204" pitchFamily="34" charset="0"/>
              <a:ea typeface="Verdana" panose="020B0604030504040204" pitchFamily="34" charset="0"/>
            </a:endParaRPr>
          </a:p>
        </p:txBody>
      </p:sp>
      <p:pic>
        <p:nvPicPr>
          <p:cNvPr id="7" name="Рисунок 6"/>
          <p:cNvPicPr>
            <a:picLocks noChangeAspect="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222452" y="6064880"/>
            <a:ext cx="481127" cy="481127"/>
          </a:xfrm>
          <a:prstGeom prst="rect">
            <a:avLst/>
          </a:prstGeom>
          <a:ln w="12700">
            <a:solidFill>
              <a:schemeClr val="accent6">
                <a:lumMod val="75000"/>
              </a:schemeClr>
            </a:solidFill>
          </a:ln>
        </p:spPr>
      </p:pic>
      <p:sp>
        <p:nvSpPr>
          <p:cNvPr id="8" name="TextBox 7"/>
          <p:cNvSpPr txBox="1"/>
          <p:nvPr/>
        </p:nvSpPr>
        <p:spPr>
          <a:xfrm>
            <a:off x="4703579" y="6011026"/>
            <a:ext cx="1313180" cy="553998"/>
          </a:xfrm>
          <a:prstGeom prst="rect">
            <a:avLst/>
          </a:prstGeom>
          <a:noFill/>
        </p:spPr>
        <p:txBody>
          <a:bodyPr wrap="none" rtlCol="0">
            <a:spAutoFit/>
          </a:bodyPr>
          <a:lstStyle/>
          <a:p>
            <a:r>
              <a:rPr lang="ru-RU" sz="1000" dirty="0">
                <a:latin typeface="Verdana" panose="020B0604030504040204" pitchFamily="34" charset="0"/>
                <a:ea typeface="Verdana" panose="020B0604030504040204" pitchFamily="34" charset="0"/>
              </a:rPr>
              <a:t> </a:t>
            </a:r>
            <a:r>
              <a:rPr lang="ru-RU" sz="1000" dirty="0" smtClean="0">
                <a:latin typeface="Verdana" panose="020B0604030504040204" pitchFamily="34" charset="0"/>
                <a:ea typeface="Verdana" panose="020B0604030504040204" pitchFamily="34" charset="0"/>
              </a:rPr>
              <a:t>Площадки</a:t>
            </a:r>
            <a:br>
              <a:rPr lang="ru-RU" sz="1000" dirty="0" smtClean="0">
                <a:latin typeface="Verdana" panose="020B0604030504040204" pitchFamily="34" charset="0"/>
                <a:ea typeface="Verdana" panose="020B0604030504040204" pitchFamily="34" charset="0"/>
              </a:rPr>
            </a:br>
            <a:r>
              <a:rPr lang="ru-RU" sz="1000" dirty="0" smtClean="0">
                <a:latin typeface="Verdana" panose="020B0604030504040204" pitchFamily="34" charset="0"/>
                <a:ea typeface="Verdana" panose="020B0604030504040204" pitchFamily="34" charset="0"/>
              </a:rPr>
              <a:t> промышленного</a:t>
            </a:r>
          </a:p>
          <a:p>
            <a:r>
              <a:rPr lang="ru-RU" sz="1000" dirty="0" smtClean="0">
                <a:latin typeface="Verdana" panose="020B0604030504040204" pitchFamily="34" charset="0"/>
                <a:ea typeface="Verdana" panose="020B0604030504040204" pitchFamily="34" charset="0"/>
              </a:rPr>
              <a:t> назначения</a:t>
            </a:r>
            <a:endParaRPr lang="ru-RU" sz="1000" dirty="0">
              <a:latin typeface="Verdana" panose="020B0604030504040204" pitchFamily="34" charset="0"/>
              <a:ea typeface="Verdana" panose="020B0604030504040204" pitchFamily="34" charset="0"/>
            </a:endParaRPr>
          </a:p>
        </p:txBody>
      </p:sp>
      <p:pic>
        <p:nvPicPr>
          <p:cNvPr id="12" name="Рисунок 11">
            <a:extLst>
              <a:ext uri="{FF2B5EF4-FFF2-40B4-BE49-F238E27FC236}">
                <a16:creationId xmlns="" xmlns:a16="http://schemas.microsoft.com/office/drawing/2014/main" id="{B2D7B279-F1A2-0DA6-031F-9CB87191622A}"/>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10000" b="90000" l="10000" r="90000"/>
                    </a14:imgEffect>
                    <a14:imgEffect>
                      <a14:colorTemperature colorTemp="8800"/>
                    </a14:imgEffect>
                  </a14:imgLayer>
                </a14:imgProps>
              </a:ext>
            </a:extLst>
          </a:blip>
          <a:stretch>
            <a:fillRect/>
          </a:stretch>
        </p:blipFill>
        <p:spPr>
          <a:xfrm>
            <a:off x="4166880" y="4936292"/>
            <a:ext cx="371412" cy="384398"/>
          </a:xfrm>
          <a:prstGeom prst="rect">
            <a:avLst/>
          </a:prstGeom>
          <a:ln>
            <a:noFill/>
          </a:ln>
        </p:spPr>
      </p:pic>
      <p:pic>
        <p:nvPicPr>
          <p:cNvPr id="13" name="Рисунок 12">
            <a:extLst>
              <a:ext uri="{FF2B5EF4-FFF2-40B4-BE49-F238E27FC236}">
                <a16:creationId xmlns="" xmlns:a16="http://schemas.microsoft.com/office/drawing/2014/main" id="{B2D7B279-F1A2-0DA6-031F-9CB87191622A}"/>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10000" b="90000" l="10000" r="90000"/>
                    </a14:imgEffect>
                    <a14:imgEffect>
                      <a14:colorTemperature colorTemp="8800"/>
                    </a14:imgEffect>
                  </a14:imgLayer>
                </a14:imgProps>
              </a:ext>
            </a:extLst>
          </a:blip>
          <a:stretch>
            <a:fillRect/>
          </a:stretch>
        </p:blipFill>
        <p:spPr>
          <a:xfrm>
            <a:off x="3851040" y="3868336"/>
            <a:ext cx="371412" cy="440427"/>
          </a:xfrm>
          <a:prstGeom prst="rect">
            <a:avLst/>
          </a:prstGeom>
          <a:ln>
            <a:noFill/>
          </a:ln>
        </p:spPr>
      </p:pic>
      <p:pic>
        <p:nvPicPr>
          <p:cNvPr id="16" name="Рисунок 15">
            <a:extLst>
              <a:ext uri="{FF2B5EF4-FFF2-40B4-BE49-F238E27FC236}">
                <a16:creationId xmlns="" xmlns:a16="http://schemas.microsoft.com/office/drawing/2014/main" id="{B2D7B279-F1A2-0DA6-031F-9CB87191622A}"/>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10000" b="90000" l="10000" r="90000"/>
                    </a14:imgEffect>
                    <a14:imgEffect>
                      <a14:colorTemperature colorTemp="8800"/>
                    </a14:imgEffect>
                  </a14:imgLayer>
                </a14:imgProps>
              </a:ext>
            </a:extLst>
          </a:blip>
          <a:stretch>
            <a:fillRect/>
          </a:stretch>
        </p:blipFill>
        <p:spPr>
          <a:xfrm>
            <a:off x="4691984" y="2972903"/>
            <a:ext cx="426270" cy="441174"/>
          </a:xfrm>
          <a:prstGeom prst="rect">
            <a:avLst/>
          </a:prstGeom>
          <a:ln>
            <a:noFill/>
          </a:ln>
        </p:spPr>
      </p:pic>
      <p:pic>
        <p:nvPicPr>
          <p:cNvPr id="17" name="Рисунок 16"/>
          <p:cNvPicPr>
            <a:picLocks noChangeAspect="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841596" y="2943338"/>
            <a:ext cx="250152" cy="250152"/>
          </a:xfrm>
          <a:prstGeom prst="rect">
            <a:avLst/>
          </a:prstGeom>
        </p:spPr>
      </p:pic>
      <p:pic>
        <p:nvPicPr>
          <p:cNvPr id="18" name="Рисунок 17"/>
          <p:cNvPicPr>
            <a:picLocks noChangeAspect="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458374" y="2975480"/>
            <a:ext cx="250152" cy="250152"/>
          </a:xfrm>
          <a:prstGeom prst="rect">
            <a:avLst/>
          </a:prstGeom>
        </p:spPr>
      </p:pic>
      <p:pic>
        <p:nvPicPr>
          <p:cNvPr id="19" name="Рисунок 18"/>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038150" y="2786120"/>
            <a:ext cx="314436" cy="314436"/>
          </a:xfrm>
          <a:prstGeom prst="rect">
            <a:avLst/>
          </a:prstGeom>
          <a:ln>
            <a:noFill/>
          </a:ln>
        </p:spPr>
      </p:pic>
      <p:pic>
        <p:nvPicPr>
          <p:cNvPr id="21" name="Рисунок 20">
            <a:extLst>
              <a:ext uri="{FF2B5EF4-FFF2-40B4-BE49-F238E27FC236}">
                <a16:creationId xmlns="" xmlns:a16="http://schemas.microsoft.com/office/drawing/2014/main" id="{B2D7B279-F1A2-0DA6-031F-9CB87191622A}"/>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10000" b="90000" l="10000" r="90000"/>
                    </a14:imgEffect>
                    <a14:imgEffect>
                      <a14:colorTemperature colorTemp="8800"/>
                    </a14:imgEffect>
                  </a14:imgLayer>
                </a14:imgProps>
              </a:ext>
            </a:extLst>
          </a:blip>
          <a:stretch>
            <a:fillRect/>
          </a:stretch>
        </p:blipFill>
        <p:spPr>
          <a:xfrm>
            <a:off x="5357039" y="2809186"/>
            <a:ext cx="357039" cy="361337"/>
          </a:xfrm>
          <a:prstGeom prst="rect">
            <a:avLst/>
          </a:prstGeom>
          <a:ln>
            <a:solidFill>
              <a:srgbClr val="5D7186"/>
            </a:solidFill>
          </a:ln>
        </p:spPr>
      </p:pic>
      <p:pic>
        <p:nvPicPr>
          <p:cNvPr id="22" name="Рисунок 21"/>
          <p:cNvPicPr>
            <a:picLocks noChangeAspect="1"/>
          </p:cNvPicPr>
          <p:nvPr/>
        </p:nvPicPr>
        <p:blipFill>
          <a:blip r:embed="rId9"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V="1">
            <a:off x="4292678" y="2999626"/>
            <a:ext cx="340673" cy="340673"/>
          </a:xfrm>
          <a:prstGeom prst="rect">
            <a:avLst/>
          </a:prstGeom>
          <a:ln w="12700">
            <a:solidFill>
              <a:schemeClr val="accent6">
                <a:lumMod val="75000"/>
              </a:schemeClr>
            </a:solidFill>
          </a:ln>
        </p:spPr>
      </p:pic>
      <p:pic>
        <p:nvPicPr>
          <p:cNvPr id="23" name="Рисунок 22">
            <a:extLst>
              <a:ext uri="{FF2B5EF4-FFF2-40B4-BE49-F238E27FC236}">
                <a16:creationId xmlns="" xmlns:a16="http://schemas.microsoft.com/office/drawing/2014/main" id="{B2D7B279-F1A2-0DA6-031F-9CB87191622A}"/>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10000" b="90000" l="10000" r="90000"/>
                    </a14:imgEffect>
                    <a14:imgEffect>
                      <a14:colorTemperature colorTemp="8800"/>
                    </a14:imgEffect>
                  </a14:imgLayer>
                </a14:imgProps>
              </a:ext>
            </a:extLst>
          </a:blip>
          <a:stretch>
            <a:fillRect/>
          </a:stretch>
        </p:blipFill>
        <p:spPr>
          <a:xfrm>
            <a:off x="4538292" y="4424848"/>
            <a:ext cx="422516" cy="437289"/>
          </a:xfrm>
          <a:prstGeom prst="rect">
            <a:avLst/>
          </a:prstGeom>
          <a:ln>
            <a:solidFill>
              <a:srgbClr val="5D7186"/>
            </a:solidFill>
          </a:ln>
        </p:spPr>
      </p:pic>
      <p:pic>
        <p:nvPicPr>
          <p:cNvPr id="24" name="Рисунок 23">
            <a:extLst>
              <a:ext uri="{FF2B5EF4-FFF2-40B4-BE49-F238E27FC236}">
                <a16:creationId xmlns="" xmlns:a16="http://schemas.microsoft.com/office/drawing/2014/main" id="{B2D7B279-F1A2-0DA6-031F-9CB87191622A}"/>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10000" b="90000" l="10000" r="90000"/>
                    </a14:imgEffect>
                    <a14:imgEffect>
                      <a14:colorTemperature colorTemp="8800"/>
                    </a14:imgEffect>
                  </a14:imgLayer>
                </a14:imgProps>
              </a:ext>
            </a:extLst>
          </a:blip>
          <a:stretch>
            <a:fillRect/>
          </a:stretch>
        </p:blipFill>
        <p:spPr>
          <a:xfrm>
            <a:off x="3440525" y="4430096"/>
            <a:ext cx="494166" cy="391286"/>
          </a:xfrm>
          <a:prstGeom prst="rect">
            <a:avLst/>
          </a:prstGeom>
          <a:ln>
            <a:solidFill>
              <a:srgbClr val="5D7186"/>
            </a:solidFill>
          </a:ln>
        </p:spPr>
      </p:pic>
      <p:pic>
        <p:nvPicPr>
          <p:cNvPr id="25" name="Рисунок 24">
            <a:extLst>
              <a:ext uri="{FF2B5EF4-FFF2-40B4-BE49-F238E27FC236}">
                <a16:creationId xmlns="" xmlns:a16="http://schemas.microsoft.com/office/drawing/2014/main" id="{B2D7B279-F1A2-0DA6-031F-9CB87191622A}"/>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10000" b="90000" l="10000" r="90000"/>
                    </a14:imgEffect>
                    <a14:imgEffect>
                      <a14:colorTemperature colorTemp="8800"/>
                    </a14:imgEffect>
                  </a14:imgLayer>
                </a14:imgProps>
              </a:ext>
            </a:extLst>
          </a:blip>
          <a:stretch>
            <a:fillRect/>
          </a:stretch>
        </p:blipFill>
        <p:spPr>
          <a:xfrm>
            <a:off x="3583449" y="4936293"/>
            <a:ext cx="453297" cy="397366"/>
          </a:xfrm>
          <a:prstGeom prst="rect">
            <a:avLst/>
          </a:prstGeom>
          <a:ln>
            <a:solidFill>
              <a:srgbClr val="5D7186"/>
            </a:solidFill>
          </a:ln>
        </p:spPr>
      </p:pic>
      <p:sp>
        <p:nvSpPr>
          <p:cNvPr id="26" name="TextBox 25"/>
          <p:cNvSpPr txBox="1"/>
          <p:nvPr/>
        </p:nvSpPr>
        <p:spPr>
          <a:xfrm>
            <a:off x="7259782" y="7176655"/>
            <a:ext cx="301686" cy="369332"/>
          </a:xfrm>
          <a:prstGeom prst="rect">
            <a:avLst/>
          </a:prstGeom>
          <a:noFill/>
        </p:spPr>
        <p:txBody>
          <a:bodyPr wrap="none" rtlCol="0">
            <a:spAutoFit/>
          </a:bodyPr>
          <a:lstStyle/>
          <a:p>
            <a:r>
              <a:rPr lang="ru-RU" b="1" i="1" dirty="0" smtClean="0">
                <a:solidFill>
                  <a:srgbClr val="339533"/>
                </a:solidFill>
              </a:rPr>
              <a:t>9</a:t>
            </a:r>
            <a:endParaRPr lang="ru-RU" dirty="0"/>
          </a:p>
        </p:txBody>
      </p:sp>
    </p:spTree>
    <p:extLst>
      <p:ext uri="{BB962C8B-B14F-4D97-AF65-F5344CB8AC3E}">
        <p14:creationId xmlns:p14="http://schemas.microsoft.com/office/powerpoint/2010/main" val="3763997196"/>
      </p:ext>
    </p:extLst>
  </p:cSld>
  <p:clrMapOvr>
    <a:masterClrMapping/>
  </p:clrMapOvr>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9536</TotalTime>
  <Words>3074</Words>
  <Application>Microsoft Office PowerPoint</Application>
  <PresentationFormat>Произвольный</PresentationFormat>
  <Paragraphs>770</Paragraphs>
  <Slides>29</Slides>
  <Notes>17</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29</vt:i4>
      </vt:variant>
    </vt:vector>
  </HeadingPairs>
  <TitlesOfParts>
    <vt:vector size="31" baseType="lpstr">
      <vt:lpstr>Тема Office</vt:lpstr>
      <vt:lpstr>Точечный рисунок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Home</dc:creator>
  <cp:lastModifiedBy>777</cp:lastModifiedBy>
  <cp:revision>1228</cp:revision>
  <cp:lastPrinted>2021-08-12T11:44:53Z</cp:lastPrinted>
  <dcterms:created xsi:type="dcterms:W3CDTF">2017-05-10T15:02:08Z</dcterms:created>
  <dcterms:modified xsi:type="dcterms:W3CDTF">2023-08-03T09:03:51Z</dcterms:modified>
</cp:coreProperties>
</file>