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0" r:id="rId2"/>
    <p:sldId id="261" r:id="rId3"/>
    <p:sldId id="262" r:id="rId4"/>
    <p:sldId id="263" r:id="rId5"/>
    <p:sldId id="264" r:id="rId6"/>
    <p:sldId id="296" r:id="rId7"/>
    <p:sldId id="266" r:id="rId8"/>
    <p:sldId id="267" r:id="rId9"/>
    <p:sldId id="303" r:id="rId10"/>
    <p:sldId id="302" r:id="rId11"/>
    <p:sldId id="271" r:id="rId12"/>
    <p:sldId id="304" r:id="rId13"/>
    <p:sldId id="272" r:id="rId14"/>
    <p:sldId id="298" r:id="rId15"/>
    <p:sldId id="274" r:id="rId16"/>
    <p:sldId id="305" r:id="rId17"/>
    <p:sldId id="276" r:id="rId18"/>
    <p:sldId id="277" r:id="rId19"/>
    <p:sldId id="278" r:id="rId20"/>
    <p:sldId id="297" r:id="rId21"/>
    <p:sldId id="280" r:id="rId22"/>
    <p:sldId id="281" r:id="rId23"/>
    <p:sldId id="282" r:id="rId24"/>
    <p:sldId id="291" r:id="rId25"/>
    <p:sldId id="295" r:id="rId26"/>
    <p:sldId id="285" r:id="rId27"/>
    <p:sldId id="286" r:id="rId28"/>
    <p:sldId id="287" r:id="rId29"/>
  </p:sldIdLst>
  <p:sldSz cx="7559675" cy="7559675"/>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C"/>
    <a:srgbClr val="E8E8A8"/>
    <a:srgbClr val="D2EECC"/>
    <a:srgbClr val="6DC781"/>
    <a:srgbClr val="81D78C"/>
    <a:srgbClr val="73B82A"/>
    <a:srgbClr val="CAD440"/>
    <a:srgbClr val="DEDC49"/>
    <a:srgbClr val="7CD9E0"/>
    <a:srgbClr val="EBE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autoAdjust="0"/>
    <p:restoredTop sz="93449" autoAdjust="0"/>
  </p:normalViewPr>
  <p:slideViewPr>
    <p:cSldViewPr snapToGrid="0">
      <p:cViewPr>
        <p:scale>
          <a:sx n="69" d="100"/>
          <a:sy n="69" d="100"/>
        </p:scale>
        <p:origin x="-1650" y="-54"/>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045648134963707"/>
          <c:y val="8.3922148102004809E-2"/>
          <c:w val="0.54111717153286232"/>
          <c:h val="0.85600705434022628"/>
        </c:manualLayout>
      </c:layout>
      <c:pie3DChart>
        <c:varyColors val="1"/>
        <c:ser>
          <c:idx val="0"/>
          <c:order val="0"/>
          <c:tx>
            <c:strRef>
              <c:f>Лист1!$B$1</c:f>
              <c:strCache>
                <c:ptCount val="1"/>
                <c:pt idx="0">
                  <c:v>Столбец1</c:v>
                </c:pt>
              </c:strCache>
            </c:strRef>
          </c:tx>
          <c:explosion val="1"/>
          <c:dPt>
            <c:idx val="0"/>
            <c:bubble3D val="0"/>
            <c:spPr>
              <a:solidFill>
                <a:srgbClr val="C0D03C"/>
              </a:solidFill>
              <a:ln w="19050">
                <a:no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xmlns:c16r2="http://schemas.microsoft.com/office/drawing/2015/06/chart">
              <c:ext xmlns:c16="http://schemas.microsoft.com/office/drawing/2014/chart" uri="{C3380CC4-5D6E-409C-BE32-E72D297353CC}">
                <c16:uniqueId val="{00000001-1959-4126-A4D1-A99845705119}"/>
              </c:ext>
            </c:extLst>
          </c:dPt>
          <c:dPt>
            <c:idx val="1"/>
            <c:bubble3D val="0"/>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bubble3D val="0"/>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6r2="http://schemas.microsoft.com/office/drawing/2015/06/chart">
              <c:ext xmlns:c16="http://schemas.microsoft.com/office/drawing/2014/chart" uri="{C3380CC4-5D6E-409C-BE32-E72D297353CC}">
                <c16:uniqueId val="{00000005-1959-4126-A4D1-A99845705119}"/>
              </c:ext>
            </c:extLst>
          </c:dPt>
          <c:dPt>
            <c:idx val="3"/>
            <c:bubble3D val="0"/>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xmlns:c16r2="http://schemas.microsoft.com/office/drawing/2015/06/chart">
              <c:ext xmlns:c16="http://schemas.microsoft.com/office/drawing/2014/chart" uri="{C3380CC4-5D6E-409C-BE32-E72D297353CC}">
                <c16:uniqueId val="{00000007-1959-4126-A4D1-A99845705119}"/>
              </c:ext>
            </c:extLst>
          </c:dPt>
          <c:dPt>
            <c:idx val="4"/>
            <c:bubble3D val="0"/>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xmlns:c16r2="http://schemas.microsoft.com/office/drawing/2015/06/chart">
              <c:ext xmlns:c16="http://schemas.microsoft.com/office/drawing/2014/chart" uri="{C3380CC4-5D6E-409C-BE32-E72D297353CC}">
                <c16:uniqueId val="{00000009-1959-4126-A4D1-A99845705119}"/>
              </c:ext>
            </c:extLst>
          </c:dPt>
          <c:dPt>
            <c:idx val="5"/>
            <c:bubble3D val="0"/>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xmlns:c16r2="http://schemas.microsoft.com/office/drawing/2015/06/chart">
              <c:ext xmlns:c16="http://schemas.microsoft.com/office/drawing/2014/chart" uri="{C3380CC4-5D6E-409C-BE32-E72D297353CC}">
                <c16:uniqueId val="{0000000B-1959-4126-A4D1-A99845705119}"/>
              </c:ext>
            </c:extLst>
          </c:dPt>
          <c:dLbls>
            <c:dLbl>
              <c:idx val="1"/>
              <c:layout>
                <c:manualLayout>
                  <c:x val="-4.060728893375707E-2"/>
                  <c:y val="2.9049974343001602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959-4126-A4D1-A99845705119}"/>
                </c:ext>
              </c:extLst>
            </c:dLbl>
            <c:dLbl>
              <c:idx val="2"/>
              <c:layout>
                <c:manualLayout>
                  <c:x val="-4.3685342751098047E-2"/>
                  <c:y val="6.148021691664131E-4"/>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959-4126-A4D1-A99845705119}"/>
                </c:ext>
              </c:extLst>
            </c:dLbl>
            <c:dLbl>
              <c:idx val="3"/>
              <c:layout>
                <c:manualLayout>
                  <c:x val="-3.2238776827455899E-2"/>
                  <c:y val="-2.1187165451930483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959-4126-A4D1-A99845705119}"/>
                </c:ext>
              </c:extLst>
            </c:dLbl>
            <c:dLbl>
              <c:idx val="4"/>
              <c:layout>
                <c:manualLayout>
                  <c:x val="-4.5072385423496723E-2"/>
                  <c:y val="-5.1343732868330418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959-4126-A4D1-A99845705119}"/>
                </c:ext>
              </c:extLst>
            </c:dLbl>
            <c:dLbl>
              <c:idx val="5"/>
              <c:layout>
                <c:manualLayout>
                  <c:x val="7.1759580975410533E-2"/>
                  <c:y val="-2.3603421848071428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1959-4126-A4D1-A99845705119}"/>
                </c:ext>
              </c:extLst>
            </c:dLbl>
            <c:dLbl>
              <c:idx val="6"/>
              <c:layout>
                <c:manualLayout>
                  <c:x val="8.9336035654265386E-2"/>
                  <c:y val="-1.7752762098501015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39F3-4C72-BEE6-227F16D424A7}"/>
                </c:ext>
              </c:extLst>
            </c:dLbl>
            <c:dLbl>
              <c:idx val="7"/>
              <c:layout>
                <c:manualLayout>
                  <c:x val="7.8507425271930276E-2"/>
                  <c:y val="1.129721224450064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39F3-4C72-BEE6-227F16D424A7}"/>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Лист1!$A$2:$A$8</c:f>
              <c:strCache>
                <c:ptCount val="7"/>
                <c:pt idx="0">
                  <c:v>Сельское хозяйство</c:v>
                </c:pt>
                <c:pt idx="1">
                  <c:v>Обеспечение электрической энергией, газом,паром</c:v>
                </c:pt>
                <c:pt idx="2">
                  <c:v>Водоснабжение; водоотведение, организация сбора и утилизации отходов, деятельность по ликвидации загрязнений</c:v>
                </c:pt>
                <c:pt idx="3">
                  <c:v>государственное управление и обеспечение военной безопасности, соципльное обеспечение</c:v>
                </c:pt>
                <c:pt idx="4">
                  <c:v>Деятельность административная и сопутствующие дополнительные услуги</c:v>
                </c:pt>
                <c:pt idx="5">
                  <c:v>Образование</c:v>
                </c:pt>
                <c:pt idx="6">
                  <c:v>Прочее</c:v>
                </c:pt>
              </c:strCache>
            </c:strRef>
          </c:cat>
          <c:val>
            <c:numRef>
              <c:f>Лист1!$B$2:$B$8</c:f>
              <c:numCache>
                <c:formatCode>0.0%</c:formatCode>
                <c:ptCount val="7"/>
                <c:pt idx="0">
                  <c:v>0.84499999999999997</c:v>
                </c:pt>
                <c:pt idx="1">
                  <c:v>2.1999999999999999E-2</c:v>
                </c:pt>
                <c:pt idx="2">
                  <c:v>2.9000000000000001E-2</c:v>
                </c:pt>
                <c:pt idx="3">
                  <c:v>2.4E-2</c:v>
                </c:pt>
                <c:pt idx="4">
                  <c:v>8.9999999999999993E-3</c:v>
                </c:pt>
                <c:pt idx="5">
                  <c:v>1.7000000000000001E-2</c:v>
                </c:pt>
                <c:pt idx="6">
                  <c:v>5.3999999999999999E-2</c:v>
                </c:pt>
              </c:numCache>
            </c:numRef>
          </c:val>
          <c:extLst xmlns:c16r2="http://schemas.microsoft.com/office/drawing/2015/06/chart">
            <c:ext xmlns:c16="http://schemas.microsoft.com/office/drawing/2014/chart" uri="{C3380CC4-5D6E-409C-BE32-E72D297353CC}">
              <c16:uniqueId val="{00000016-1959-4126-A4D1-A99845705119}"/>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8.6628883058681688E-2"/>
          <c:y val="0.67185131191259895"/>
          <c:w val="0.72365215774983171"/>
          <c:h val="0.28931576000502213"/>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0821878228737"/>
          <c:y val="9.3493093729371493E-2"/>
          <c:w val="0.71680042048098314"/>
          <c:h val="0.8722405291287409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bubble3D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bubble3D val="0"/>
            <c:spPr>
              <a:solidFill>
                <a:srgbClr val="C0D03C"/>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bubble3D val="0"/>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bubble3D val="0"/>
            <c:explosion val="6"/>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B-DEA9-4078-A26C-BA95FD8E8760}"/>
              </c:ext>
            </c:extLst>
          </c:dPt>
          <c:dLbls>
            <c:dLbl>
              <c:idx val="0"/>
              <c:layout>
                <c:manualLayout>
                  <c:x val="-1.2976296806729327E-2"/>
                  <c:y val="2.1778628301524538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B19-4056-BA0C-AD5E9B5B2677}"/>
                </c:ext>
              </c:extLst>
            </c:dLbl>
            <c:dLbl>
              <c:idx val="1"/>
              <c:layout>
                <c:manualLayout>
                  <c:x val="-1.316864235185743E-2"/>
                  <c:y val="-0.16479618088197176"/>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B19-4056-BA0C-AD5E9B5B2677}"/>
                </c:ext>
              </c:extLst>
            </c:dLbl>
            <c:dLbl>
              <c:idx val="2"/>
              <c:layout>
                <c:manualLayout>
                  <c:x val="-1.5609070015141766E-3"/>
                  <c:y val="-3.402802657154014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B19-4056-BA0C-AD5E9B5B2677}"/>
                </c:ext>
              </c:extLst>
            </c:dLbl>
            <c:dLbl>
              <c:idx val="3"/>
              <c:layout>
                <c:manualLayout>
                  <c:x val="2.9837743175804631E-2"/>
                  <c:y val="-3.8903956938104188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10920096670277674"/>
                      <c:h val="8.311443298038472E-2"/>
                    </c:manualLayout>
                  </c15:layout>
                </c:ext>
                <c:ext xmlns:c16="http://schemas.microsoft.com/office/drawing/2014/chart" uri="{C3380CC4-5D6E-409C-BE32-E72D297353CC}">
                  <c16:uniqueId val="{00000007-AB19-4056-BA0C-AD5E9B5B2677}"/>
                </c:ext>
              </c:extLst>
            </c:dLbl>
            <c:dLbl>
              <c:idx val="4"/>
              <c:layout>
                <c:manualLayout>
                  <c:x val="-1.1176496358274156E-2"/>
                  <c:y val="-4.1347020569540711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B19-4056-BA0C-AD5E9B5B2677}"/>
                </c:ext>
              </c:extLst>
            </c:dLbl>
            <c:dLbl>
              <c:idx val="5"/>
              <c:layout>
                <c:manualLayout>
                  <c:x val="-3.5376468932244052E-3"/>
                  <c:y val="2.8280055759948512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DEA9-4078-A26C-BA95FD8E8760}"/>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1">
                  <c:v>Деятельность автомобильного транспорта</c:v>
                </c:pt>
                <c:pt idx="2">
                  <c:v>Оптовая и розничная торговля</c:v>
                </c:pt>
                <c:pt idx="3">
                  <c:v>Сельское хозяйство</c:v>
                </c:pt>
                <c:pt idx="4">
                  <c:v>Заготовка и переработка дреесины</c:v>
                </c:pt>
                <c:pt idx="5">
                  <c:v>Прочие виды</c:v>
                </c:pt>
              </c:strCache>
            </c:strRef>
          </c:cat>
          <c:val>
            <c:numRef>
              <c:f>Лист1!$B$2:$B$7</c:f>
              <c:numCache>
                <c:formatCode>0.0</c:formatCode>
                <c:ptCount val="6"/>
                <c:pt idx="1">
                  <c:v>16</c:v>
                </c:pt>
                <c:pt idx="2">
                  <c:v>23</c:v>
                </c:pt>
                <c:pt idx="3">
                  <c:v>12</c:v>
                </c:pt>
                <c:pt idx="4">
                  <c:v>21</c:v>
                </c:pt>
                <c:pt idx="5">
                  <c:v>28</c:v>
                </c:pt>
              </c:numCache>
            </c:numRef>
          </c:val>
          <c:extLst xmlns:c16r2="http://schemas.microsoft.com/office/drawing/2015/06/chart">
            <c:ext xmlns:c16="http://schemas.microsoft.com/office/drawing/2014/chart" uri="{C3380CC4-5D6E-409C-BE32-E72D297353CC}">
              <c16:uniqueId val="{0000000A-AB19-4056-BA0C-AD5E9B5B267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48144955041122"/>
          <c:y val="7.3265387896492007E-2"/>
          <c:w val="0.72451321635511146"/>
          <c:h val="0.73978987757957815"/>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25054567543960587"/>
                  <c:y val="3.1544218390507459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9DD-4903-8301-36BE8AE14F30}"/>
                </c:ext>
              </c:extLst>
            </c:dLbl>
            <c:dLbl>
              <c:idx val="1"/>
              <c:layout>
                <c:manualLayout>
                  <c:x val="0.26828209235010508"/>
                  <c:y val="-7.078464700255926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9DD-4903-8301-36BE8AE14F30}"/>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0.3</c:v>
                </c:pt>
                <c:pt idx="1">
                  <c:v>0.7</c:v>
                </c:pt>
              </c:numCache>
            </c:numRef>
          </c:val>
          <c:extLst xmlns:c16r2="http://schemas.microsoft.com/office/drawing/2015/06/chart">
            <c:ext xmlns:c16="http://schemas.microsoft.com/office/drawing/2014/chart" uri="{C3380CC4-5D6E-409C-BE32-E72D297353CC}">
              <c16:uniqueId val="{00000004-09DD-4903-8301-36BE8AE14F3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008"/>
          <c:y val="0.84464055881081257"/>
          <c:w val="0.6438471267699043"/>
          <c:h val="0.15047438143093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2301304408926"/>
          <c:y val="0.44112060535397468"/>
          <c:w val="0.29838187426627882"/>
          <c:h val="0.46833118808649404"/>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6"/>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bubble3D val="0"/>
            <c:explosion val="15"/>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bubble3D val="0"/>
            <c:explosion val="7"/>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bubble3D val="0"/>
            <c:explosion val="13"/>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B-CD74-4828-AC9A-D7FF2275CF7B}"/>
              </c:ext>
            </c:extLst>
          </c:dPt>
          <c:dLbls>
            <c:dLbl>
              <c:idx val="0"/>
              <c:layout>
                <c:manualLayout>
                  <c:x val="3.605613969340859E-3"/>
                  <c:y val="-1.131852581994141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D74-4828-AC9A-D7FF2275CF7B}"/>
                </c:ext>
              </c:extLst>
            </c:dLbl>
            <c:dLbl>
              <c:idx val="1"/>
              <c:layout>
                <c:manualLayout>
                  <c:x val="2.8051392774860635E-3"/>
                  <c:y val="-3.423854060532278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D74-4828-AC9A-D7FF2275CF7B}"/>
                </c:ext>
              </c:extLst>
            </c:dLbl>
            <c:dLbl>
              <c:idx val="2"/>
              <c:layout>
                <c:manualLayout>
                  <c:x val="-2.798183565497965E-3"/>
                  <c:y val="-2.32312742454298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D74-4828-AC9A-D7FF2275CF7B}"/>
                </c:ext>
              </c:extLst>
            </c:dLbl>
            <c:dLbl>
              <c:idx val="3"/>
              <c:layout>
                <c:manualLayout>
                  <c:x val="-1.1631369977159713E-2"/>
                  <c:y val="-9.3355557451878994E-4"/>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D74-4828-AC9A-D7FF2275CF7B}"/>
                </c:ext>
              </c:extLst>
            </c:dLbl>
            <c:dLbl>
              <c:idx val="6"/>
              <c:layout>
                <c:manualLayout>
                  <c:x val="9.0140349233523119E-3"/>
                  <c:y val="-8.4891171705824379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EB0A-4C4F-8CA1-E239132185CF}"/>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Лист1!$A$2:$A$8</c:f>
              <c:strCache>
                <c:ptCount val="7"/>
                <c:pt idx="0">
                  <c:v>Национальная экономика</c:v>
                </c:pt>
                <c:pt idx="1">
                  <c:v>Жилищно-коммунальное хозяйство</c:v>
                </c:pt>
                <c:pt idx="2">
                  <c:v>Общегосударственные расходы</c:v>
                </c:pt>
                <c:pt idx="3">
                  <c:v>Социальная политика</c:v>
                </c:pt>
                <c:pt idx="4">
                  <c:v>Образование</c:v>
                </c:pt>
                <c:pt idx="5">
                  <c:v>Культра</c:v>
                </c:pt>
                <c:pt idx="6">
                  <c:v>Другое</c:v>
                </c:pt>
              </c:strCache>
            </c:strRef>
          </c:cat>
          <c:val>
            <c:numRef>
              <c:f>Лист1!$B$2:$B$8</c:f>
              <c:numCache>
                <c:formatCode>General</c:formatCode>
                <c:ptCount val="7"/>
                <c:pt idx="0">
                  <c:v>32.5</c:v>
                </c:pt>
                <c:pt idx="1">
                  <c:v>11.5</c:v>
                </c:pt>
                <c:pt idx="2">
                  <c:v>11.8</c:v>
                </c:pt>
                <c:pt idx="3">
                  <c:v>4</c:v>
                </c:pt>
                <c:pt idx="4">
                  <c:v>30</c:v>
                </c:pt>
                <c:pt idx="5">
                  <c:v>10</c:v>
                </c:pt>
                <c:pt idx="6">
                  <c:v>0.2</c:v>
                </c:pt>
              </c:numCache>
            </c:numRef>
          </c:val>
          <c:extLst xmlns:c16r2="http://schemas.microsoft.com/office/drawing/2015/06/chart">
            <c:ext xmlns:c16="http://schemas.microsoft.com/office/drawing/2014/chart" uri="{C3380CC4-5D6E-409C-BE32-E72D297353CC}">
              <c16:uniqueId val="{0000000C-CD74-4828-AC9A-D7FF2275CF7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48155132250797422"/>
          <c:y val="0.64035696135013076"/>
          <c:w val="0.46009522227758404"/>
          <c:h val="0.34867928815743293"/>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79819882677953"/>
          <c:y val="0.10776321577389973"/>
          <c:w val="0.45118517016680837"/>
          <c:h val="0.55379680137647913"/>
        </c:manualLayout>
      </c:layout>
      <c:pieChart>
        <c:varyColors val="1"/>
        <c:ser>
          <c:idx val="0"/>
          <c:order val="0"/>
          <c:tx>
            <c:strRef>
              <c:f>Лист1!$B$1</c:f>
              <c:strCache>
                <c:ptCount val="1"/>
                <c:pt idx="0">
                  <c:v>2017</c:v>
                </c:pt>
              </c:strCache>
            </c:strRef>
          </c:tx>
          <c:spPr>
            <a:solidFill>
              <a:srgbClr val="05BAFF"/>
            </a:solidFill>
            <a:ln>
              <a:solidFill>
                <a:schemeClr val="accent5">
                  <a:lumMod val="50000"/>
                </a:schemeClr>
              </a:solidFill>
            </a:ln>
          </c:spPr>
          <c:explosion val="8"/>
          <c:dPt>
            <c:idx val="0"/>
            <c:bubble3D val="0"/>
            <c:spPr>
              <a:solidFill>
                <a:srgbClr val="81D78C"/>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1-838D-481D-951B-5FC4C45A4B8B}"/>
              </c:ext>
            </c:extLst>
          </c:dPt>
          <c:dPt>
            <c:idx val="1"/>
            <c:bubble3D val="0"/>
            <c:explosion val="13"/>
            <c:spPr>
              <a:solidFill>
                <a:srgbClr val="05BAFF"/>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3-838D-481D-951B-5FC4C45A4B8B}"/>
              </c:ext>
            </c:extLst>
          </c:dPt>
          <c:dPt>
            <c:idx val="2"/>
            <c:bubble3D val="0"/>
            <c:spPr>
              <a:solidFill>
                <a:srgbClr val="C3D445"/>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5-838D-481D-951B-5FC4C45A4B8B}"/>
              </c:ext>
            </c:extLst>
          </c:dPt>
          <c:dLbls>
            <c:dLbl>
              <c:idx val="0"/>
              <c:layout>
                <c:manualLayout>
                  <c:x val="1.4384920073079925E-2"/>
                  <c:y val="1.7656437425863817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38D-481D-951B-5FC4C45A4B8B}"/>
                </c:ext>
              </c:extLst>
            </c:dLbl>
            <c:dLbl>
              <c:idx val="1"/>
              <c:layout>
                <c:manualLayout>
                  <c:x val="6.845953363409521E-2"/>
                  <c:y val="-0.1271263494662195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38D-481D-951B-5FC4C45A4B8B}"/>
                </c:ext>
              </c:extLst>
            </c:dLbl>
            <c:dLbl>
              <c:idx val="2"/>
              <c:layout>
                <c:manualLayout>
                  <c:x val="-4.0023604860970369E-2"/>
                  <c:y val="1.2613647675384027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38D-481D-951B-5FC4C45A4B8B}"/>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9.1</c:v>
                </c:pt>
                <c:pt idx="1">
                  <c:v>89.8</c:v>
                </c:pt>
                <c:pt idx="2">
                  <c:v>1.1000000000000001</c:v>
                </c:pt>
              </c:numCache>
            </c:numRef>
          </c:val>
          <c:extLst xmlns:c16r2="http://schemas.microsoft.com/office/drawing/2015/06/chart">
            <c:ext xmlns:c16="http://schemas.microsoft.com/office/drawing/2014/chart" uri="{C3380CC4-5D6E-409C-BE32-E72D297353CC}">
              <c16:uniqueId val="{00000006-838D-481D-951B-5FC4C45A4B8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169484940574423"/>
          <c:y val="0.72517101719431143"/>
          <c:w val="0.58452891306046972"/>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351" cy="497759"/>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49728" y="0"/>
            <a:ext cx="2946351" cy="497759"/>
          </a:xfrm>
          <a:prstGeom prst="rect">
            <a:avLst/>
          </a:prstGeom>
        </p:spPr>
        <p:txBody>
          <a:bodyPr vert="horz" lIns="91440" tIns="45720" rIns="91440" bIns="45720" rtlCol="0"/>
          <a:lstStyle>
            <a:lvl1pPr algn="r">
              <a:defRPr sz="1200"/>
            </a:lvl1pPr>
          </a:lstStyle>
          <a:p>
            <a:fld id="{A371B3DC-399D-44FA-8619-304EA245A766}" type="datetimeFigureOut">
              <a:rPr lang="ru-RU" smtClean="0"/>
              <a:t>23.03.2022</a:t>
            </a:fld>
            <a:endParaRPr lang="ru-RU" dirty="0"/>
          </a:p>
        </p:txBody>
      </p:sp>
      <p:sp>
        <p:nvSpPr>
          <p:cNvPr id="4" name="Образ слайда 3"/>
          <p:cNvSpPr>
            <a:spLocks noGrp="1" noRot="1" noChangeAspect="1"/>
          </p:cNvSpPr>
          <p:nvPr>
            <p:ph type="sldImg" idx="2"/>
          </p:nvPr>
        </p:nvSpPr>
        <p:spPr>
          <a:xfrm>
            <a:off x="1722438" y="1241425"/>
            <a:ext cx="3352800" cy="335121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928" y="4777850"/>
            <a:ext cx="5437821" cy="390914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467"/>
            <a:ext cx="2946351" cy="497759"/>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49728" y="9430467"/>
            <a:ext cx="2946351" cy="497759"/>
          </a:xfrm>
          <a:prstGeom prst="rect">
            <a:avLst/>
          </a:prstGeom>
        </p:spPr>
        <p:txBody>
          <a:bodyPr vert="horz" lIns="91440" tIns="45720" rIns="91440" bIns="45720" rtlCol="0" anchor="b"/>
          <a:lstStyle>
            <a:lvl1pPr algn="r">
              <a:defRPr sz="1200"/>
            </a:lvl1pPr>
          </a:lstStyle>
          <a:p>
            <a:fld id="{2C823618-DF07-46CB-B655-B5123BD5FC91}" type="slidenum">
              <a:rPr lang="ru-RU" smtClean="0"/>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5</a:t>
            </a:fld>
            <a:endParaRPr lang="ru-RU" dirty="0"/>
          </a:p>
        </p:txBody>
      </p:sp>
    </p:spTree>
    <p:extLst>
      <p:ext uri="{BB962C8B-B14F-4D97-AF65-F5344CB8AC3E}">
        <p14:creationId xmlns:p14="http://schemas.microsoft.com/office/powerpoint/2010/main" val="242979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16</a:t>
            </a:fld>
            <a:endParaRPr lang="ru-RU" dirty="0"/>
          </a:p>
        </p:txBody>
      </p:sp>
    </p:spTree>
    <p:extLst>
      <p:ext uri="{BB962C8B-B14F-4D97-AF65-F5344CB8AC3E}">
        <p14:creationId xmlns:p14="http://schemas.microsoft.com/office/powerpoint/2010/main" val="213951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17</a:t>
            </a:fld>
            <a:endParaRPr lang="ru-RU" dirty="0"/>
          </a:p>
        </p:txBody>
      </p:sp>
    </p:spTree>
    <p:extLst>
      <p:ext uri="{BB962C8B-B14F-4D97-AF65-F5344CB8AC3E}">
        <p14:creationId xmlns:p14="http://schemas.microsoft.com/office/powerpoint/2010/main" val="409469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21</a:t>
            </a:fld>
            <a:endParaRPr lang="ru-RU" dirty="0"/>
          </a:p>
        </p:txBody>
      </p:sp>
    </p:spTree>
    <p:extLst>
      <p:ext uri="{BB962C8B-B14F-4D97-AF65-F5344CB8AC3E}">
        <p14:creationId xmlns:p14="http://schemas.microsoft.com/office/powerpoint/2010/main" val="39518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22</a:t>
            </a:fld>
            <a:endParaRPr lang="ru-RU" dirty="0"/>
          </a:p>
        </p:txBody>
      </p:sp>
    </p:spTree>
    <p:extLst>
      <p:ext uri="{BB962C8B-B14F-4D97-AF65-F5344CB8AC3E}">
        <p14:creationId xmlns:p14="http://schemas.microsoft.com/office/powerpoint/2010/main" val="3169149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10</a:t>
            </a:r>
          </a:p>
        </p:txBody>
      </p:sp>
      <p:sp>
        <p:nvSpPr>
          <p:cNvPr id="4" name="Номер слайда 3"/>
          <p:cNvSpPr>
            <a:spLocks noGrp="1"/>
          </p:cNvSpPr>
          <p:nvPr>
            <p:ph type="sldNum" sz="quarter" idx="10"/>
          </p:nvPr>
        </p:nvSpPr>
        <p:spPr/>
        <p:txBody>
          <a:bodyPr/>
          <a:lstStyle/>
          <a:p>
            <a:fld id="{2C823618-DF07-46CB-B655-B5123BD5FC91}" type="slidenum">
              <a:rPr lang="ru-RU" smtClean="0"/>
              <a:t>23</a:t>
            </a:fld>
            <a:endParaRPr lang="ru-RU" dirty="0"/>
          </a:p>
        </p:txBody>
      </p:sp>
    </p:spTree>
    <p:extLst>
      <p:ext uri="{BB962C8B-B14F-4D97-AF65-F5344CB8AC3E}">
        <p14:creationId xmlns:p14="http://schemas.microsoft.com/office/powerpoint/2010/main" val="3215374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25</a:t>
            </a:fld>
            <a:endParaRPr lang="ru-RU" dirty="0"/>
          </a:p>
        </p:txBody>
      </p:sp>
    </p:spTree>
    <p:extLst>
      <p:ext uri="{BB962C8B-B14F-4D97-AF65-F5344CB8AC3E}">
        <p14:creationId xmlns:p14="http://schemas.microsoft.com/office/powerpoint/2010/main" val="311213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26</a:t>
            </a:fld>
            <a:endParaRPr lang="ru-RU" dirty="0"/>
          </a:p>
        </p:txBody>
      </p:sp>
    </p:spTree>
    <p:extLst>
      <p:ext uri="{BB962C8B-B14F-4D97-AF65-F5344CB8AC3E}">
        <p14:creationId xmlns:p14="http://schemas.microsoft.com/office/powerpoint/2010/main" val="215223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27</a:t>
            </a:fld>
            <a:endParaRPr lang="ru-RU" dirty="0"/>
          </a:p>
        </p:txBody>
      </p:sp>
    </p:spTree>
    <p:extLst>
      <p:ext uri="{BB962C8B-B14F-4D97-AF65-F5344CB8AC3E}">
        <p14:creationId xmlns:p14="http://schemas.microsoft.com/office/powerpoint/2010/main" val="35551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7</a:t>
            </a:fld>
            <a:endParaRPr lang="ru-RU" dirty="0"/>
          </a:p>
        </p:txBody>
      </p:sp>
    </p:spTree>
    <p:extLst>
      <p:ext uri="{BB962C8B-B14F-4D97-AF65-F5344CB8AC3E}">
        <p14:creationId xmlns:p14="http://schemas.microsoft.com/office/powerpoint/2010/main" val="404286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9</a:t>
            </a:fld>
            <a:endParaRPr lang="ru-RU" dirty="0"/>
          </a:p>
        </p:txBody>
      </p:sp>
    </p:spTree>
    <p:extLst>
      <p:ext uri="{BB962C8B-B14F-4D97-AF65-F5344CB8AC3E}">
        <p14:creationId xmlns:p14="http://schemas.microsoft.com/office/powerpoint/2010/main" val="67437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10</a:t>
            </a:fld>
            <a:endParaRPr lang="ru-RU" dirty="0"/>
          </a:p>
        </p:txBody>
      </p:sp>
    </p:spTree>
    <p:extLst>
      <p:ext uri="{BB962C8B-B14F-4D97-AF65-F5344CB8AC3E}">
        <p14:creationId xmlns:p14="http://schemas.microsoft.com/office/powerpoint/2010/main" val="256406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11</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12</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13</a:t>
            </a:fld>
            <a:endParaRPr lang="ru-RU" dirty="0"/>
          </a:p>
        </p:txBody>
      </p:sp>
    </p:spTree>
    <p:extLst>
      <p:ext uri="{BB962C8B-B14F-4D97-AF65-F5344CB8AC3E}">
        <p14:creationId xmlns:p14="http://schemas.microsoft.com/office/powerpoint/2010/main" val="75521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14</a:t>
            </a:fld>
            <a:endParaRPr lang="ru-RU" dirty="0"/>
          </a:p>
        </p:txBody>
      </p:sp>
    </p:spTree>
    <p:extLst>
      <p:ext uri="{BB962C8B-B14F-4D97-AF65-F5344CB8AC3E}">
        <p14:creationId xmlns:p14="http://schemas.microsoft.com/office/powerpoint/2010/main" val="133947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15</a:t>
            </a:fld>
            <a:endParaRPr lang="ru-RU" dirty="0"/>
          </a:p>
        </p:txBody>
      </p:sp>
    </p:spTree>
    <p:extLst>
      <p:ext uri="{BB962C8B-B14F-4D97-AF65-F5344CB8AC3E}">
        <p14:creationId xmlns:p14="http://schemas.microsoft.com/office/powerpoint/2010/main" val="17498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23.03.2022</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t>23.03.2022</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41.png"/><Relationship Id="rId18" Type="http://schemas.microsoft.com/office/2007/relationships/hdphoto" Target="../media/hdphoto2.wdp"/><Relationship Id="rId3" Type="http://schemas.openxmlformats.org/officeDocument/2006/relationships/image" Target="../media/image15.png"/><Relationship Id="rId21" Type="http://schemas.openxmlformats.org/officeDocument/2006/relationships/image" Target="../media/image76.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74.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microsoft.com/office/2007/relationships/hdphoto" Target="../media/hdphoto7.wdp"/><Relationship Id="rId10" Type="http://schemas.openxmlformats.org/officeDocument/2006/relationships/image" Target="../media/image70.png"/><Relationship Id="rId19" Type="http://schemas.openxmlformats.org/officeDocument/2006/relationships/image" Target="../media/image75.png"/><Relationship Id="rId4" Type="http://schemas.openxmlformats.org/officeDocument/2006/relationships/chart" Target="../charts/chart2.xml"/><Relationship Id="rId9" Type="http://schemas.openxmlformats.org/officeDocument/2006/relationships/image" Target="../media/image69.png"/><Relationship Id="rId14" Type="http://schemas.openxmlformats.org/officeDocument/2006/relationships/image" Target="../media/image73.png"/><Relationship Id="rId22"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hyperlink" Target="mailto:dep@smolinvest.comu" TargetMode="External"/><Relationship Id="rId3" Type="http://schemas.openxmlformats.org/officeDocument/2006/relationships/image" Target="../media/image15.pn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15.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9.xml"/><Relationship Id="rId16" Type="http://schemas.openxmlformats.org/officeDocument/2006/relationships/image" Target="../media/image89.png"/><Relationship Id="rId20"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chart" Target="../charts/chart3.xml"/><Relationship Id="rId5" Type="http://schemas.openxmlformats.org/officeDocument/2006/relationships/image" Target="../media/image82.png"/><Relationship Id="rId15" Type="http://schemas.openxmlformats.org/officeDocument/2006/relationships/image" Target="../media/image88.png"/><Relationship Id="rId10" Type="http://schemas.microsoft.com/office/2007/relationships/hdphoto" Target="../media/hdphoto10.wdp"/><Relationship Id="rId19" Type="http://schemas.openxmlformats.org/officeDocument/2006/relationships/image" Target="../media/image92.png"/><Relationship Id="rId4" Type="http://schemas.microsoft.com/office/2007/relationships/hdphoto" Target="../media/hdphoto2.wdp"/><Relationship Id="rId9" Type="http://schemas.openxmlformats.org/officeDocument/2006/relationships/image" Target="../media/image84.png"/><Relationship Id="rId1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18" Type="http://schemas.openxmlformats.org/officeDocument/2006/relationships/image" Target="../media/image103.png"/><Relationship Id="rId3" Type="http://schemas.openxmlformats.org/officeDocument/2006/relationships/image" Target="../media/image93.png"/><Relationship Id="rId21" Type="http://schemas.microsoft.com/office/2007/relationships/hdphoto" Target="../media/hdphoto15.wdp"/><Relationship Id="rId7" Type="http://schemas.microsoft.com/office/2007/relationships/hdphoto" Target="../media/hdphoto11.wdp"/><Relationship Id="rId12" Type="http://schemas.openxmlformats.org/officeDocument/2006/relationships/image" Target="../media/image98.png"/><Relationship Id="rId17" Type="http://schemas.openxmlformats.org/officeDocument/2006/relationships/image" Target="../media/image102.png"/><Relationship Id="rId2" Type="http://schemas.openxmlformats.org/officeDocument/2006/relationships/notesSlide" Target="../notesSlides/notesSlide10.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95.png"/><Relationship Id="rId11" Type="http://schemas.microsoft.com/office/2007/relationships/hdphoto" Target="../media/hdphoto13.wdp"/><Relationship Id="rId5" Type="http://schemas.microsoft.com/office/2007/relationships/hdphoto" Target="../media/hdphoto9.wdp"/><Relationship Id="rId15" Type="http://schemas.openxmlformats.org/officeDocument/2006/relationships/image" Target="../media/image100.png"/><Relationship Id="rId10" Type="http://schemas.openxmlformats.org/officeDocument/2006/relationships/image" Target="../media/image97.png"/><Relationship Id="rId19" Type="http://schemas.openxmlformats.org/officeDocument/2006/relationships/image" Target="../media/image104.png"/><Relationship Id="rId4" Type="http://schemas.openxmlformats.org/officeDocument/2006/relationships/image" Target="../media/image94.png"/><Relationship Id="rId9" Type="http://schemas.microsoft.com/office/2007/relationships/hdphoto" Target="../media/hdphoto12.wdp"/><Relationship Id="rId14" Type="http://schemas.microsoft.com/office/2007/relationships/hdphoto" Target="../media/hdphoto14.wdp"/><Relationship Id="rId22"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112.png"/><Relationship Id="rId5" Type="http://schemas.openxmlformats.org/officeDocument/2006/relationships/image" Target="../media/image108.png"/><Relationship Id="rId10" Type="http://schemas.openxmlformats.org/officeDocument/2006/relationships/image" Target="../media/image17.png"/><Relationship Id="rId4" Type="http://schemas.openxmlformats.org/officeDocument/2006/relationships/image" Target="../media/image107.jpeg"/><Relationship Id="rId9" Type="http://schemas.openxmlformats.org/officeDocument/2006/relationships/image" Target="../media/image111.jpeg"/></Relationships>
</file>

<file path=ppt/slides/_rels/slide1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jpeg"/><Relationship Id="rId7" Type="http://schemas.openxmlformats.org/officeDocument/2006/relationships/image" Target="../media/image127.png"/><Relationship Id="rId2" Type="http://schemas.openxmlformats.org/officeDocument/2006/relationships/image" Target="../media/image124.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29.jpeg"/><Relationship Id="rId4" Type="http://schemas.openxmlformats.org/officeDocument/2006/relationships/image" Target="../media/image12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png"/><Relationship Id="rId7" Type="http://schemas.openxmlformats.org/officeDocument/2006/relationships/image" Target="../media/image133.jpeg"/><Relationship Id="rId12"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32.jpeg"/><Relationship Id="rId11" Type="http://schemas.openxmlformats.org/officeDocument/2006/relationships/image" Target="../media/image74.png"/><Relationship Id="rId5" Type="http://schemas.microsoft.com/office/2007/relationships/hdphoto" Target="../media/hdphoto2.wdp"/><Relationship Id="rId10" Type="http://schemas.openxmlformats.org/officeDocument/2006/relationships/image" Target="../media/image136.jpeg"/><Relationship Id="rId4" Type="http://schemas.openxmlformats.org/officeDocument/2006/relationships/image" Target="../media/image131.png"/><Relationship Id="rId9" Type="http://schemas.openxmlformats.org/officeDocument/2006/relationships/image" Target="../media/image135.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7.png"/><Relationship Id="rId7" Type="http://schemas.openxmlformats.org/officeDocument/2006/relationships/image" Target="../media/image13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5.png"/><Relationship Id="rId4" Type="http://schemas.microsoft.com/office/2007/relationships/hdphoto" Target="../media/hdphoto16.wdp"/><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5.png"/><Relationship Id="rId7" Type="http://schemas.openxmlformats.org/officeDocument/2006/relationships/image" Target="../media/image1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jpe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8.png"/><Relationship Id="rId4" Type="http://schemas.openxmlformats.org/officeDocument/2006/relationships/image" Target="../media/image147.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52.png"/><Relationship Id="rId12" Type="http://schemas.microsoft.com/office/2007/relationships/hdphoto" Target="../media/hdphoto17.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1.png"/><Relationship Id="rId11" Type="http://schemas.openxmlformats.org/officeDocument/2006/relationships/image" Target="../media/image155.png"/><Relationship Id="rId5" Type="http://schemas.openxmlformats.org/officeDocument/2006/relationships/image" Target="../media/image150.png"/><Relationship Id="rId10" Type="http://schemas.openxmlformats.org/officeDocument/2006/relationships/image" Target="../media/image154.jpeg"/><Relationship Id="rId4" Type="http://schemas.openxmlformats.org/officeDocument/2006/relationships/image" Target="../media/image149.jpeg"/><Relationship Id="rId9" Type="http://schemas.openxmlformats.org/officeDocument/2006/relationships/image" Target="../media/image153.jpeg"/></Relationships>
</file>

<file path=ppt/slides/_rels/slide26.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161.png"/><Relationship Id="rId18" Type="http://schemas.openxmlformats.org/officeDocument/2006/relationships/image" Target="../media/image166.png"/><Relationship Id="rId3" Type="http://schemas.openxmlformats.org/officeDocument/2006/relationships/image" Target="../media/image156.jpeg"/><Relationship Id="rId21" Type="http://schemas.openxmlformats.org/officeDocument/2006/relationships/image" Target="../media/image168.png"/><Relationship Id="rId7" Type="http://schemas.openxmlformats.org/officeDocument/2006/relationships/image" Target="../media/image159.png"/><Relationship Id="rId12" Type="http://schemas.microsoft.com/office/2007/relationships/hdphoto" Target="../media/hdphoto2.wdp"/><Relationship Id="rId17" Type="http://schemas.openxmlformats.org/officeDocument/2006/relationships/image" Target="../media/image165.png"/><Relationship Id="rId2" Type="http://schemas.openxmlformats.org/officeDocument/2006/relationships/notesSlide" Target="../notesSlides/notesSlide16.xml"/><Relationship Id="rId16" Type="http://schemas.openxmlformats.org/officeDocument/2006/relationships/image" Target="../media/image164.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60.png"/><Relationship Id="rId5" Type="http://schemas.openxmlformats.org/officeDocument/2006/relationships/image" Target="../media/image158.png"/><Relationship Id="rId15" Type="http://schemas.openxmlformats.org/officeDocument/2006/relationships/image" Target="../media/image163.png"/><Relationship Id="rId10" Type="http://schemas.microsoft.com/office/2007/relationships/hdphoto" Target="../media/hdphoto17.wdp"/><Relationship Id="rId19" Type="http://schemas.openxmlformats.org/officeDocument/2006/relationships/image" Target="../media/image167.jpeg"/><Relationship Id="rId4" Type="http://schemas.openxmlformats.org/officeDocument/2006/relationships/image" Target="../media/image157.png"/><Relationship Id="rId9" Type="http://schemas.openxmlformats.org/officeDocument/2006/relationships/image" Target="../media/image155.png"/><Relationship Id="rId14" Type="http://schemas.openxmlformats.org/officeDocument/2006/relationships/image" Target="../media/image162.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9.wdp"/><Relationship Id="rId7" Type="http://schemas.openxmlformats.org/officeDocument/2006/relationships/image" Target="../media/image15.png"/><Relationship Id="rId2" Type="http://schemas.openxmlformats.org/officeDocument/2006/relationships/image" Target="../media/image169.png"/><Relationship Id="rId1" Type="http://schemas.openxmlformats.org/officeDocument/2006/relationships/slideLayout" Target="../slideLayouts/slideLayout1.xml"/><Relationship Id="rId6" Type="http://schemas.openxmlformats.org/officeDocument/2006/relationships/hyperlink" Target="mailto:smolregion67@yandex.ru" TargetMode="External"/><Relationship Id="rId5" Type="http://schemas.openxmlformats.org/officeDocument/2006/relationships/hyperlink" Target="mailto:dep@smolinvest.com" TargetMode="External"/><Relationship Id="rId4" Type="http://schemas.openxmlformats.org/officeDocument/2006/relationships/hyperlink" Target="mailto:glinka@admin-smolensk.r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44.png"/><Relationship Id="rId12" Type="http://schemas.microsoft.com/office/2007/relationships/hdphoto" Target="../media/hdphoto5.wdp"/><Relationship Id="rId17" Type="http://schemas.openxmlformats.org/officeDocument/2006/relationships/image" Target="../media/image17.png"/><Relationship Id="rId2" Type="http://schemas.openxmlformats.org/officeDocument/2006/relationships/image" Target="../media/image41.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2.wdp"/><Relationship Id="rId15" Type="http://schemas.openxmlformats.org/officeDocument/2006/relationships/image" Target="../media/image48.pn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chart" Target="../charts/chart1.xml"/><Relationship Id="rId4" Type="http://schemas.microsoft.com/office/2007/relationships/hdphoto" Target="../media/hdphoto2.wdp"/><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2.wdp"/><Relationship Id="rId7"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32173" y="3196056"/>
              <a:ext cx="4090535" cy="1323439"/>
            </a:xfrm>
            <a:prstGeom prst="rect">
              <a:avLst/>
            </a:prstGeom>
            <a:noFill/>
          </p:spPr>
          <p:txBody>
            <a:bodyPr wrap="square" rtlCol="0">
              <a:spAutoFit/>
            </a:bodyPr>
            <a:lstStyle/>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ru-RU" sz="2000" b="1" dirty="0" err="1">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Глинковский</a:t>
              </a: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район»</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p>
          </p:txBody>
        </p:sp>
        <p:pic>
          <p:nvPicPr>
            <p:cNvPr id="28" name="Рисунок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196818" y="4916647"/>
            <a:ext cx="1099468" cy="369332"/>
          </a:xfrm>
          <a:prstGeom prst="rect">
            <a:avLst/>
          </a:prstGeom>
        </p:spPr>
        <p:txBody>
          <a:bodyPr wrap="none">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2022 год</a:t>
            </a:r>
          </a:p>
        </p:txBody>
      </p:sp>
    </p:spTree>
    <p:extLst>
      <p:ext uri="{BB962C8B-B14F-4D97-AF65-F5344CB8AC3E}">
        <p14:creationId xmlns:p14="http://schemas.microsoft.com/office/powerpoint/2010/main" val="272174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248371"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9</a:t>
            </a:r>
          </a:p>
        </p:txBody>
      </p:sp>
      <p:graphicFrame>
        <p:nvGraphicFramePr>
          <p:cNvPr id="19" name="Таблица 18"/>
          <p:cNvGraphicFramePr>
            <a:graphicFrameLocks noGrp="1"/>
          </p:cNvGraphicFramePr>
          <p:nvPr>
            <p:extLst>
              <p:ext uri="{D42A27DB-BD31-4B8C-83A1-F6EECF244321}">
                <p14:modId xmlns:p14="http://schemas.microsoft.com/office/powerpoint/2010/main" val="1943499349"/>
              </p:ext>
            </p:extLst>
          </p:nvPr>
        </p:nvGraphicFramePr>
        <p:xfrm>
          <a:off x="168295" y="1008076"/>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67-04-13</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Глинковский район, Доброминское  с/п, д. Белый Холм;</a:t>
                      </a:r>
                      <a:endPar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420км;</a:t>
                      </a:r>
                    </a:p>
                    <a:p>
                      <a:pPr marL="0" indent="180975" algn="just"/>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126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центра</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 Глинка</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26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1174040580"/>
              </p:ext>
            </p:extLst>
          </p:nvPr>
        </p:nvGraphicFramePr>
        <p:xfrm>
          <a:off x="169006" y="6000223"/>
          <a:ext cx="5990632" cy="259080"/>
        </p:xfrm>
        <a:graphic>
          <a:graphicData uri="http://schemas.openxmlformats.org/drawingml/2006/table">
            <a:tbl>
              <a:tblPr>
                <a:tableStyleId>{BDBED569-4797-4DF1-A0F4-6AAB3CD982D8}</a:tableStyleId>
              </a:tblPr>
              <a:tblGrid>
                <a:gridCol w="2672516">
                  <a:extLst>
                    <a:ext uri="{9D8B030D-6E8A-4147-A177-3AD203B41FA5}">
                      <a16:colId xmlns="" xmlns:a16="http://schemas.microsoft.com/office/drawing/2014/main" val="4165441938"/>
                    </a:ext>
                  </a:extLst>
                </a:gridCol>
                <a:gridCol w="3318116">
                  <a:extLst>
                    <a:ext uri="{9D8B030D-6E8A-4147-A177-3AD203B41FA5}">
                      <a16:colId xmlns="" xmlns:a16="http://schemas.microsoft.com/office/drawing/2014/main" val="1772052304"/>
                    </a:ext>
                  </a:extLst>
                </a:gridCol>
              </a:tblGrid>
              <a:tr h="181606">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Автодорога «Глинка-</a:t>
                      </a:r>
                      <a:r>
                        <a:rPr lang="ru-RU" sz="900" dirty="0" err="1">
                          <a:solidFill>
                            <a:schemeClr val="tx1"/>
                          </a:solidFill>
                          <a:latin typeface="Open Sans" pitchFamily="34" charset="0"/>
                          <a:ea typeface="Open Sans" pitchFamily="34" charset="0"/>
                          <a:cs typeface="Open Sans" pitchFamily="34" charset="0"/>
                        </a:rPr>
                        <a:t>Немыкари</a:t>
                      </a:r>
                      <a:r>
                        <a:rPr lang="ru-RU" sz="900" dirty="0">
                          <a:solidFill>
                            <a:schemeClr val="tx1"/>
                          </a:solidFill>
                          <a:latin typeface="Open Sans" pitchFamily="34" charset="0"/>
                          <a:ea typeface="Open Sans" pitchFamily="34" charset="0"/>
                          <a:cs typeface="Open Sans" pitchFamily="34" charset="0"/>
                        </a:rPr>
                        <a:t>»</a:t>
                      </a:r>
                      <a:r>
                        <a:rPr lang="ru-RU" sz="900" baseline="0" dirty="0">
                          <a:solidFill>
                            <a:schemeClr val="tx1"/>
                          </a:solidFill>
                          <a:latin typeface="Open Sans" pitchFamily="34" charset="0"/>
                          <a:ea typeface="Open Sans" pitchFamily="34" charset="0"/>
                          <a:cs typeface="Open Sans" pitchFamily="34" charset="0"/>
                        </a:rPr>
                        <a:t> 0,2 км. </a:t>
                      </a:r>
                      <a:endParaRPr lang="ru-RU" sz="800" dirty="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885303291"/>
              </p:ext>
            </p:extLst>
          </p:nvPr>
        </p:nvGraphicFramePr>
        <p:xfrm>
          <a:off x="169006" y="6414654"/>
          <a:ext cx="5992876" cy="365760"/>
        </p:xfrm>
        <a:graphic>
          <a:graphicData uri="http://schemas.openxmlformats.org/drawingml/2006/table">
            <a:tbl>
              <a:tblPr>
                <a:tableStyleId>{BDBED569-4797-4DF1-A0F4-6AAB3CD982D8}</a:tableStyleId>
              </a:tblPr>
              <a:tblGrid>
                <a:gridCol w="2671176">
                  <a:extLst>
                    <a:ext uri="{9D8B030D-6E8A-4147-A177-3AD203B41FA5}">
                      <a16:colId xmlns="" xmlns:a16="http://schemas.microsoft.com/office/drawing/2014/main" val="4165441938"/>
                    </a:ext>
                  </a:extLst>
                </a:gridCol>
                <a:gridCol w="3321700">
                  <a:extLst>
                    <a:ext uri="{9D8B030D-6E8A-4147-A177-3AD203B41FA5}">
                      <a16:colId xmlns="" xmlns:a16="http://schemas.microsoft.com/office/drawing/2014/main" val="1575495227"/>
                    </a:ext>
                  </a:extLst>
                </a:gridCol>
              </a:tblGrid>
              <a:tr h="295661">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rgbClr val="FF0000"/>
                          </a:solidFill>
                          <a:latin typeface="Open Sans" pitchFamily="34" charset="0"/>
                          <a:ea typeface="Open Sans" pitchFamily="34" charset="0"/>
                          <a:cs typeface="Open Sans" pitchFamily="34" charset="0"/>
                        </a:rPr>
                        <a:t> </a:t>
                      </a:r>
                      <a:r>
                        <a:rPr lang="ru-RU" sz="900" dirty="0">
                          <a:solidFill>
                            <a:schemeClr val="tx1"/>
                          </a:solidFill>
                          <a:latin typeface="Open Sans" pitchFamily="34" charset="0"/>
                          <a:ea typeface="Open Sans" pitchFamily="34" charset="0"/>
                          <a:cs typeface="Open Sans" pitchFamily="34" charset="0"/>
                        </a:rPr>
                        <a:t>долгосрочная</a:t>
                      </a:r>
                      <a:r>
                        <a:rPr lang="ru-RU" sz="900" baseline="0" dirty="0">
                          <a:solidFill>
                            <a:schemeClr val="tx1"/>
                          </a:solidFill>
                          <a:latin typeface="Open Sans" pitchFamily="34" charset="0"/>
                          <a:ea typeface="Open Sans" pitchFamily="34" charset="0"/>
                          <a:cs typeface="Open Sans" pitchFamily="34" charset="0"/>
                        </a:rPr>
                        <a:t> аренда, ориентировочная стоимость 700 руб./год, выкуп через аукцион от 2000 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1770282735"/>
              </p:ext>
            </p:extLst>
          </p:nvPr>
        </p:nvGraphicFramePr>
        <p:xfrm>
          <a:off x="168294" y="305717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0">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5 га</a:t>
                      </a:r>
                    </a:p>
                  </a:txBody>
                  <a:tcPr anchor="ctr"/>
                </a:tc>
                <a:extLst>
                  <a:ext uri="{0D108BD9-81ED-4DB2-BD59-A6C34878D82A}">
                    <a16:rowId xmlns=""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66904">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использования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3437894487"/>
              </p:ext>
            </p:extLst>
          </p:nvPr>
        </p:nvGraphicFramePr>
        <p:xfrm>
          <a:off x="169006" y="4103024"/>
          <a:ext cx="6892797" cy="1882140"/>
        </p:xfrm>
        <a:graphic>
          <a:graphicData uri="http://schemas.openxmlformats.org/drawingml/2006/table">
            <a:tbl>
              <a:tblPr>
                <a:tableStyleId>{BDBED569-4797-4DF1-A0F4-6AAB3CD982D8}</a:tableStyleId>
              </a:tblPr>
              <a:tblGrid>
                <a:gridCol w="1306737">
                  <a:extLst>
                    <a:ext uri="{9D8B030D-6E8A-4147-A177-3AD203B41FA5}">
                      <a16:colId xmlns="" xmlns:a16="http://schemas.microsoft.com/office/drawing/2014/main" val="4165441938"/>
                    </a:ext>
                  </a:extLst>
                </a:gridCol>
                <a:gridCol w="1378293">
                  <a:extLst>
                    <a:ext uri="{9D8B030D-6E8A-4147-A177-3AD203B41FA5}">
                      <a16:colId xmlns="" xmlns:a16="http://schemas.microsoft.com/office/drawing/2014/main" val="2407449417"/>
                    </a:ext>
                  </a:extLst>
                </a:gridCol>
                <a:gridCol w="4207767">
                  <a:extLst>
                    <a:ext uri="{9D8B030D-6E8A-4147-A177-3AD203B41FA5}">
                      <a16:colId xmlns="" xmlns:a16="http://schemas.microsoft.com/office/drawing/2014/main" val="2693098453"/>
                    </a:ext>
                  </a:extLst>
                </a:gridCol>
              </a:tblGrid>
              <a:tr h="408016">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ПС</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Белый Холм 35/10 расположен</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в 0,9 км до границы земельного участка, резерв мощности 1,43 МВА, сроки осуществления техприсоединения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6 мес., ориентировочная стоимость -44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24939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effectLst/>
                          <a:latin typeface="+mn-lt"/>
                          <a:ea typeface="+mn-ea"/>
                          <a:cs typeface="+mn-cs"/>
                        </a:rPr>
                        <a:t>в 500 м находится газовый модуль, среднее давление 3 кг низкое давление 350 мм </a:t>
                      </a:r>
                      <a:r>
                        <a:rPr lang="ru-RU" sz="900" kern="1200" dirty="0" err="1">
                          <a:solidFill>
                            <a:schemeClr val="tx1"/>
                          </a:solidFill>
                          <a:effectLst/>
                          <a:latin typeface="+mn-lt"/>
                          <a:ea typeface="+mn-ea"/>
                          <a:cs typeface="+mn-cs"/>
                        </a:rPr>
                        <a:t>вд</a:t>
                      </a:r>
                      <a:r>
                        <a:rPr lang="ru-RU" sz="900" kern="1200" dirty="0">
                          <a:solidFill>
                            <a:schemeClr val="tx1"/>
                          </a:solidFill>
                          <a:effectLst/>
                          <a:latin typeface="+mn-lt"/>
                          <a:ea typeface="+mn-ea"/>
                          <a:cs typeface="+mn-cs"/>
                        </a:rPr>
                        <a:t>., диаметр трубы вход 250 мм, выход 90 мм. Возможное потребление 420 куб. м/час, ориентировочная стоимость присоединения к газовым сетям 2 млн. </a:t>
                      </a:r>
                      <a:r>
                        <a:rPr lang="ru-RU" sz="900" kern="1200" dirty="0" err="1">
                          <a:solidFill>
                            <a:schemeClr val="tx1"/>
                          </a:solidFill>
                          <a:effectLst/>
                          <a:latin typeface="+mn-lt"/>
                          <a:ea typeface="+mn-ea"/>
                          <a:cs typeface="+mn-cs"/>
                        </a:rPr>
                        <a:t>руб</a:t>
                      </a:r>
                      <a:r>
                        <a:rPr lang="ru-RU" sz="900" kern="1200" dirty="0">
                          <a:solidFill>
                            <a:schemeClr val="tx1"/>
                          </a:solidFill>
                          <a:effectLst/>
                          <a:latin typeface="+mn-lt"/>
                          <a:ea typeface="+mn-ea"/>
                          <a:cs typeface="+mn-cs"/>
                        </a:rPr>
                        <a:t> (за 1 км) </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2401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350 м от площадки, давление 2 атм.,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1059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sp>
        <p:nvSpPr>
          <p:cNvPr id="24" name="TextBox 23"/>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17" name="Рисунок 16" descr="C:\Users\777\Desktop\Инвестиц. площадки от 14.10.2016\ИП №67-04-13\схема площадки №13.jpg"/>
          <p:cNvPicPr/>
          <p:nvPr/>
        </p:nvPicPr>
        <p:blipFill>
          <a:blip r:embed="rId5"/>
          <a:srcRect l="2901" t="26996" r="51064" b="8418"/>
          <a:stretch>
            <a:fillRect/>
          </a:stretch>
        </p:blipFill>
        <p:spPr bwMode="auto">
          <a:xfrm>
            <a:off x="4447309" y="1066799"/>
            <a:ext cx="2956714" cy="1967345"/>
          </a:xfrm>
          <a:prstGeom prst="rect">
            <a:avLst/>
          </a:prstGeom>
          <a:noFill/>
          <a:ln w="9525">
            <a:noFill/>
            <a:miter lim="800000"/>
            <a:headEnd/>
            <a:tailEnd/>
          </a:ln>
        </p:spPr>
      </p:pic>
    </p:spTree>
    <p:extLst>
      <p:ext uri="{BB962C8B-B14F-4D97-AF65-F5344CB8AC3E}">
        <p14:creationId xmlns:p14="http://schemas.microsoft.com/office/powerpoint/2010/main" val="126647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p>
        </p:txBody>
      </p:sp>
      <p:graphicFrame>
        <p:nvGraphicFramePr>
          <p:cNvPr id="19" name="Таблица 18"/>
          <p:cNvGraphicFramePr>
            <a:graphicFrameLocks noGrp="1"/>
          </p:cNvGraphicFramePr>
          <p:nvPr>
            <p:extLst>
              <p:ext uri="{D42A27DB-BD31-4B8C-83A1-F6EECF244321}">
                <p14:modId xmlns:p14="http://schemas.microsoft.com/office/powerpoint/2010/main" val="3972143932"/>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67-04-19</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a:latin typeface="Open Sans" panose="020B0606030504020204" pitchFamily="34" charset="0"/>
                          <a:ea typeface="Open Sans" panose="020B0606030504020204" pitchFamily="34" charset="0"/>
                          <a:cs typeface="Open Sans" panose="020B0606030504020204" pitchFamily="34" charset="0"/>
                        </a:rPr>
                      </a:br>
                      <a:r>
                        <a:rPr lang="ru-RU" sz="1100" baseline="0" dirty="0">
                          <a:latin typeface="Open Sans" panose="020B0606030504020204" pitchFamily="34" charset="0"/>
                          <a:ea typeface="Open Sans" panose="020B0606030504020204" pitchFamily="34" charset="0"/>
                          <a:cs typeface="Open Sans" panose="020B0606030504020204" pitchFamily="34" charset="0"/>
                        </a:rPr>
                        <a:t>д. Ново-Яковлевичи;</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6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017326177"/>
              </p:ext>
            </p:extLst>
          </p:nvPr>
        </p:nvGraphicFramePr>
        <p:xfrm>
          <a:off x="167048" y="5893824"/>
          <a:ext cx="6302577" cy="388989"/>
        </p:xfrm>
        <a:graphic>
          <a:graphicData uri="http://schemas.openxmlformats.org/drawingml/2006/table">
            <a:tbl>
              <a:tblPr>
                <a:tableStyleId>{BDBED569-4797-4DF1-A0F4-6AAB3CD982D8}</a:tableStyleId>
              </a:tblPr>
              <a:tblGrid>
                <a:gridCol w="1642087">
                  <a:extLst>
                    <a:ext uri="{9D8B030D-6E8A-4147-A177-3AD203B41FA5}">
                      <a16:colId xmlns="" xmlns:a16="http://schemas.microsoft.com/office/drawing/2014/main" val="4165441938"/>
                    </a:ext>
                  </a:extLst>
                </a:gridCol>
                <a:gridCol w="4660490">
                  <a:extLst>
                    <a:ext uri="{9D8B030D-6E8A-4147-A177-3AD203B41FA5}">
                      <a16:colId xmlns="" xmlns:a16="http://schemas.microsoft.com/office/drawing/2014/main" val="1772052304"/>
                    </a:ext>
                  </a:extLst>
                </a:gridCol>
              </a:tblGrid>
              <a:tr h="388989">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a:t>
                      </a:r>
                      <a:r>
                        <a:rPr lang="ru-RU" sz="900" baseline="0" dirty="0">
                          <a:solidFill>
                            <a:schemeClr val="tx1"/>
                          </a:solidFill>
                          <a:latin typeface="Open Sans" pitchFamily="34" charset="0"/>
                          <a:ea typeface="Open Sans" pitchFamily="34" charset="0"/>
                          <a:cs typeface="Open Sans" pitchFamily="34" charset="0"/>
                        </a:rPr>
                        <a:t> «Глинка-Ново-Яковлевичи» с асфальтированным покрытием на расстоянии 1,5 к м, железнодорожная станция на расстоянии 7 км</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966625601"/>
              </p:ext>
            </p:extLst>
          </p:nvPr>
        </p:nvGraphicFramePr>
        <p:xfrm>
          <a:off x="169005" y="6284803"/>
          <a:ext cx="5743109" cy="502920"/>
        </p:xfrm>
        <a:graphic>
          <a:graphicData uri="http://schemas.openxmlformats.org/drawingml/2006/table">
            <a:tbl>
              <a:tblPr>
                <a:tableStyleId>{BDBED569-4797-4DF1-A0F4-6AAB3CD982D8}</a:tableStyleId>
              </a:tblPr>
              <a:tblGrid>
                <a:gridCol w="2782013">
                  <a:extLst>
                    <a:ext uri="{9D8B030D-6E8A-4147-A177-3AD203B41FA5}">
                      <a16:colId xmlns="" xmlns:a16="http://schemas.microsoft.com/office/drawing/2014/main" val="4165441938"/>
                    </a:ext>
                  </a:extLst>
                </a:gridCol>
                <a:gridCol w="2961096">
                  <a:extLst>
                    <a:ext uri="{9D8B030D-6E8A-4147-A177-3AD203B41FA5}">
                      <a16:colId xmlns="" xmlns:a16="http://schemas.microsoft.com/office/drawing/2014/main" val="1575495227"/>
                    </a:ext>
                  </a:extLst>
                </a:gridCol>
              </a:tblGrid>
              <a:tr h="0">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a:t>
                      </a:r>
                      <a:r>
                        <a:rPr lang="ru-RU" sz="900" baseline="0" dirty="0">
                          <a:solidFill>
                            <a:schemeClr val="tx1"/>
                          </a:solidFill>
                          <a:latin typeface="Open Sans" pitchFamily="34" charset="0"/>
                          <a:ea typeface="Open Sans" pitchFamily="34" charset="0"/>
                          <a:cs typeface="Open Sans" pitchFamily="34" charset="0"/>
                        </a:rPr>
                        <a:t> аренда- ориентироавочно-1000 руб./год; выкуп через аукцион ориентировочно от 1500 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796735430"/>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127755">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3 га</a:t>
                      </a:r>
                    </a:p>
                  </a:txBody>
                  <a:tcPr anchor="ctr"/>
                </a:tc>
                <a:extLst>
                  <a:ext uri="{0D108BD9-81ED-4DB2-BD59-A6C34878D82A}">
                    <a16:rowId xmlns="" xmlns:a16="http://schemas.microsoft.com/office/drawing/2014/main"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производства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3649810146"/>
              </p:ext>
            </p:extLst>
          </p:nvPr>
        </p:nvGraphicFramePr>
        <p:xfrm>
          <a:off x="167049" y="4146508"/>
          <a:ext cx="6774525" cy="1744980"/>
        </p:xfrm>
        <a:graphic>
          <a:graphicData uri="http://schemas.openxmlformats.org/drawingml/2006/table">
            <a:tbl>
              <a:tblPr>
                <a:tableStyleId>{BDBED569-4797-4DF1-A0F4-6AAB3CD982D8}</a:tableStyleId>
              </a:tblPr>
              <a:tblGrid>
                <a:gridCol w="1258509">
                  <a:extLst>
                    <a:ext uri="{9D8B030D-6E8A-4147-A177-3AD203B41FA5}">
                      <a16:colId xmlns="" xmlns:a16="http://schemas.microsoft.com/office/drawing/2014/main" val="4165441938"/>
                    </a:ext>
                  </a:extLst>
                </a:gridCol>
                <a:gridCol w="1369968">
                  <a:extLst>
                    <a:ext uri="{9D8B030D-6E8A-4147-A177-3AD203B41FA5}">
                      <a16:colId xmlns="" xmlns:a16="http://schemas.microsoft.com/office/drawing/2014/main" val="2407449417"/>
                    </a:ext>
                  </a:extLst>
                </a:gridCol>
                <a:gridCol w="4146048">
                  <a:extLst>
                    <a:ext uri="{9D8B030D-6E8A-4147-A177-3AD203B41FA5}">
                      <a16:colId xmlns="" xmlns:a16="http://schemas.microsoft.com/office/drawing/2014/main" val="2693098453"/>
                    </a:ext>
                  </a:extLst>
                </a:gridCol>
              </a:tblGrid>
              <a:tr h="403172">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на расстоянии 3,2 км до границы земельного участка, резерв мощности для технологического присоединения 3,7 МВА, ориентировочная стоимость 44 тыс. руб.</a:t>
                      </a:r>
                    </a:p>
                  </a:txBody>
                  <a:tcPr anchor="ctr"/>
                </a:tc>
                <a:extLst>
                  <a:ext uri="{0D108BD9-81ED-4DB2-BD59-A6C34878D82A}">
                    <a16:rowId xmlns="" xmlns:a16="http://schemas.microsoft.com/office/drawing/2014/main" val="2951530806"/>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 км от участка (давление 3 кг/кв. см.). Возможное потребление 420 куб. м /час. Сроки тех. присоединения - 2 мес. Стоимость тех. присоединения - 3 млн. руб. (за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450 м от площадки,,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18936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2" name="Рисунок 1"/>
          <p:cNvPicPr>
            <a:picLocks noChangeAspect="1"/>
          </p:cNvPicPr>
          <p:nvPr/>
        </p:nvPicPr>
        <p:blipFill rotWithShape="1">
          <a:blip r:embed="rId4"/>
          <a:srcRect r="4183"/>
          <a:stretch/>
        </p:blipFill>
        <p:spPr>
          <a:xfrm>
            <a:off x="4464424" y="1071695"/>
            <a:ext cx="2895382" cy="1975664"/>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72087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p>
        </p:txBody>
      </p:sp>
      <p:graphicFrame>
        <p:nvGraphicFramePr>
          <p:cNvPr id="19" name="Таблица 18"/>
          <p:cNvGraphicFramePr>
            <a:graphicFrameLocks noGrp="1"/>
          </p:cNvGraphicFramePr>
          <p:nvPr>
            <p:extLst>
              <p:ext uri="{D42A27DB-BD31-4B8C-83A1-F6EECF244321}">
                <p14:modId xmlns:p14="http://schemas.microsoft.com/office/powerpoint/2010/main" val="3046557640"/>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67-04-28</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a:latin typeface="Open Sans" panose="020B0606030504020204" pitchFamily="34" charset="0"/>
                          <a:ea typeface="Open Sans" panose="020B0606030504020204" pitchFamily="34" charset="0"/>
                          <a:cs typeface="Open Sans" panose="020B0606030504020204" pitchFamily="34" charset="0"/>
                        </a:rPr>
                      </a:br>
                      <a:r>
                        <a:rPr lang="ru-RU" sz="1100" baseline="0" dirty="0">
                          <a:latin typeface="Open Sans" panose="020B0606030504020204" pitchFamily="34" charset="0"/>
                          <a:ea typeface="Open Sans" panose="020B0606030504020204" pitchFamily="34" charset="0"/>
                          <a:cs typeface="Open Sans" panose="020B0606030504020204" pitchFamily="34" charset="0"/>
                        </a:rPr>
                        <a:t>с. Глинка, ул. Железнодорожная, д.3 А;</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1,0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118998694"/>
              </p:ext>
            </p:extLst>
          </p:nvPr>
        </p:nvGraphicFramePr>
        <p:xfrm>
          <a:off x="169006" y="6014035"/>
          <a:ext cx="6302577" cy="365760"/>
        </p:xfrm>
        <a:graphic>
          <a:graphicData uri="http://schemas.openxmlformats.org/drawingml/2006/table">
            <a:tbl>
              <a:tblPr>
                <a:tableStyleId>{BDBED569-4797-4DF1-A0F4-6AAB3CD982D8}</a:tableStyleId>
              </a:tblPr>
              <a:tblGrid>
                <a:gridCol w="1642087">
                  <a:extLst>
                    <a:ext uri="{9D8B030D-6E8A-4147-A177-3AD203B41FA5}">
                      <a16:colId xmlns="" xmlns:a16="http://schemas.microsoft.com/office/drawing/2014/main" val="4165441938"/>
                    </a:ext>
                  </a:extLst>
                </a:gridCol>
                <a:gridCol w="4660490">
                  <a:extLst>
                    <a:ext uri="{9D8B030D-6E8A-4147-A177-3AD203B41FA5}">
                      <a16:colId xmlns="" xmlns:a16="http://schemas.microsoft.com/office/drawing/2014/main" val="1772052304"/>
                    </a:ext>
                  </a:extLst>
                </a:gridCol>
              </a:tblGrid>
              <a:tr h="325358">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a:t>
                      </a:r>
                      <a:r>
                        <a:rPr lang="ru-RU" sz="900" baseline="0" dirty="0">
                          <a:solidFill>
                            <a:schemeClr val="tx1"/>
                          </a:solidFill>
                          <a:latin typeface="Open Sans" pitchFamily="34" charset="0"/>
                          <a:ea typeface="Open Sans" pitchFamily="34" charset="0"/>
                          <a:cs typeface="Open Sans" pitchFamily="34" charset="0"/>
                        </a:rPr>
                        <a:t> «Глинка-</a:t>
                      </a:r>
                      <a:r>
                        <a:rPr lang="ru-RU" sz="900" baseline="0" dirty="0" err="1">
                          <a:solidFill>
                            <a:schemeClr val="tx1"/>
                          </a:solidFill>
                          <a:latin typeface="Open Sans" pitchFamily="34" charset="0"/>
                          <a:ea typeface="Open Sans" pitchFamily="34" charset="0"/>
                          <a:cs typeface="Open Sans" pitchFamily="34" charset="0"/>
                        </a:rPr>
                        <a:t>Бержники</a:t>
                      </a:r>
                      <a:r>
                        <a:rPr lang="ru-RU" sz="900" baseline="0" dirty="0">
                          <a:solidFill>
                            <a:schemeClr val="tx1"/>
                          </a:solidFill>
                          <a:latin typeface="Open Sans" pitchFamily="34" charset="0"/>
                          <a:ea typeface="Open Sans" pitchFamily="34" charset="0"/>
                          <a:cs typeface="Open Sans" pitchFamily="34" charset="0"/>
                        </a:rPr>
                        <a:t>» с асфальтированным покрытием на расстоянии 0,02 км, железнодорожная станция на расстоянии 1 км</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2385768617"/>
              </p:ext>
            </p:extLst>
          </p:nvPr>
        </p:nvGraphicFramePr>
        <p:xfrm>
          <a:off x="169006" y="6373090"/>
          <a:ext cx="5151139" cy="502920"/>
        </p:xfrm>
        <a:graphic>
          <a:graphicData uri="http://schemas.openxmlformats.org/drawingml/2006/table">
            <a:tbl>
              <a:tblPr>
                <a:tableStyleId>{BDBED569-4797-4DF1-A0F4-6AAB3CD982D8}</a:tableStyleId>
              </a:tblPr>
              <a:tblGrid>
                <a:gridCol w="2574194">
                  <a:extLst>
                    <a:ext uri="{9D8B030D-6E8A-4147-A177-3AD203B41FA5}">
                      <a16:colId xmlns="" xmlns:a16="http://schemas.microsoft.com/office/drawing/2014/main" val="4165441938"/>
                    </a:ext>
                  </a:extLst>
                </a:gridCol>
                <a:gridCol w="2576945">
                  <a:extLst>
                    <a:ext uri="{9D8B030D-6E8A-4147-A177-3AD203B41FA5}">
                      <a16:colId xmlns="" xmlns:a16="http://schemas.microsoft.com/office/drawing/2014/main" val="1575495227"/>
                    </a:ext>
                  </a:extLst>
                </a:gridCol>
              </a:tblGrid>
              <a:tr h="365759">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a:t>
                      </a:r>
                      <a:r>
                        <a:rPr lang="ru-RU" sz="900" baseline="0" dirty="0">
                          <a:solidFill>
                            <a:schemeClr val="tx1"/>
                          </a:solidFill>
                          <a:latin typeface="Open Sans" pitchFamily="34" charset="0"/>
                          <a:ea typeface="Open Sans" pitchFamily="34" charset="0"/>
                          <a:cs typeface="Open Sans" pitchFamily="34" charset="0"/>
                        </a:rPr>
                        <a:t> аренда-ориентировочно-130000 руб./год; выкуп через аукцион от 44000 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4234732053"/>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127755">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15342</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кв.м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пунктов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производственных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целей</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874650236"/>
              </p:ext>
            </p:extLst>
          </p:nvPr>
        </p:nvGraphicFramePr>
        <p:xfrm>
          <a:off x="167049" y="4115861"/>
          <a:ext cx="6916667" cy="1882140"/>
        </p:xfrm>
        <a:graphic>
          <a:graphicData uri="http://schemas.openxmlformats.org/drawingml/2006/table">
            <a:tbl>
              <a:tblPr>
                <a:tableStyleId>{BDBED569-4797-4DF1-A0F4-6AAB3CD982D8}</a:tableStyleId>
              </a:tblPr>
              <a:tblGrid>
                <a:gridCol w="1284915">
                  <a:extLst>
                    <a:ext uri="{9D8B030D-6E8A-4147-A177-3AD203B41FA5}">
                      <a16:colId xmlns="" xmlns:a16="http://schemas.microsoft.com/office/drawing/2014/main" val="4165441938"/>
                    </a:ext>
                  </a:extLst>
                </a:gridCol>
                <a:gridCol w="1277381">
                  <a:extLst>
                    <a:ext uri="{9D8B030D-6E8A-4147-A177-3AD203B41FA5}">
                      <a16:colId xmlns="" xmlns:a16="http://schemas.microsoft.com/office/drawing/2014/main" val="2407449417"/>
                    </a:ext>
                  </a:extLst>
                </a:gridCol>
                <a:gridCol w="4354371">
                  <a:extLst>
                    <a:ext uri="{9D8B030D-6E8A-4147-A177-3AD203B41FA5}">
                      <a16:colId xmlns="" xmlns:a16="http://schemas.microsoft.com/office/drawing/2014/main" val="2693098453"/>
                    </a:ext>
                  </a:extLst>
                </a:gridCol>
              </a:tblGrid>
              <a:tr h="501699">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В</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1 км расположен</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резерв мощности для технологического присоединения 3,7 МВА, сроки осуществления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тех. присоединения 6 мес., ориентировочная стоимость 44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63852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В 200 м находится газораспределительный пункт, среднее давление 3 кг низкое давление 350 мм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вд</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диаметр трубы вход 250 мм, выход 90 мм, ориентировочная стоимость присоединения к газовым сетям 2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млн.руб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50169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200 м от площадки,,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ориентировочная стоимость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техприсоединения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1287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п.м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27424">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graphicFrame>
        <p:nvGraphicFramePr>
          <p:cNvPr id="5" name="Объект 4"/>
          <p:cNvGraphicFramePr>
            <a:graphicFrameLocks noChangeAspect="1"/>
          </p:cNvGraphicFramePr>
          <p:nvPr>
            <p:extLst>
              <p:ext uri="{D42A27DB-BD31-4B8C-83A1-F6EECF244321}">
                <p14:modId xmlns:p14="http://schemas.microsoft.com/office/powerpoint/2010/main" val="2608206340"/>
              </p:ext>
            </p:extLst>
          </p:nvPr>
        </p:nvGraphicFramePr>
        <p:xfrm>
          <a:off x="4475018" y="1028546"/>
          <a:ext cx="2863357" cy="2038350"/>
        </p:xfrm>
        <a:graphic>
          <a:graphicData uri="http://schemas.openxmlformats.org/presentationml/2006/ole">
            <mc:AlternateContent xmlns:mc="http://schemas.openxmlformats.org/markup-compatibility/2006">
              <mc:Choice xmlns:v="urn:schemas-microsoft-com:vml" Requires="v">
                <p:oleObj spid="_x0000_s1085" name="Точечный рисунок" r:id="rId6" imgW="7973538" imgH="6163535" progId="Paint.Picture">
                  <p:embed/>
                </p:oleObj>
              </mc:Choice>
              <mc:Fallback>
                <p:oleObj name="Точечный рисунок" r:id="rId6" imgW="7973538" imgH="6163535"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018" y="1028546"/>
                        <a:ext cx="2863357" cy="2038350"/>
                      </a:xfrm>
                      <a:prstGeom prst="rect">
                        <a:avLst/>
                      </a:prstGeom>
                      <a:noFill/>
                    </p:spPr>
                  </p:pic>
                </p:oleObj>
              </mc:Fallback>
            </mc:AlternateContent>
          </a:graphicData>
        </a:graphic>
      </p:graphicFrame>
    </p:spTree>
    <p:extLst>
      <p:ext uri="{BB962C8B-B14F-4D97-AF65-F5344CB8AC3E}">
        <p14:creationId xmlns:p14="http://schemas.microsoft.com/office/powerpoint/2010/main" val="260113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p>
        </p:txBody>
      </p:sp>
      <p:graphicFrame>
        <p:nvGraphicFramePr>
          <p:cNvPr id="55" name="Диаграмма 54"/>
          <p:cNvGraphicFramePr/>
          <p:nvPr>
            <p:extLst>
              <p:ext uri="{D42A27DB-BD31-4B8C-83A1-F6EECF244321}">
                <p14:modId xmlns:p14="http://schemas.microsoft.com/office/powerpoint/2010/main" val="4259840076"/>
              </p:ext>
            </p:extLst>
          </p:nvPr>
        </p:nvGraphicFramePr>
        <p:xfrm>
          <a:off x="3610595" y="2328584"/>
          <a:ext cx="3509498" cy="2729838"/>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60"/>
          <p:cNvSpPr txBox="1"/>
          <p:nvPr/>
        </p:nvSpPr>
        <p:spPr>
          <a:xfrm>
            <a:off x="833915" y="154887"/>
            <a:ext cx="110799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3" name="Рисунок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6235" y="5269591"/>
            <a:ext cx="1018111" cy="1018111"/>
          </a:xfrm>
          <a:prstGeom prst="rect">
            <a:avLst/>
          </a:prstGeom>
        </p:spPr>
      </p:pic>
      <p:sp>
        <p:nvSpPr>
          <p:cNvPr id="66" name="TextBox 65"/>
          <p:cNvSpPr txBox="1"/>
          <p:nvPr/>
        </p:nvSpPr>
        <p:spPr>
          <a:xfrm>
            <a:off x="2210033" y="4781424"/>
            <a:ext cx="2278840"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Деятельность автомобильного транспорта</a:t>
            </a:r>
          </a:p>
        </p:txBody>
      </p:sp>
      <p:sp>
        <p:nvSpPr>
          <p:cNvPr id="67" name="TextBox 66"/>
          <p:cNvSpPr txBox="1"/>
          <p:nvPr/>
        </p:nvSpPr>
        <p:spPr>
          <a:xfrm>
            <a:off x="548028" y="4735257"/>
            <a:ext cx="1102383" cy="64633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 торговля</a:t>
            </a:r>
          </a:p>
        </p:txBody>
      </p:sp>
      <p:sp>
        <p:nvSpPr>
          <p:cNvPr id="68" name="TextBox 67"/>
          <p:cNvSpPr txBox="1"/>
          <p:nvPr/>
        </p:nvSpPr>
        <p:spPr>
          <a:xfrm>
            <a:off x="1599000" y="6338061"/>
            <a:ext cx="1224771"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sp>
        <p:nvSpPr>
          <p:cNvPr id="69" name="TextBox 68"/>
          <p:cNvSpPr txBox="1"/>
          <p:nvPr/>
        </p:nvSpPr>
        <p:spPr>
          <a:xfrm>
            <a:off x="3152543" y="6330467"/>
            <a:ext cx="1183464"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Заготовка и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70" name="Рисунок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3267" y="3699312"/>
            <a:ext cx="992023" cy="992023"/>
          </a:xfrm>
          <a:prstGeom prst="rect">
            <a:avLst/>
          </a:prstGeom>
        </p:spPr>
      </p:pic>
      <p:pic>
        <p:nvPicPr>
          <p:cNvPr id="71" name="Рисунок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470" y="3715281"/>
            <a:ext cx="976936" cy="976936"/>
          </a:xfrm>
          <a:prstGeom prst="rect">
            <a:avLst/>
          </a:prstGeom>
        </p:spPr>
      </p:pic>
      <p:pic>
        <p:nvPicPr>
          <p:cNvPr id="73" name="Рисунок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0978" y="5244702"/>
            <a:ext cx="991395" cy="991395"/>
          </a:xfrm>
          <a:prstGeom prst="rect">
            <a:avLst/>
          </a:prstGeom>
        </p:spPr>
      </p:pic>
      <p:pic>
        <p:nvPicPr>
          <p:cNvPr id="74" name="Рисунок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424" y="3666041"/>
            <a:ext cx="1058566" cy="1058566"/>
          </a:xfrm>
          <a:prstGeom prst="rect">
            <a:avLst/>
          </a:prstGeom>
        </p:spPr>
      </p:pic>
      <p:pic>
        <p:nvPicPr>
          <p:cNvPr id="75" name="Рисунок 74"/>
          <p:cNvPicPr>
            <a:picLocks noChangeAspect="1"/>
          </p:cNvPicPr>
          <p:nvPr/>
        </p:nvPicPr>
        <p:blipFill>
          <a:blip r:embed="rId10"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213838" y="5245540"/>
            <a:ext cx="1060876" cy="1060876"/>
          </a:xfrm>
          <a:prstGeom prst="rect">
            <a:avLst/>
          </a:prstGeom>
        </p:spPr>
      </p:pic>
      <p:pic>
        <p:nvPicPr>
          <p:cNvPr id="77" name="Рисунок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2373" y="3633274"/>
            <a:ext cx="1042917" cy="1060196"/>
          </a:xfrm>
          <a:prstGeom prst="rect">
            <a:avLst/>
          </a:prstGeom>
        </p:spPr>
      </p:pic>
      <p:pic>
        <p:nvPicPr>
          <p:cNvPr id="78" name="Рисунок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5000" y="5228625"/>
            <a:ext cx="1070126" cy="1070126"/>
          </a:xfrm>
          <a:prstGeom prst="rect">
            <a:avLst/>
          </a:prstGeom>
        </p:spPr>
      </p:pic>
      <p:pic>
        <p:nvPicPr>
          <p:cNvPr id="79" name="Рисунок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0298" y="2221544"/>
            <a:ext cx="841325" cy="853538"/>
          </a:xfrm>
          <a:prstGeom prst="rect">
            <a:avLst/>
          </a:prstGeom>
        </p:spPr>
      </p:pic>
      <p:pic>
        <p:nvPicPr>
          <p:cNvPr id="80" name="Рисунок 79"/>
          <p:cNvPicPr>
            <a:picLocks noChangeAspect="1"/>
          </p:cNvPicPr>
          <p:nvPr/>
        </p:nvPicPr>
        <p:blipFill>
          <a:blip r:embed="rId14" cstate="print">
            <a:lum bright="70000" contrast="-70000"/>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21765"/>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p>
        </p:txBody>
      </p:sp>
      <p:sp>
        <p:nvSpPr>
          <p:cNvPr id="83" name="TextBox 82"/>
          <p:cNvSpPr txBox="1"/>
          <p:nvPr/>
        </p:nvSpPr>
        <p:spPr>
          <a:xfrm>
            <a:off x="1204779" y="2413912"/>
            <a:ext cx="893786" cy="461665"/>
          </a:xfrm>
          <a:prstGeom prst="rect">
            <a:avLst/>
          </a:prstGeom>
          <a:noFill/>
        </p:spPr>
        <p:txBody>
          <a:bodyPr wrap="square" rtlCol="0">
            <a:spAutoFit/>
          </a:bodyPr>
          <a:lstStyle/>
          <a:p>
            <a:pPr algn="ctr"/>
            <a:r>
              <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86</a:t>
            </a:r>
          </a:p>
        </p:txBody>
      </p:sp>
      <p:pic>
        <p:nvPicPr>
          <p:cNvPr id="84" name="Рисунок 8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028" y="2338311"/>
            <a:ext cx="651064" cy="622400"/>
          </a:xfrm>
          <a:prstGeom prst="rect">
            <a:avLst/>
          </a:prstGeom>
        </p:spPr>
      </p:pic>
      <p:pic>
        <p:nvPicPr>
          <p:cNvPr id="85" name="Рисунок 84"/>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p>
        </p:txBody>
      </p:sp>
      <p:sp>
        <p:nvSpPr>
          <p:cNvPr id="87" name="TextBox 86"/>
          <p:cNvSpPr txBox="1"/>
          <p:nvPr/>
        </p:nvSpPr>
        <p:spPr>
          <a:xfrm>
            <a:off x="4976392" y="6317186"/>
            <a:ext cx="777905" cy="461665"/>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97985" y="5251232"/>
            <a:ext cx="991395" cy="991395"/>
          </a:xfrm>
          <a:prstGeom prst="rect">
            <a:avLst/>
          </a:prstGeom>
        </p:spPr>
      </p:pic>
      <p:pic>
        <p:nvPicPr>
          <p:cNvPr id="89" name="Рисунок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4907" y="5228625"/>
            <a:ext cx="1060876" cy="1060876"/>
          </a:xfrm>
          <a:prstGeom prst="rect">
            <a:avLst/>
          </a:prstGeom>
        </p:spPr>
      </p:pic>
      <p:sp>
        <p:nvSpPr>
          <p:cNvPr id="91" name="TextBox 90"/>
          <p:cNvSpPr txBox="1"/>
          <p:nvPr/>
        </p:nvSpPr>
        <p:spPr>
          <a:xfrm>
            <a:off x="2753267" y="3854662"/>
            <a:ext cx="992023" cy="646331"/>
          </a:xfrm>
          <a:prstGeom prst="rect">
            <a:avLst/>
          </a:prstGeom>
          <a:noFill/>
        </p:spPr>
        <p:txBody>
          <a:bodyPr wrap="square" rtlCol="0">
            <a:spAutoFit/>
          </a:bodyPr>
          <a:lstStyle/>
          <a:p>
            <a:pPr algn="ctr"/>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14</a:t>
            </a:r>
          </a:p>
        </p:txBody>
      </p:sp>
      <p:sp>
        <p:nvSpPr>
          <p:cNvPr id="92" name="TextBox 91"/>
          <p:cNvSpPr txBox="1"/>
          <p:nvPr/>
        </p:nvSpPr>
        <p:spPr>
          <a:xfrm>
            <a:off x="747436" y="3854663"/>
            <a:ext cx="697627" cy="646331"/>
          </a:xfrm>
          <a:prstGeom prst="rect">
            <a:avLst/>
          </a:prstGeom>
          <a:noFill/>
        </p:spPr>
        <p:txBody>
          <a:bodyPr wrap="none" rtlCol="0">
            <a:spAutoFit/>
          </a:bodyPr>
          <a:lstStyle/>
          <a:p>
            <a:r>
              <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20</a:t>
            </a:r>
          </a:p>
        </p:txBody>
      </p:sp>
      <p:sp>
        <p:nvSpPr>
          <p:cNvPr id="93" name="TextBox 92"/>
          <p:cNvSpPr txBox="1"/>
          <p:nvPr/>
        </p:nvSpPr>
        <p:spPr>
          <a:xfrm>
            <a:off x="1852178" y="5439005"/>
            <a:ext cx="697627" cy="646331"/>
          </a:xfrm>
          <a:prstGeom prst="rect">
            <a:avLst/>
          </a:prstGeom>
          <a:noFill/>
        </p:spPr>
        <p:txBody>
          <a:bodyPr wrap="non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10</a:t>
            </a:r>
          </a:p>
        </p:txBody>
      </p:sp>
      <p:sp>
        <p:nvSpPr>
          <p:cNvPr id="94" name="TextBox 93"/>
          <p:cNvSpPr txBox="1"/>
          <p:nvPr/>
        </p:nvSpPr>
        <p:spPr>
          <a:xfrm>
            <a:off x="3389050" y="5419233"/>
            <a:ext cx="697627" cy="646331"/>
          </a:xfrm>
          <a:prstGeom prst="rect">
            <a:avLst/>
          </a:prstGeom>
          <a:noFill/>
        </p:spPr>
        <p:txBody>
          <a:bodyPr wrap="non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18</a:t>
            </a:r>
          </a:p>
        </p:txBody>
      </p:sp>
      <p:sp>
        <p:nvSpPr>
          <p:cNvPr id="95" name="TextBox 94"/>
          <p:cNvSpPr txBox="1"/>
          <p:nvPr/>
        </p:nvSpPr>
        <p:spPr>
          <a:xfrm>
            <a:off x="5036264" y="5435897"/>
            <a:ext cx="697627" cy="646331"/>
          </a:xfrm>
          <a:prstGeom prst="rect">
            <a:avLst/>
          </a:prstGeom>
          <a:noFill/>
        </p:spPr>
        <p:txBody>
          <a:bodyPr wrap="none" rtlCol="0">
            <a:spAutoFit/>
          </a:bodyPr>
          <a:lstStyle/>
          <a:p>
            <a:r>
              <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24</a:t>
            </a:r>
          </a:p>
        </p:txBody>
      </p:sp>
      <p:pic>
        <p:nvPicPr>
          <p:cNvPr id="36" name="Рисунок 3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37" name="Рисунок 36"/>
          <p:cNvPicPr>
            <a:picLocks noChangeAspect="1"/>
          </p:cNvPicPr>
          <p:nvPr/>
        </p:nvPicPr>
        <p:blipFill>
          <a:blip r:embed="rId21" cstate="print">
            <a:lum bright="70000" contrast="-70000"/>
            <a:extLst>
              <a:ext uri="{BEBA8EAE-BF5A-486C-A8C5-ECC9F3942E4B}">
                <a14:imgProps xmlns:a14="http://schemas.microsoft.com/office/drawing/2010/main">
                  <a14:imgLayer r:embed="rId22">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237211"/>
            <a:ext cx="3140564" cy="290110"/>
          </a:xfrm>
          <a:prstGeom prst="rect">
            <a:avLst/>
          </a:prstGeom>
        </p:spPr>
      </p:pic>
      <p:sp>
        <p:nvSpPr>
          <p:cNvPr id="38" name="TextBox 41"/>
          <p:cNvSpPr txBox="1"/>
          <p:nvPr/>
        </p:nvSpPr>
        <p:spPr>
          <a:xfrm>
            <a:off x="35201" y="3214768"/>
            <a:ext cx="310536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a:t>
            </a:r>
            <a:r>
              <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деятельности:</a:t>
            </a:r>
          </a:p>
        </p:txBody>
      </p:sp>
    </p:spTree>
    <p:extLst>
      <p:ext uri="{BB962C8B-B14F-4D97-AF65-F5344CB8AC3E}">
        <p14:creationId xmlns:p14="http://schemas.microsoft.com/office/powerpoint/2010/main" val="3635051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a:stretch>
            <a:fillRect/>
          </a:stretch>
        </p:blipFill>
        <p:spPr>
          <a:xfrm>
            <a:off x="2061031" y="156237"/>
            <a:ext cx="5498644" cy="768091"/>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794" y="4384735"/>
            <a:ext cx="697402" cy="697402"/>
          </a:xfrm>
          <a:prstGeom prst="rect">
            <a:avLst/>
          </a:prstGeom>
        </p:spPr>
      </p:pic>
      <p:sp>
        <p:nvSpPr>
          <p:cNvPr id="3" name="TextBox 2"/>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p>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области</a:t>
            </a:r>
          </a:p>
        </p:txBody>
      </p:sp>
      <p:sp>
        <p:nvSpPr>
          <p:cNvPr id="10" name="Объект 9"/>
          <p:cNvSpPr>
            <a:spLocks noGrp="1"/>
          </p:cNvSpPr>
          <p:nvPr>
            <p:ph idx="1"/>
          </p:nvPr>
        </p:nvSpPr>
        <p:spPr>
          <a:xfrm>
            <a:off x="209548" y="1258561"/>
            <a:ext cx="7076753" cy="1732609"/>
          </a:xfrm>
        </p:spPr>
        <p:txBody>
          <a:bodyPr>
            <a:noAutofit/>
          </a:bodyPr>
          <a:lstStyle/>
          <a:p>
            <a:pPr marL="0" indent="358775" algn="just">
              <a:buNone/>
            </a:pPr>
            <a:r>
              <a:rPr lang="ru-RU" sz="1500" dirty="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5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5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500" dirty="0">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48" y="4029658"/>
            <a:ext cx="2438104" cy="1244885"/>
          </a:xfrm>
          <a:prstGeom prst="rect">
            <a:avLst/>
          </a:prstGeom>
        </p:spPr>
      </p:pic>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5338" y="4033520"/>
            <a:ext cx="2410963" cy="1241023"/>
          </a:xfrm>
          <a:prstGeom prst="rect">
            <a:avLst/>
          </a:prstGeom>
        </p:spPr>
      </p:pic>
      <p:sp>
        <p:nvSpPr>
          <p:cNvPr id="22" name="Объект 9"/>
          <p:cNvSpPr txBox="1">
            <a:spLocks/>
          </p:cNvSpPr>
          <p:nvPr/>
        </p:nvSpPr>
        <p:spPr>
          <a:xfrm>
            <a:off x="4855967" y="4106534"/>
            <a:ext cx="2479929" cy="97560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Font typeface="Arial" panose="020B0604020202020204" pitchFamily="34" charset="0"/>
              <a:buNone/>
            </a:pPr>
            <a:r>
              <a:rPr lang="ru-RU" sz="1300" dirty="0">
                <a:latin typeface="Open Sans" panose="020B0606030504020204" pitchFamily="34" charset="0"/>
                <a:ea typeface="Open Sans" panose="020B0606030504020204" pitchFamily="34" charset="0"/>
                <a:cs typeface="Open Sans" panose="020B0606030504020204" pitchFamily="34" charset="0"/>
              </a:rPr>
              <a:t>Возмещение до 50% затрат на уплату первого взноса (аванса) по договорам лизинга оборудования с российскими лизинговыми организациями</a:t>
            </a:r>
          </a:p>
        </p:txBody>
      </p:sp>
      <p:cxnSp>
        <p:nvCxnSpPr>
          <p:cNvPr id="24" name="Прямая со стрелкой 23"/>
          <p:cNvCxnSpPr/>
          <p:nvPr/>
        </p:nvCxnSpPr>
        <p:spPr>
          <a:xfrm>
            <a:off x="3721953" y="3854817"/>
            <a:ext cx="20937" cy="443069"/>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2647652" y="4715394"/>
            <a:ext cx="711901" cy="18042"/>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H="1">
            <a:off x="4163437" y="4733436"/>
            <a:ext cx="692530" cy="898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112117" y="7190343"/>
            <a:ext cx="447558"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p>
        </p:txBody>
      </p:sp>
      <p:pic>
        <p:nvPicPr>
          <p:cNvPr id="26" name="Рисунок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7912" y="5595348"/>
            <a:ext cx="359828" cy="312796"/>
          </a:xfrm>
          <a:prstGeom prst="rect">
            <a:avLst/>
          </a:prstGeom>
        </p:spPr>
      </p:pic>
      <p:sp>
        <p:nvSpPr>
          <p:cNvPr id="32" name="TextBox 31"/>
          <p:cNvSpPr txBox="1"/>
          <p:nvPr/>
        </p:nvSpPr>
        <p:spPr>
          <a:xfrm>
            <a:off x="1594627" y="5595348"/>
            <a:ext cx="3401348" cy="1015663"/>
          </a:xfrm>
          <a:prstGeom prst="rect">
            <a:avLst/>
          </a:prstGeom>
          <a:noFill/>
        </p:spPr>
        <p:txBody>
          <a:bodyPr wrap="square" rtlCol="0">
            <a:spAutoFit/>
          </a:bodyPr>
          <a:lstStyle/>
          <a:p>
            <a:pPr algn="ctr"/>
            <a:r>
              <a:rPr lang="ru-RU" sz="1200" b="1" dirty="0">
                <a:latin typeface="Open Sans" panose="020B0606030504020204" pitchFamily="34" charset="0"/>
                <a:ea typeface="Open Sans" panose="020B0606030504020204" pitchFamily="34" charset="0"/>
                <a:cs typeface="Open Sans" panose="020B0606030504020204" pitchFamily="34" charset="0"/>
              </a:rPr>
              <a:t>Департамент инвестиционного развития Смоленской области</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214014, г. Смоленск, ул. Энгельса, д. 23</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a:latin typeface="Open Sans" panose="020B0606030504020204" pitchFamily="34" charset="0"/>
                <a:ea typeface="Open Sans" panose="020B0606030504020204" pitchFamily="34" charset="0"/>
                <a:cs typeface="Open Sans" panose="020B0606030504020204" pitchFamily="34" charset="0"/>
              </a:rPr>
              <a:t>dep-invest.admin-smoliensk.ru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a:latin typeface="Open Sans" panose="020B0606030504020204" pitchFamily="34" charset="0"/>
                <a:ea typeface="Open Sans" panose="020B0606030504020204" pitchFamily="34" charset="0"/>
                <a:cs typeface="Open Sans" panose="020B0606030504020204" pitchFamily="34" charset="0"/>
                <a:hlinkClick r:id="rId8"/>
              </a:rPr>
              <a:t>dep@smolinvest.com</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p:cNvSpPr txBox="1"/>
          <p:nvPr/>
        </p:nvSpPr>
        <p:spPr>
          <a:xfrm>
            <a:off x="209548" y="4106534"/>
            <a:ext cx="2438104" cy="1092607"/>
          </a:xfrm>
          <a:prstGeom prst="rect">
            <a:avLst/>
          </a:prstGeom>
          <a:noFill/>
        </p:spPr>
        <p:txBody>
          <a:bodyPr wrap="square" rtlCol="0">
            <a:spAutoFit/>
          </a:bodyPr>
          <a:lstStyle/>
          <a:p>
            <a:pPr algn="ctr"/>
            <a:r>
              <a:rPr lang="ru-RU" sz="1300" dirty="0">
                <a:latin typeface="Open Sans" panose="020B0606030504020204" pitchFamily="34" charset="0"/>
                <a:ea typeface="Open Sans" panose="020B0606030504020204" pitchFamily="34" charset="0"/>
                <a:cs typeface="Open Sans" panose="020B0606030504020204" pitchFamily="34" charset="0"/>
              </a:rPr>
              <a:t>Возмещение до 50% затрат на технологическое присоединение к объектам электро-сетевого хозяйства мощностью до 1,5 МВт</a:t>
            </a:r>
          </a:p>
        </p:txBody>
      </p:sp>
      <p:sp>
        <p:nvSpPr>
          <p:cNvPr id="19" name="Прямоугольник 18"/>
          <p:cNvSpPr/>
          <p:nvPr/>
        </p:nvSpPr>
        <p:spPr>
          <a:xfrm>
            <a:off x="962877" y="2747173"/>
            <a:ext cx="5985163" cy="892552"/>
          </a:xfrm>
          <a:prstGeom prst="rect">
            <a:avLst/>
          </a:prstGeom>
        </p:spPr>
        <p:txBody>
          <a:bodyPr wrap="square">
            <a:spAutoFit/>
          </a:bodyPr>
          <a:lstStyle/>
          <a:p>
            <a:pPr algn="ctr"/>
            <a:r>
              <a:rPr lang="ru-RU" sz="1300" dirty="0">
                <a:latin typeface="Open Sans" panose="020B0606030504020204" pitchFamily="34" charset="0"/>
                <a:ea typeface="Open Sans" panose="020B0606030504020204" pitchFamily="34" charset="0"/>
                <a:cs typeface="Open Sans" panose="020B0606030504020204" pitchFamily="34" charset="0"/>
              </a:rPr>
              <a:t>-Освобождение  от уплаты налога на имущество организаций в части созданного (построенного), приобретенного недвижимого имущества (за исключением жилых помещений) инвесторов, осуществляющих деятельность в сфере промышленности</a:t>
            </a:r>
          </a:p>
        </p:txBody>
      </p:sp>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4545" y="2538157"/>
            <a:ext cx="5681825" cy="1317573"/>
          </a:xfrm>
          <a:prstGeom prst="rect">
            <a:avLst/>
          </a:prstGeom>
        </p:spPr>
      </p:pic>
      <p:sp>
        <p:nvSpPr>
          <p:cNvPr id="2" name="Прямоугольник 1"/>
          <p:cNvSpPr/>
          <p:nvPr/>
        </p:nvSpPr>
        <p:spPr>
          <a:xfrm>
            <a:off x="814208" y="156238"/>
            <a:ext cx="1233252" cy="769441"/>
          </a:xfrm>
          <a:prstGeom prst="rect">
            <a:avLst/>
          </a:prstGeom>
        </p:spPr>
        <p:txBody>
          <a:bodyPr wrap="square">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789041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29597" y="5273661"/>
            <a:ext cx="3943734" cy="739274"/>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7"/>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579" y="1793129"/>
            <a:ext cx="703970" cy="703970"/>
          </a:xfrm>
          <a:prstGeom prst="rect">
            <a:avLst/>
          </a:prstGeom>
        </p:spPr>
      </p:pic>
      <p:sp>
        <p:nvSpPr>
          <p:cNvPr id="76" name="TextBox 75"/>
          <p:cNvSpPr txBox="1"/>
          <p:nvPr/>
        </p:nvSpPr>
        <p:spPr>
          <a:xfrm>
            <a:off x="1325312" y="1898799"/>
            <a:ext cx="900525" cy="523220"/>
          </a:xfrm>
          <a:prstGeom prst="rect">
            <a:avLst/>
          </a:prstGeom>
          <a:noFill/>
        </p:spPr>
        <p:txBody>
          <a:bodyPr wrap="square" rtlCol="0">
            <a:spAutoFit/>
          </a:bodyPr>
          <a:lstStyle/>
          <a:p>
            <a:pPr algn="ctr"/>
            <a:r>
              <a:rPr lang="ru-RU"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3"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2894824725"/>
              </p:ext>
            </p:extLst>
          </p:nvPr>
        </p:nvGraphicFramePr>
        <p:xfrm>
          <a:off x="-205562" y="3199567"/>
          <a:ext cx="3180462" cy="309464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p>
        </p:txBody>
      </p:sp>
      <p:sp>
        <p:nvSpPr>
          <p:cNvPr id="96" name="TextBox 95"/>
          <p:cNvSpPr txBox="1"/>
          <p:nvPr/>
        </p:nvSpPr>
        <p:spPr>
          <a:xfrm>
            <a:off x="2829392" y="1058216"/>
            <a:ext cx="4595395"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p>
        </p:txBody>
      </p:sp>
      <p:pic>
        <p:nvPicPr>
          <p:cNvPr id="17" name="Рисунок 16"/>
          <p:cNvPicPr>
            <a:picLocks noChangeAspect="1"/>
          </p:cNvPicPr>
          <p:nvPr/>
        </p:nvPicPr>
        <p:blipFill>
          <a:blip r:embed="rId12"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363853" cy="1418406"/>
          </a:xfrm>
          <a:prstGeom prst="rect">
            <a:avLst/>
          </a:prstGeom>
        </p:spPr>
      </p:pic>
      <p:sp>
        <p:nvSpPr>
          <p:cNvPr id="19" name="TextBox 18"/>
          <p:cNvSpPr txBox="1"/>
          <p:nvPr/>
        </p:nvSpPr>
        <p:spPr>
          <a:xfrm>
            <a:off x="2530967" y="4936684"/>
            <a:ext cx="4540994"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2024 </a:t>
            </a: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года</a:t>
            </a:r>
          </a:p>
        </p:txBody>
      </p:sp>
      <p:pic>
        <p:nvPicPr>
          <p:cNvPr id="4" name="Рисунок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2706" y="5371295"/>
            <a:ext cx="253843" cy="267857"/>
          </a:xfrm>
          <a:prstGeom prst="rect">
            <a:avLst/>
          </a:prstGeom>
        </p:spPr>
      </p:pic>
      <p:sp>
        <p:nvSpPr>
          <p:cNvPr id="27" name="TextBox 26"/>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p>
        </p:txBody>
      </p:sp>
      <p:sp>
        <p:nvSpPr>
          <p:cNvPr id="30" name="TextBox 29"/>
          <p:cNvSpPr txBox="1"/>
          <p:nvPr/>
        </p:nvSpPr>
        <p:spPr>
          <a:xfrm>
            <a:off x="190329" y="1241839"/>
            <a:ext cx="2435913"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p>
        </p:txBody>
      </p:sp>
      <p:pic>
        <p:nvPicPr>
          <p:cNvPr id="32" name="Рисунок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1808" y="6082055"/>
            <a:ext cx="253843" cy="267857"/>
          </a:xfrm>
          <a:prstGeom prst="rect">
            <a:avLst/>
          </a:prstGeom>
        </p:spPr>
      </p:pic>
      <p:sp>
        <p:nvSpPr>
          <p:cNvPr id="9" name="TextBox 8"/>
          <p:cNvSpPr txBox="1"/>
          <p:nvPr/>
        </p:nvSpPr>
        <p:spPr>
          <a:xfrm>
            <a:off x="3045256" y="5297342"/>
            <a:ext cx="3834484"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Внедрение современной ресурсосберегающей </a:t>
            </a:r>
          </a:p>
          <a:p>
            <a:r>
              <a:rPr lang="ru-RU" sz="1200" dirty="0">
                <a:latin typeface="Open Sans" panose="020B0606030504020204" pitchFamily="34" charset="0"/>
                <a:ea typeface="Open Sans" panose="020B0606030504020204" pitchFamily="34" charset="0"/>
                <a:cs typeface="Open Sans" panose="020B0606030504020204" pitchFamily="34" charset="0"/>
              </a:rPr>
              <a:t>техники и использование семян высоких репродукций</a:t>
            </a:r>
          </a:p>
        </p:txBody>
      </p:sp>
      <p:sp>
        <p:nvSpPr>
          <p:cNvPr id="34" name="TextBox 33"/>
          <p:cNvSpPr txBox="1"/>
          <p:nvPr/>
        </p:nvSpPr>
        <p:spPr>
          <a:xfrm>
            <a:off x="3045256" y="6006546"/>
            <a:ext cx="2921258"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2980490" y="4463997"/>
            <a:ext cx="1321833"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молоко</a:t>
            </a:r>
          </a:p>
        </p:txBody>
      </p:sp>
      <p:sp>
        <p:nvSpPr>
          <p:cNvPr id="48" name="TextBox 47"/>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3223096" y="2841284"/>
            <a:ext cx="883278"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p>
          <a:p>
            <a:pPr algn="ctr"/>
            <a:endParaRPr lang="ru-RU" sz="1100" dirty="0">
              <a:solidFill>
                <a:srgbClr val="3366C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зерно.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92753" y="1681710"/>
            <a:ext cx="1134641" cy="1113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2036" y="1884685"/>
            <a:ext cx="1086542" cy="1077218"/>
          </a:xfrm>
          <a:prstGeom prst="rect">
            <a:avLst/>
          </a:prstGeom>
          <a:noFill/>
        </p:spPr>
        <p:txBody>
          <a:bodyPr wrap="square" rtlCol="0">
            <a:spAutoFit/>
          </a:bodyPr>
          <a:lstStyle/>
          <a:p>
            <a:pPr algn="ctr"/>
            <a:r>
              <a:rPr lang="ru-RU" sz="28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5058</a:t>
            </a:r>
          </a:p>
          <a:p>
            <a:pPr algn="ctr"/>
            <a:r>
              <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p>
          <a:p>
            <a:endParaRPr lang="ru-RU" dirty="0">
              <a:solidFill>
                <a:schemeClr val="bg1"/>
              </a:solidFill>
            </a:endParaRPr>
          </a:p>
        </p:txBody>
      </p:sp>
      <p:pic>
        <p:nvPicPr>
          <p:cNvPr id="4098" name="Picture 2" descr="C:\Documents and Settings\111\Мои документы\Downloads\картофель (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9913" y="1675885"/>
            <a:ext cx="1087564" cy="10875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0688" y="1814139"/>
            <a:ext cx="1045237" cy="800219"/>
          </a:xfrm>
          <a:prstGeom prst="rect">
            <a:avLst/>
          </a:prstGeom>
          <a:noFill/>
        </p:spPr>
        <p:txBody>
          <a:bodyPr wrap="square" rtlCol="0">
            <a:spAutoFit/>
          </a:bodyPr>
          <a:lstStyle/>
          <a:p>
            <a:pPr algn="ctr"/>
            <a:r>
              <a:rPr lang="ru-RU" sz="2800" b="1" dirty="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505</a:t>
            </a:r>
          </a:p>
          <a:p>
            <a:pPr algn="ctr"/>
            <a:r>
              <a:rPr lang="ru-RU" b="1" dirty="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sz="3200" b="1" dirty="0">
              <a:solidFill>
                <a:srgbClr val="05B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Прямоугольник 13"/>
          <p:cNvSpPr/>
          <p:nvPr/>
        </p:nvSpPr>
        <p:spPr>
          <a:xfrm>
            <a:off x="4554959" y="2868987"/>
            <a:ext cx="1066898" cy="261610"/>
          </a:xfrm>
          <a:prstGeom prst="rect">
            <a:avLst/>
          </a:prstGeom>
        </p:spPr>
        <p:txBody>
          <a:bodyPr wrap="square">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p>
        </p:txBody>
      </p:sp>
      <p:pic>
        <p:nvPicPr>
          <p:cNvPr id="2050" name="Picture 2" descr="C:\Documents and Settings\111\Мои документы\Downloads\овощи.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9598" y="1683343"/>
            <a:ext cx="1088400" cy="1088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flipH="1">
            <a:off x="5910472" y="2826244"/>
            <a:ext cx="1050997" cy="261610"/>
          </a:xfrm>
          <a:prstGeom prst="rect">
            <a:avLst/>
          </a:prstGeom>
        </p:spPr>
        <p:txBody>
          <a:bodyPr wrap="square">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p>
        </p:txBody>
      </p:sp>
      <p:sp>
        <p:nvSpPr>
          <p:cNvPr id="7" name="TextBox 6"/>
          <p:cNvSpPr txBox="1"/>
          <p:nvPr/>
        </p:nvSpPr>
        <p:spPr>
          <a:xfrm>
            <a:off x="5974709" y="1823120"/>
            <a:ext cx="938588" cy="861774"/>
          </a:xfrm>
          <a:prstGeom prst="rect">
            <a:avLst/>
          </a:prstGeom>
          <a:noFill/>
        </p:spPr>
        <p:txBody>
          <a:bodyPr wrap="square" rtlCol="0">
            <a:spAutoFit/>
          </a:bodyPr>
          <a:lstStyle/>
          <a:p>
            <a:pPr algn="ctr"/>
            <a:r>
              <a:rPr lang="ru-RU" sz="32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195</a:t>
            </a:r>
          </a:p>
          <a:p>
            <a:pPr algn="ctr"/>
            <a:r>
              <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sz="3200" b="1" dirty="0">
              <a:solidFill>
                <a:schemeClr val="bg1"/>
              </a:solidFill>
              <a:latin typeface="Open Sans" pitchFamily="34" charset="0"/>
              <a:ea typeface="Open Sans" pitchFamily="34" charset="0"/>
              <a:cs typeface="Open Sans" pitchFamily="34" charset="0"/>
            </a:endParaRPr>
          </a:p>
        </p:txBody>
      </p:sp>
      <p:pic>
        <p:nvPicPr>
          <p:cNvPr id="2051" name="Picture 3" descr="C:\Documents and Settings\111\Мои документы\Downloads\молоко.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82424" y="3262640"/>
            <a:ext cx="1129037" cy="1143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16549" y="3397180"/>
            <a:ext cx="1303030" cy="861774"/>
          </a:xfrm>
          <a:prstGeom prst="rect">
            <a:avLst/>
          </a:prstGeom>
          <a:noFill/>
        </p:spPr>
        <p:txBody>
          <a:bodyPr wrap="square" rtlCol="0">
            <a:spAutoFit/>
          </a:bodyPr>
          <a:lstStyle/>
          <a:p>
            <a:pPr algn="ctr"/>
            <a:r>
              <a:rPr lang="ru-RU" sz="28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9954</a:t>
            </a:r>
            <a:r>
              <a:rPr lang="ru-RU" sz="32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 </a:t>
            </a:r>
          </a:p>
          <a:p>
            <a:pPr algn="ctr"/>
            <a:r>
              <a:rPr lang="ru-RU"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p>
        </p:txBody>
      </p:sp>
      <p:pic>
        <p:nvPicPr>
          <p:cNvPr id="2052" name="Picture 4" descr="C:\Documents and Settings\111\Мои документы\Downloads\мяср скота и птицы.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91126" y="3283679"/>
            <a:ext cx="1106352" cy="109890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4509913" y="3397180"/>
            <a:ext cx="1087563" cy="861774"/>
          </a:xfrm>
          <a:prstGeom prst="rect">
            <a:avLst/>
          </a:prstGeom>
        </p:spPr>
        <p:txBody>
          <a:bodyPr wrap="square">
            <a:spAutoFit/>
          </a:bodyPr>
          <a:lstStyle/>
          <a:p>
            <a:pPr algn="ctr"/>
            <a:r>
              <a:rPr lang="ru-RU" sz="28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644</a:t>
            </a:r>
            <a:r>
              <a:rPr lang="ru-RU" sz="3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p>
          <a:p>
            <a:pPr algn="ctr"/>
            <a:r>
              <a:rPr lang="ru-RU"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4459411" y="4396795"/>
            <a:ext cx="1335358"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 птицы</a:t>
            </a:r>
          </a:p>
        </p:txBody>
      </p:sp>
      <p:pic>
        <p:nvPicPr>
          <p:cNvPr id="2053" name="Picture 5" descr="C:\Documents and Settings\111\Мои документы\Downloads\яйца.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92158" y="3276140"/>
            <a:ext cx="1068785" cy="10893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99073" y="3443505"/>
            <a:ext cx="1050997" cy="984885"/>
          </a:xfrm>
          <a:prstGeom prst="rect">
            <a:avLst/>
          </a:prstGeom>
          <a:noFill/>
        </p:spPr>
        <p:txBody>
          <a:bodyPr wrap="square" rtlCol="0">
            <a:spAutoFit/>
          </a:bodyPr>
          <a:lstStyle/>
          <a:p>
            <a:pPr algn="ctr"/>
            <a:r>
              <a:rPr lang="ru-RU" sz="36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1,1</a:t>
            </a:r>
          </a:p>
          <a:p>
            <a:pPr algn="ctr"/>
            <a:r>
              <a:rPr lang="ru-RU" sz="11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млн. шт.</a:t>
            </a:r>
            <a:endParaRPr lang="ru-RU" sz="1100" b="1" dirty="0">
              <a:solidFill>
                <a:srgbClr val="05BAFF"/>
              </a:solidFill>
              <a:latin typeface="Open Sans" pitchFamily="34" charset="0"/>
              <a:ea typeface="Open Sans" pitchFamily="34" charset="0"/>
              <a:cs typeface="Open Sans" pitchFamily="34" charset="0"/>
            </a:endParaRPr>
          </a:p>
          <a:p>
            <a:endParaRPr lang="ru-RU" sz="1100" dirty="0">
              <a:solidFill>
                <a:srgbClr val="05BAFF"/>
              </a:solidFill>
            </a:endParaRPr>
          </a:p>
        </p:txBody>
      </p:sp>
      <p:sp>
        <p:nvSpPr>
          <p:cNvPr id="23" name="TextBox 22"/>
          <p:cNvSpPr txBox="1"/>
          <p:nvPr/>
        </p:nvSpPr>
        <p:spPr>
          <a:xfrm>
            <a:off x="5834743" y="4313205"/>
            <a:ext cx="920226" cy="369332"/>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яйца</a:t>
            </a:r>
          </a:p>
        </p:txBody>
      </p:sp>
      <p:pic>
        <p:nvPicPr>
          <p:cNvPr id="43" name="Рисунок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105199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1818" y="5289198"/>
            <a:ext cx="1276961" cy="1220743"/>
          </a:xfrm>
          <a:prstGeom prst="rect">
            <a:avLst/>
          </a:prstGeom>
        </p:spPr>
      </p:pic>
      <p:pic>
        <p:nvPicPr>
          <p:cNvPr id="26" name="Рисунок 25"/>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75879" y="2157849"/>
            <a:ext cx="2537288" cy="321161"/>
          </a:xfrm>
          <a:prstGeom prst="rect">
            <a:avLst/>
          </a:prstGeom>
        </p:spPr>
      </p:pic>
      <p:pic>
        <p:nvPicPr>
          <p:cNvPr id="25" name="Рисунок 24"/>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65745" y="3560681"/>
            <a:ext cx="2435561" cy="526409"/>
          </a:xfrm>
          <a:prstGeom prst="rect">
            <a:avLst/>
          </a:prstGeom>
        </p:spPr>
      </p:pic>
      <p:pic>
        <p:nvPicPr>
          <p:cNvPr id="24" name="Рисунок 23"/>
          <p:cNvPicPr>
            <a:picLocks noChangeAspect="1"/>
          </p:cNvPicPr>
          <p:nvPr/>
        </p:nvPicPr>
        <p:blipFill>
          <a:blip r:embed="rId8" cstate="print">
            <a:duotone>
              <a:prstClr val="black"/>
              <a:srgbClr val="AEFFDE">
                <a:tint val="45000"/>
                <a:satMod val="400000"/>
              </a:srgbClr>
            </a:duoton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11827" y="971808"/>
            <a:ext cx="2547847" cy="376755"/>
          </a:xfrm>
          <a:prstGeom prst="rect">
            <a:avLst/>
          </a:prstGeom>
        </p:spPr>
      </p:pic>
      <p:pic>
        <p:nvPicPr>
          <p:cNvPr id="7" name="Рисунок 6"/>
          <p:cNvPicPr>
            <a:picLocks noChangeAspect="1"/>
          </p:cNvPicPr>
          <p:nvPr/>
        </p:nvPicPr>
        <p:blipFill>
          <a:blip r:embed="rId10" cstate="print">
            <a:duotone>
              <a:prstClr val="black"/>
              <a:srgbClr val="DEE59D">
                <a:tint val="45000"/>
                <a:satMod val="400000"/>
              </a:srgbClr>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71420" y="974568"/>
            <a:ext cx="2449174" cy="235952"/>
          </a:xfrm>
          <a:prstGeom prst="rect">
            <a:avLst/>
          </a:prstGeom>
        </p:spPr>
      </p:pic>
      <p:pic>
        <p:nvPicPr>
          <p:cNvPr id="10" name="Рисунок 9"/>
          <p:cNvPicPr>
            <a:picLocks noChangeAspect="1"/>
          </p:cNvPicPr>
          <p:nvPr/>
        </p:nvPicPr>
        <p:blipFill>
          <a:blip r:embed="rId12" cstate="print"/>
          <a:stretch>
            <a:fillRect/>
          </a:stretch>
        </p:blipFill>
        <p:spPr>
          <a:xfrm>
            <a:off x="2061031" y="156237"/>
            <a:ext cx="5498644" cy="768091"/>
          </a:xfrm>
          <a:prstGeom prst="rect">
            <a:avLst/>
          </a:prstGeom>
        </p:spPr>
      </p:pic>
      <p:sp>
        <p:nvSpPr>
          <p:cNvPr id="3" name="TextBox 2"/>
          <p:cNvSpPr txBox="1"/>
          <p:nvPr/>
        </p:nvSpPr>
        <p:spPr>
          <a:xfrm>
            <a:off x="1806828" y="186057"/>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59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p>
        </p:txBody>
      </p:sp>
      <p:pic>
        <p:nvPicPr>
          <p:cNvPr id="5" name="Рисунок 4"/>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608" y="967627"/>
            <a:ext cx="2342295" cy="252955"/>
          </a:xfrm>
          <a:prstGeom prst="rect">
            <a:avLst/>
          </a:prstGeom>
        </p:spPr>
      </p:pic>
      <p:sp>
        <p:nvSpPr>
          <p:cNvPr id="6" name="TextBox 5"/>
          <p:cNvSpPr txBox="1"/>
          <p:nvPr/>
        </p:nvSpPr>
        <p:spPr>
          <a:xfrm>
            <a:off x="0" y="950817"/>
            <a:ext cx="2371867"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p>
        </p:txBody>
      </p:sp>
      <p:sp>
        <p:nvSpPr>
          <p:cNvPr id="12" name="TextBox 11"/>
          <p:cNvSpPr txBox="1"/>
          <p:nvPr/>
        </p:nvSpPr>
        <p:spPr>
          <a:xfrm>
            <a:off x="2470136" y="958622"/>
            <a:ext cx="2430361"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p>
        </p:txBody>
      </p:sp>
      <p:sp>
        <p:nvSpPr>
          <p:cNvPr id="14" name="TextBox 13"/>
          <p:cNvSpPr txBox="1"/>
          <p:nvPr/>
        </p:nvSpPr>
        <p:spPr>
          <a:xfrm>
            <a:off x="5045002" y="937440"/>
            <a:ext cx="2514673"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ставок по кредитам</a:t>
            </a:r>
          </a:p>
        </p:txBody>
      </p:sp>
      <p:sp>
        <p:nvSpPr>
          <p:cNvPr id="17" name="TextBox 16"/>
          <p:cNvSpPr txBox="1"/>
          <p:nvPr/>
        </p:nvSpPr>
        <p:spPr>
          <a:xfrm>
            <a:off x="5067435" y="2157849"/>
            <a:ext cx="2492240"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p>
        </p:txBody>
      </p:sp>
      <p:pic>
        <p:nvPicPr>
          <p:cNvPr id="18" name="Рисунок 17"/>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608" y="5137366"/>
            <a:ext cx="2350285" cy="431213"/>
          </a:xfrm>
          <a:prstGeom prst="rect">
            <a:avLst/>
          </a:prstGeom>
        </p:spPr>
      </p:pic>
      <p:sp>
        <p:nvSpPr>
          <p:cNvPr id="21" name="TextBox 20"/>
          <p:cNvSpPr txBox="1"/>
          <p:nvPr/>
        </p:nvSpPr>
        <p:spPr>
          <a:xfrm>
            <a:off x="5211818" y="3560682"/>
            <a:ext cx="2134690"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Сельскохозяйственное</a:t>
            </a:r>
            <a:r>
              <a:rPr lang="en-US"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a:t>
            </a:r>
          </a:p>
        </p:txBody>
      </p:sp>
      <p:pic>
        <p:nvPicPr>
          <p:cNvPr id="22" name="Рисунок 21"/>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67435" y="4758678"/>
            <a:ext cx="2499646" cy="280528"/>
          </a:xfrm>
          <a:prstGeom prst="rect">
            <a:avLst/>
          </a:prstGeom>
        </p:spPr>
      </p:pic>
      <p:sp>
        <p:nvSpPr>
          <p:cNvPr id="23" name="TextBox 22"/>
          <p:cNvSpPr txBox="1"/>
          <p:nvPr/>
        </p:nvSpPr>
        <p:spPr>
          <a:xfrm>
            <a:off x="4574664" y="4504762"/>
            <a:ext cx="2551271" cy="577081"/>
          </a:xfrm>
          <a:prstGeom prst="rect">
            <a:avLst/>
          </a:prstGeom>
          <a:noFill/>
        </p:spPr>
        <p:txBody>
          <a:bodyPr wrap="square" rtlCol="0">
            <a:spAutoFit/>
          </a:bodyPr>
          <a:lstStyle/>
          <a:p>
            <a:pPr algn="ctr"/>
            <a:endPar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a:t>
            </a:r>
            <a:r>
              <a:rPr lang="ru-RU" sz="1050" dirty="0" err="1">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агротуризма</a:t>
            </a:r>
            <a:endPar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15"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49753" y="1255561"/>
            <a:ext cx="2329150" cy="3826281"/>
          </a:xfrm>
          <a:prstGeom prst="rect">
            <a:avLst/>
          </a:prstGeom>
        </p:spPr>
      </p:pic>
      <p:pic>
        <p:nvPicPr>
          <p:cNvPr id="33" name="Рисунок 32"/>
          <p:cNvPicPr>
            <a:picLocks noChangeAspect="1"/>
          </p:cNvPicPr>
          <p:nvPr/>
        </p:nvPicPr>
        <p:blipFill>
          <a:blip r:embed="rId15"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2497541" y="1260758"/>
            <a:ext cx="2358418" cy="4150558"/>
          </a:xfrm>
          <a:prstGeom prst="rect">
            <a:avLst/>
          </a:prstGeom>
        </p:spPr>
      </p:pic>
      <p:pic>
        <p:nvPicPr>
          <p:cNvPr id="38" name="Рисунок 37"/>
          <p:cNvPicPr>
            <a:picLocks noChangeAspect="1"/>
          </p:cNvPicPr>
          <p:nvPr/>
        </p:nvPicPr>
        <p:blipFill>
          <a:blip r:embed="rId16" cstate="print">
            <a:duotone>
              <a:prstClr val="black"/>
              <a:srgbClr val="B2EB99">
                <a:tint val="45000"/>
                <a:satMod val="400000"/>
              </a:srgbClr>
            </a:duotone>
            <a:extLst>
              <a:ext uri="{28A0092B-C50C-407E-A947-70E740481C1C}">
                <a14:useLocalDpi xmlns:a14="http://schemas.microsoft.com/office/drawing/2010/main" val="0"/>
              </a:ext>
            </a:extLst>
          </a:blip>
          <a:stretch>
            <a:fillRect/>
          </a:stretch>
        </p:blipFill>
        <p:spPr>
          <a:xfrm>
            <a:off x="5045001" y="5039206"/>
            <a:ext cx="2476345" cy="266780"/>
          </a:xfrm>
          <a:prstGeom prst="rect">
            <a:avLst/>
          </a:prstGeom>
        </p:spPr>
      </p:pic>
      <p:pic>
        <p:nvPicPr>
          <p:cNvPr id="39" name="Рисунок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79219" y="1394910"/>
            <a:ext cx="2530608" cy="762939"/>
          </a:xfrm>
          <a:prstGeom prst="rect">
            <a:avLst/>
          </a:prstGeom>
        </p:spPr>
      </p:pic>
      <p:pic>
        <p:nvPicPr>
          <p:cNvPr id="42" name="Рисунок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1763" y="5681260"/>
            <a:ext cx="2337140" cy="1287576"/>
          </a:xfrm>
          <a:prstGeom prst="rect">
            <a:avLst/>
          </a:prstGeom>
        </p:spPr>
      </p:pic>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9"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4994186" y="2479009"/>
            <a:ext cx="2507120" cy="1122375"/>
          </a:xfrm>
          <a:prstGeom prst="rect">
            <a:avLst/>
          </a:prstGeom>
        </p:spPr>
      </p:pic>
      <p:sp>
        <p:nvSpPr>
          <p:cNvPr id="35" name="Объект 31"/>
          <p:cNvSpPr txBox="1">
            <a:spLocks/>
          </p:cNvSpPr>
          <p:nvPr/>
        </p:nvSpPr>
        <p:spPr>
          <a:xfrm>
            <a:off x="4987809" y="1382702"/>
            <a:ext cx="2493470" cy="2326965"/>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полученным в российских кредитных организациях, и займам, полученным в сельскохозяйственных кредитных потребительских кооперативах. </a:t>
            </a:r>
          </a:p>
        </p:txBody>
      </p:sp>
      <p:pic>
        <p:nvPicPr>
          <p:cNvPr id="40" name="Рисунок 39"/>
          <p:cNvPicPr>
            <a:picLocks noChangeAspect="1"/>
          </p:cNvPicPr>
          <p:nvPr/>
        </p:nvPicPr>
        <p:blipFill>
          <a:blip r:embed="rId19"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010358" y="4087090"/>
            <a:ext cx="2510988" cy="671587"/>
          </a:xfrm>
          <a:prstGeom prst="rect">
            <a:avLst/>
          </a:prstGeom>
        </p:spPr>
      </p:pic>
      <p:sp>
        <p:nvSpPr>
          <p:cNvPr id="36" name="Объект 31"/>
          <p:cNvSpPr txBox="1">
            <a:spLocks/>
          </p:cNvSpPr>
          <p:nvPr/>
        </p:nvSpPr>
        <p:spPr>
          <a:xfrm>
            <a:off x="4994186" y="3813584"/>
            <a:ext cx="2467728" cy="74687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endParaRPr lang="ru-RU" sz="850" spc="-50" dirty="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endParaRPr lang="ru-RU" sz="850" spc="-50" dirty="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страховой премии, начисленной по договору сельскохозяйственного страхования в области растениеводства, и (или) животноводства, и (или) </a:t>
            </a:r>
            <a:r>
              <a:rPr lang="ru-RU" sz="85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850" spc="-50" dirty="0">
                <a:latin typeface="Open Sans" panose="020B0606030504020204" pitchFamily="34" charset="0"/>
                <a:ea typeface="Open Sans" panose="020B0606030504020204" pitchFamily="34" charset="0"/>
                <a:cs typeface="Open Sans" panose="020B0606030504020204" pitchFamily="34" charset="0"/>
              </a:rPr>
              <a:t>.</a:t>
            </a:r>
          </a:p>
        </p:txBody>
      </p:sp>
      <p:sp>
        <p:nvSpPr>
          <p:cNvPr id="49" name="Объект 31"/>
          <p:cNvSpPr>
            <a:spLocks noGrp="1"/>
          </p:cNvSpPr>
          <p:nvPr/>
        </p:nvSpPr>
        <p:spPr>
          <a:xfrm>
            <a:off x="50134" y="1277162"/>
            <a:ext cx="2336759" cy="386020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стимулирование увеличения производства масличных культур.</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элитных семян.</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проведение комплекса агротехнологических работ.</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по возмещению производителям зерновых культур части затрат на производство и реализацию зерновых культур.</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прирост собственного производства </a:t>
            </a:r>
            <a:r>
              <a:rPr lang="ru-RU" sz="800" spc="-50" dirty="0" err="1">
                <a:latin typeface="Open Sans" panose="020B0606030504020204" pitchFamily="34" charset="0"/>
                <a:ea typeface="Open Sans" panose="020B0606030504020204" pitchFamily="34" charset="0"/>
                <a:cs typeface="Open Sans" panose="020B0606030504020204" pitchFamily="34" charset="0"/>
              </a:rPr>
              <a:t>льно</a:t>
            </a:r>
            <a:r>
              <a:rPr lang="ru-RU" sz="800" spc="-50" dirty="0">
                <a:latin typeface="Open Sans" panose="020B0606030504020204" pitchFamily="34" charset="0"/>
                <a:ea typeface="Open Sans" panose="020B0606030504020204" pitchFamily="34" charset="0"/>
                <a:cs typeface="Open Sans" panose="020B0606030504020204" pitchFamily="34" charset="0"/>
              </a:rPr>
              <a:t>- и (или) </a:t>
            </a:r>
            <a:r>
              <a:rPr lang="ru-RU" sz="800" spc="-50" dirty="0" err="1">
                <a:latin typeface="Open Sans" panose="020B0606030504020204" pitchFamily="34" charset="0"/>
                <a:ea typeface="Open Sans" panose="020B0606030504020204" pitchFamily="34" charset="0"/>
                <a:cs typeface="Open Sans" panose="020B0606030504020204" pitchFamily="34" charset="0"/>
              </a:rPr>
              <a:t>пеньковолокна</a:t>
            </a:r>
            <a:r>
              <a:rPr lang="ru-RU" sz="800" spc="-50" dirty="0">
                <a:latin typeface="Open Sans" panose="020B0606030504020204" pitchFamily="34" charset="0"/>
                <a:ea typeface="Open Sans" panose="020B0606030504020204" pitchFamily="34" charset="0"/>
                <a:cs typeface="Open Sans" panose="020B0606030504020204" pitchFamily="34" charset="0"/>
              </a:rPr>
              <a:t>, и (или) тресты льняной, и (или) тресты конопляной.</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закладку и (или) уход за многолетними насаждениями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проведение </a:t>
            </a:r>
            <a:r>
              <a:rPr lang="ru-RU" sz="8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8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а также мероприятия в области известкования кислых почв на пашне.</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обеспечение прироста сельскохозяйственной продукции собственного производства в рамках приоритетных </a:t>
            </a:r>
            <a:r>
              <a:rPr lang="ru-RU" sz="800" spc="-50" dirty="0" err="1">
                <a:latin typeface="Open Sans" panose="020B0606030504020204" pitchFamily="34" charset="0"/>
                <a:ea typeface="Open Sans" panose="020B0606030504020204" pitchFamily="34" charset="0"/>
                <a:cs typeface="Open Sans" panose="020B0606030504020204" pitchFamily="34" charset="0"/>
              </a:rPr>
              <a:t>подотраслей</a:t>
            </a:r>
            <a:r>
              <a:rPr lang="ru-RU" sz="800" spc="-50" dirty="0">
                <a:latin typeface="Open Sans" panose="020B0606030504020204" pitchFamily="34" charset="0"/>
                <a:ea typeface="Open Sans" panose="020B0606030504020204" pitchFamily="34" charset="0"/>
                <a:cs typeface="Open Sans" panose="020B0606030504020204" pitchFamily="34" charset="0"/>
              </a:rPr>
              <a:t> агропромышленного комплекса:</a:t>
            </a:r>
          </a:p>
          <a:p>
            <a:pPr marL="0" indent="0" algn="just">
              <a:lnSpc>
                <a:spcPct val="96000"/>
              </a:lnSpc>
              <a:spcBef>
                <a:spcPts val="0"/>
              </a:spcBef>
              <a:buNone/>
            </a:pPr>
            <a:r>
              <a:rPr lang="ru-RU" sz="800" spc="-50" dirty="0">
                <a:latin typeface="Open Sans" panose="020B0606030504020204" pitchFamily="34" charset="0"/>
                <a:ea typeface="Open Sans" panose="020B0606030504020204" pitchFamily="34" charset="0"/>
                <a:cs typeface="Open Sans" panose="020B0606030504020204" pitchFamily="34" charset="0"/>
              </a:rPr>
              <a:t>        - производство овощей открытого грунта;</a:t>
            </a:r>
          </a:p>
          <a:p>
            <a:pPr marL="0" indent="0" algn="just">
              <a:lnSpc>
                <a:spcPct val="96000"/>
              </a:lnSpc>
              <a:spcBef>
                <a:spcPts val="0"/>
              </a:spcBef>
              <a:buNone/>
            </a:pPr>
            <a:r>
              <a:rPr lang="ru-RU" sz="800" spc="-50" dirty="0">
                <a:latin typeface="Open Sans" panose="020B0606030504020204" pitchFamily="34" charset="0"/>
                <a:ea typeface="Open Sans" panose="020B0606030504020204" pitchFamily="34" charset="0"/>
                <a:cs typeface="Open Sans" panose="020B0606030504020204" pitchFamily="34" charset="0"/>
              </a:rPr>
              <a:t>        - производство овощей закрытого грунта, произведенных с применением технологии </a:t>
            </a:r>
            <a:r>
              <a:rPr lang="ru-RU" sz="800" spc="-50" dirty="0" err="1">
                <a:latin typeface="Open Sans" panose="020B0606030504020204" pitchFamily="34" charset="0"/>
                <a:ea typeface="Open Sans" panose="020B0606030504020204" pitchFamily="34" charset="0"/>
                <a:cs typeface="Open Sans" panose="020B0606030504020204" pitchFamily="34" charset="0"/>
              </a:rPr>
              <a:t>досвечивания</a:t>
            </a:r>
            <a:r>
              <a:rPr lang="ru-RU" sz="850" spc="-50" dirty="0">
                <a:latin typeface="Open Sans" panose="020B0606030504020204" pitchFamily="34" charset="0"/>
                <a:ea typeface="Open Sans" panose="020B0606030504020204" pitchFamily="34" charset="0"/>
                <a:cs typeface="Open Sans" panose="020B0606030504020204" pitchFamily="34" charset="0"/>
              </a:rPr>
              <a:t>.</a:t>
            </a:r>
          </a:p>
        </p:txBody>
      </p:sp>
      <p:sp>
        <p:nvSpPr>
          <p:cNvPr id="50" name="Объект 31"/>
          <p:cNvSpPr txBox="1">
            <a:spLocks/>
          </p:cNvSpPr>
          <p:nvPr/>
        </p:nvSpPr>
        <p:spPr>
          <a:xfrm>
            <a:off x="2518065" y="1285860"/>
            <a:ext cx="2323871" cy="4125456"/>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племенного молодняка.</a:t>
            </a: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племенных ремонтных быков и (или) эмбрионов племенного крупного рогатого скота.</a:t>
            </a: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a:t>
            </a: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прирост поголовья молочных коров.</a:t>
            </a: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содержание высокопродуктивного поголовья молочных коров.</a:t>
            </a: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 Субсидии на развитие мясного животноводства.</a:t>
            </a: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обеспечение прироста сельскохозяйственной продукции собственного производства в рамках приоритетных </a:t>
            </a:r>
            <a:r>
              <a:rPr lang="ru-RU" sz="800" spc="-50" dirty="0" err="1">
                <a:latin typeface="Open Sans" panose="020B0606030504020204" pitchFamily="34" charset="0"/>
                <a:ea typeface="Open Sans" panose="020B0606030504020204" pitchFamily="34" charset="0"/>
                <a:cs typeface="Open Sans" panose="020B0606030504020204" pitchFamily="34" charset="0"/>
              </a:rPr>
              <a:t>подотраслей</a:t>
            </a:r>
            <a:r>
              <a:rPr lang="ru-RU" sz="800" spc="-50" dirty="0">
                <a:latin typeface="Open Sans" panose="020B0606030504020204" pitchFamily="34" charset="0"/>
                <a:ea typeface="Open Sans" panose="020B0606030504020204" pitchFamily="34" charset="0"/>
                <a:cs typeface="Open Sans" panose="020B0606030504020204" pitchFamily="34" charset="0"/>
              </a:rPr>
              <a:t> агропромышленного комплекса: </a:t>
            </a:r>
          </a:p>
          <a:p>
            <a:pPr algn="just" defTabSz="755934">
              <a:lnSpc>
                <a:spcPct val="96000"/>
              </a:lnSpc>
            </a:pPr>
            <a:r>
              <a:rPr lang="ru-RU" sz="800" spc="-50" dirty="0">
                <a:latin typeface="Open Sans" panose="020B0606030504020204" pitchFamily="34" charset="0"/>
                <a:ea typeface="Open Sans" panose="020B0606030504020204" pitchFamily="34" charset="0"/>
                <a:cs typeface="Open Sans" panose="020B0606030504020204" pitchFamily="34" charset="0"/>
              </a:rPr>
              <a:t>           - производство молока;</a:t>
            </a:r>
          </a:p>
          <a:p>
            <a:pPr algn="just" defTabSz="755934">
              <a:lnSpc>
                <a:spcPct val="96000"/>
              </a:lnSpc>
            </a:pPr>
            <a:r>
              <a:rPr lang="ru-RU" sz="800" spc="-50" dirty="0">
                <a:latin typeface="Open Sans" panose="020B0606030504020204" pitchFamily="34" charset="0"/>
                <a:ea typeface="Open Sans" panose="020B0606030504020204" pitchFamily="34" charset="0"/>
                <a:cs typeface="Open Sans" panose="020B0606030504020204" pitchFamily="34" charset="0"/>
              </a:rPr>
              <a:t>           - развитие специализированного мясного скотоводства.</a:t>
            </a:r>
          </a:p>
          <a:p>
            <a:pPr algn="just" defTabSz="755934">
              <a:lnSpc>
                <a:spcPct val="96000"/>
              </a:lnSpc>
            </a:pPr>
            <a:r>
              <a:rPr lang="ru-RU" sz="800" spc="-50" dirty="0">
                <a:latin typeface="Open Sans" panose="020B0606030504020204" pitchFamily="34" charset="0"/>
                <a:ea typeface="Open Sans" panose="020B0606030504020204" pitchFamily="34" charset="0"/>
                <a:cs typeface="Open Sans" panose="020B0606030504020204" pitchFamily="34" charset="0"/>
              </a:rPr>
              <a:t>9.      Субсидии на возмещение части затрат на обеспечение прироста объема молока сырого крупного рогатого скота, козьего и овечьего, переработанного на пищевую продукцию.</a:t>
            </a:r>
          </a:p>
          <a:p>
            <a:pPr algn="just" defTabSz="755934">
              <a:lnSpc>
                <a:spcPct val="96000"/>
              </a:lnSpc>
            </a:pPr>
            <a:r>
              <a:rPr lang="ru-RU" sz="800" spc="-50" dirty="0">
                <a:latin typeface="Open Sans" panose="020B0606030504020204" pitchFamily="34" charset="0"/>
                <a:ea typeface="Open Sans" panose="020B0606030504020204" pitchFamily="34" charset="0"/>
                <a:cs typeface="Open Sans" panose="020B0606030504020204" pitchFamily="34" charset="0"/>
              </a:rPr>
              <a:t>10. Субсидии на возмещение части затрат на реализованную товарную рыбу, произведенную в Смоленской области.</a:t>
            </a:r>
          </a:p>
          <a:p>
            <a:pPr algn="just" defTabSz="755934">
              <a:lnSpc>
                <a:spcPct val="96000"/>
              </a:lnSpc>
            </a:pPr>
            <a:r>
              <a:rPr lang="ru-RU" sz="800" spc="-50" dirty="0">
                <a:latin typeface="Open Sans" panose="020B0606030504020204" pitchFamily="34" charset="0"/>
                <a:ea typeface="Open Sans" panose="020B0606030504020204" pitchFamily="34" charset="0"/>
                <a:cs typeface="Open Sans" panose="020B0606030504020204" pitchFamily="34" charset="0"/>
              </a:rPr>
              <a:t>11.   Субсидии на возмещение части затрат на приобретение рыбопосадочного материала.</a:t>
            </a:r>
          </a:p>
          <a:p>
            <a:pPr algn="just" defTabSz="755934">
              <a:lnSpc>
                <a:spcPct val="96000"/>
              </a:lnSpc>
            </a:pPr>
            <a:r>
              <a:rPr lang="ru-RU" sz="800" spc="-50" dirty="0">
                <a:latin typeface="Open Sans" panose="020B0606030504020204" pitchFamily="34" charset="0"/>
                <a:ea typeface="Open Sans" panose="020B0606030504020204" pitchFamily="34" charset="0"/>
                <a:cs typeface="Open Sans" panose="020B0606030504020204" pitchFamily="34" charset="0"/>
              </a:rPr>
              <a:t>12. Субсидии на возмещение части затрат</a:t>
            </a:r>
            <a:r>
              <a:rPr lang="ru-RU" sz="850" spc="-50" dirty="0">
                <a:latin typeface="Open Sans" panose="020B0606030504020204" pitchFamily="34" charset="0"/>
                <a:ea typeface="Open Sans" panose="020B0606030504020204" pitchFamily="34" charset="0"/>
                <a:cs typeface="Open Sans" panose="020B0606030504020204" pitchFamily="34" charset="0"/>
              </a:rPr>
              <a:t>, связанных с разработкой проектно-сметной документации на создание и (или) модернизацию молочно-товарных ферм, и проведение инженерных изысканий, выполняемых в целях подготовки данной проектной документации.</a:t>
            </a:r>
          </a:p>
        </p:txBody>
      </p:sp>
      <p:sp>
        <p:nvSpPr>
          <p:cNvPr id="47" name="TextBox 46"/>
          <p:cNvSpPr txBox="1"/>
          <p:nvPr/>
        </p:nvSpPr>
        <p:spPr>
          <a:xfrm>
            <a:off x="833915" y="154887"/>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5058838" y="2479010"/>
            <a:ext cx="2332632" cy="1122375"/>
          </a:xfrm>
          <a:prstGeom prst="rect">
            <a:avLst/>
          </a:prstGeom>
          <a:noFill/>
        </p:spPr>
        <p:txBody>
          <a:bodyPr wrap="square" rtlCol="0">
            <a:spAutoFit/>
          </a:bodyPr>
          <a:lstStyle/>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в сельской местности гражданам РФ.</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строительство (приобретение) жилья, предоставляемого гражданам по договору найма жилого помещения.</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Субсидия на реализацию мероприятий по благоустройству сельских территорий.</a:t>
            </a:r>
          </a:p>
        </p:txBody>
      </p:sp>
      <p:pic>
        <p:nvPicPr>
          <p:cNvPr id="44" name="Рисунок 43"/>
          <p:cNvPicPr>
            <a:picLocks noChangeAspect="1"/>
          </p:cNvPicPr>
          <p:nvPr/>
        </p:nvPicPr>
        <p:blipFill>
          <a:blip r:embed="rId20" cstate="print">
            <a:duotone>
              <a:prstClr val="black"/>
              <a:srgbClr val="CCE395">
                <a:tint val="45000"/>
                <a:satMod val="400000"/>
              </a:srgbClr>
            </a:duotone>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18012" y="5442048"/>
            <a:ext cx="2337948" cy="239212"/>
          </a:xfrm>
          <a:prstGeom prst="rect">
            <a:avLst/>
          </a:prstGeom>
        </p:spPr>
      </p:pic>
      <p:sp>
        <p:nvSpPr>
          <p:cNvPr id="48" name="TextBox 47"/>
          <p:cNvSpPr txBox="1"/>
          <p:nvPr/>
        </p:nvSpPr>
        <p:spPr>
          <a:xfrm>
            <a:off x="2388990" y="5445470"/>
            <a:ext cx="2497886" cy="246221"/>
          </a:xfrm>
          <a:prstGeom prst="rect">
            <a:avLst/>
          </a:prstGeom>
          <a:noFill/>
        </p:spPr>
        <p:txBody>
          <a:bodyPr wrap="square" rtlCol="0">
            <a:spAutoFit/>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p>
        </p:txBody>
      </p:sp>
      <p:pic>
        <p:nvPicPr>
          <p:cNvPr id="51" name="Рисунок 50"/>
          <p:cNvPicPr>
            <a:picLocks noChangeAspect="1"/>
          </p:cNvPicPr>
          <p:nvPr/>
        </p:nvPicPr>
        <p:blipFill>
          <a:blip r:embed="rId19"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2497542" y="5757520"/>
            <a:ext cx="2358418" cy="1346139"/>
          </a:xfrm>
          <a:prstGeom prst="rect">
            <a:avLst/>
          </a:prstGeom>
        </p:spPr>
      </p:pic>
      <p:sp>
        <p:nvSpPr>
          <p:cNvPr id="52" name="Объект 31"/>
          <p:cNvSpPr txBox="1">
            <a:spLocks/>
          </p:cNvSpPr>
          <p:nvPr/>
        </p:nvSpPr>
        <p:spPr>
          <a:xfrm>
            <a:off x="2518012" y="5731661"/>
            <a:ext cx="2265528" cy="1643347"/>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Гранты на развитие семейных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Гранты «</a:t>
            </a:r>
            <a:r>
              <a:rPr lang="ru-RU" sz="8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8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p:txBody>
      </p:sp>
      <p:pic>
        <p:nvPicPr>
          <p:cNvPr id="54" name="Рисунок 5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2555" y="174395"/>
            <a:ext cx="595968" cy="727260"/>
          </a:xfrm>
          <a:prstGeom prst="rect">
            <a:avLst/>
          </a:prstGeom>
        </p:spPr>
      </p:pic>
      <p:sp>
        <p:nvSpPr>
          <p:cNvPr id="46" name="TextBox 45"/>
          <p:cNvSpPr txBox="1"/>
          <p:nvPr/>
        </p:nvSpPr>
        <p:spPr>
          <a:xfrm>
            <a:off x="91965" y="5120168"/>
            <a:ext cx="2253095"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Модернизация объектов</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АПК и приобретение с/х техники</a:t>
            </a:r>
          </a:p>
        </p:txBody>
      </p:sp>
      <p:sp>
        <p:nvSpPr>
          <p:cNvPr id="53" name="Объект 31"/>
          <p:cNvSpPr txBox="1">
            <a:spLocks/>
          </p:cNvSpPr>
          <p:nvPr/>
        </p:nvSpPr>
        <p:spPr>
          <a:xfrm>
            <a:off x="36608" y="5681260"/>
            <a:ext cx="2364510" cy="1287576"/>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сельскохозяйственной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лизинговых платежей.</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прямых понесенных затрат на создание и (или) модернизацию объектов агропромышленного комплекса: хранилищ, животноводческих комплексов молочного направления, </a:t>
            </a:r>
            <a:r>
              <a:rPr lang="ru-RU" sz="800" spc="-50" dirty="0" err="1">
                <a:latin typeface="Open Sans" panose="020B0606030504020204" pitchFamily="34" charset="0"/>
                <a:ea typeface="Open Sans" panose="020B0606030504020204" pitchFamily="34" charset="0"/>
                <a:cs typeface="Open Sans" panose="020B0606030504020204" pitchFamily="34" charset="0"/>
              </a:rPr>
              <a:t>льно</a:t>
            </a:r>
            <a:r>
              <a:rPr lang="ru-RU" sz="800" spc="-50" dirty="0">
                <a:latin typeface="Open Sans" panose="020B0606030504020204" pitchFamily="34" charset="0"/>
                <a:ea typeface="Open Sans" panose="020B0606030504020204" pitchFamily="34" charset="0"/>
                <a:cs typeface="Open Sans" panose="020B0606030504020204" pitchFamily="34" charset="0"/>
              </a:rPr>
              <a:t>, </a:t>
            </a:r>
            <a:r>
              <a:rPr lang="ru-RU" sz="800" spc="-50" dirty="0" err="1">
                <a:latin typeface="Open Sans" panose="020B0606030504020204" pitchFamily="34" charset="0"/>
                <a:ea typeface="Open Sans" panose="020B0606030504020204" pitchFamily="34" charset="0"/>
                <a:cs typeface="Open Sans" panose="020B0606030504020204" pitchFamily="34" charset="0"/>
              </a:rPr>
              <a:t>пенькоперерабатывающих</a:t>
            </a:r>
            <a:r>
              <a:rPr lang="ru-RU" sz="800" spc="-50" dirty="0">
                <a:latin typeface="Open Sans" panose="020B0606030504020204" pitchFamily="34" charset="0"/>
                <a:ea typeface="Open Sans" panose="020B0606030504020204" pitchFamily="34" charset="0"/>
                <a:cs typeface="Open Sans" panose="020B0606030504020204" pitchFamily="34" charset="0"/>
              </a:rPr>
              <a:t> предприятий.</a:t>
            </a:r>
          </a:p>
        </p:txBody>
      </p:sp>
      <p:sp>
        <p:nvSpPr>
          <p:cNvPr id="55" name="Объект 31"/>
          <p:cNvSpPr txBox="1">
            <a:spLocks/>
          </p:cNvSpPr>
          <p:nvPr/>
        </p:nvSpPr>
        <p:spPr>
          <a:xfrm>
            <a:off x="5067434" y="4844276"/>
            <a:ext cx="2394479" cy="693335"/>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endParaRPr lang="ru-RU" sz="850" spc="-50" dirty="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endParaRPr lang="ru-RU" sz="850" spc="-50" dirty="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развитие сельского туризма</a:t>
            </a:r>
          </a:p>
        </p:txBody>
      </p:sp>
    </p:spTree>
    <p:extLst>
      <p:ext uri="{BB962C8B-B14F-4D97-AF65-F5344CB8AC3E}">
        <p14:creationId xmlns:p14="http://schemas.microsoft.com/office/powerpoint/2010/main" val="2015592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p>
        </p:txBody>
      </p:sp>
      <p:sp>
        <p:nvSpPr>
          <p:cNvPr id="23" name="TextBox 22"/>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3" name="Picture 6" descr="http://tomnosti.info/dorogi-kak-i-pochemu-4/foto/17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r="12500"/>
          <a:stretch/>
        </p:blipFill>
        <p:spPr bwMode="auto">
          <a:xfrm>
            <a:off x="525346" y="1187705"/>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48" y="1157914"/>
            <a:ext cx="1057501" cy="1057501"/>
          </a:xfrm>
          <a:prstGeom prst="rect">
            <a:avLst/>
          </a:prstGeom>
        </p:spPr>
      </p:pic>
      <p:pic>
        <p:nvPicPr>
          <p:cNvPr id="35" name="Рисунок 34"/>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1894" y="5302850"/>
            <a:ext cx="2621866" cy="1175278"/>
          </a:xfrm>
          <a:prstGeom prst="rect">
            <a:avLst/>
          </a:prstGeom>
        </p:spPr>
      </p:pic>
      <p:sp>
        <p:nvSpPr>
          <p:cNvPr id="36" name="TextBox 35"/>
          <p:cNvSpPr txBox="1"/>
          <p:nvPr/>
        </p:nvSpPr>
        <p:spPr>
          <a:xfrm>
            <a:off x="-278249" y="2499578"/>
            <a:ext cx="4082583" cy="600164"/>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общего пользования регионального значения:</a:t>
            </a:r>
          </a:p>
        </p:txBody>
      </p:sp>
      <p:sp>
        <p:nvSpPr>
          <p:cNvPr id="37" name="TextBox 36"/>
          <p:cNvSpPr txBox="1"/>
          <p:nvPr/>
        </p:nvSpPr>
        <p:spPr>
          <a:xfrm>
            <a:off x="205060" y="4738775"/>
            <a:ext cx="3115966"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510" y="3168095"/>
            <a:ext cx="542759" cy="542759"/>
          </a:xfrm>
          <a:prstGeom prst="rect">
            <a:avLst/>
          </a:prstGeom>
        </p:spPr>
      </p:pic>
      <p:sp>
        <p:nvSpPr>
          <p:cNvPr id="41" name="Прямоугольник 40"/>
          <p:cNvSpPr/>
          <p:nvPr/>
        </p:nvSpPr>
        <p:spPr>
          <a:xfrm>
            <a:off x="940943" y="3152188"/>
            <a:ext cx="2240175" cy="523220"/>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Р-96 Спас-Деменск-Ельня-Починок</a:t>
            </a:r>
          </a:p>
        </p:txBody>
      </p: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01" y="4161186"/>
            <a:ext cx="469038" cy="536734"/>
          </a:xfrm>
          <a:prstGeom prst="rect">
            <a:avLst/>
          </a:prstGeom>
        </p:spPr>
      </p:pic>
      <p:sp>
        <p:nvSpPr>
          <p:cNvPr id="44" name="Прямоугольник 43"/>
          <p:cNvSpPr/>
          <p:nvPr/>
        </p:nvSpPr>
        <p:spPr>
          <a:xfrm>
            <a:off x="977560" y="4270180"/>
            <a:ext cx="2691601" cy="307777"/>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Смоленск-Фаянсовая</a:t>
            </a:r>
          </a:p>
        </p:txBody>
      </p:sp>
      <p:sp>
        <p:nvSpPr>
          <p:cNvPr id="45" name="TextBox 44"/>
          <p:cNvSpPr txBox="1"/>
          <p:nvPr/>
        </p:nvSpPr>
        <p:spPr>
          <a:xfrm>
            <a:off x="1527527" y="1283686"/>
            <a:ext cx="208358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p>
        </p:txBody>
      </p:sp>
      <p:sp>
        <p:nvSpPr>
          <p:cNvPr id="46" name="TextBox 45"/>
          <p:cNvSpPr txBox="1"/>
          <p:nvPr/>
        </p:nvSpPr>
        <p:spPr>
          <a:xfrm>
            <a:off x="527407" y="5685526"/>
            <a:ext cx="2586353" cy="276999"/>
          </a:xfrm>
          <a:prstGeom prst="rect">
            <a:avLst/>
          </a:prstGeom>
          <a:noFill/>
        </p:spPr>
        <p:txBody>
          <a:bodyPr wrap="square" rtlCol="0">
            <a:spAutoFit/>
          </a:bodyPr>
          <a:lstStyle/>
          <a:p>
            <a:pPr algn="ct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527406" y="5866169"/>
            <a:ext cx="2586353" cy="553998"/>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35,1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дороги с твердым                             покрытием   </a:t>
            </a:r>
          </a:p>
        </p:txBody>
      </p:sp>
      <p:sp>
        <p:nvSpPr>
          <p:cNvPr id="48" name="TextBox 47"/>
          <p:cNvSpPr txBox="1"/>
          <p:nvPr/>
        </p:nvSpPr>
        <p:spPr>
          <a:xfrm>
            <a:off x="605420" y="5496837"/>
            <a:ext cx="2508340" cy="369332"/>
          </a:xfrm>
          <a:prstGeom prst="rect">
            <a:avLst/>
          </a:prstGeom>
          <a:noFill/>
        </p:spPr>
        <p:txBody>
          <a:bodyPr wrap="square" rtlCol="0">
            <a:spAutoFit/>
          </a:bodyPr>
          <a:lstStyle/>
          <a:p>
            <a:pPr algn="ctr"/>
            <a:r>
              <a:rPr lang="ru-RU">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64,7 </a:t>
            </a: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p>
        </p:txBody>
      </p:sp>
      <p:sp>
        <p:nvSpPr>
          <p:cNvPr id="49" name="TextBox 48"/>
          <p:cNvSpPr txBox="1"/>
          <p:nvPr/>
        </p:nvSpPr>
        <p:spPr>
          <a:xfrm>
            <a:off x="-129838" y="3715586"/>
            <a:ext cx="3581758"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sp>
        <p:nvSpPr>
          <p:cNvPr id="50" name="Прямоугольник 49"/>
          <p:cNvSpPr/>
          <p:nvPr/>
        </p:nvSpPr>
        <p:spPr>
          <a:xfrm>
            <a:off x="520247" y="1343531"/>
            <a:ext cx="1085856" cy="769441"/>
          </a:xfrm>
          <a:prstGeom prst="rect">
            <a:avLst/>
          </a:prstGeom>
        </p:spPr>
        <p:txBody>
          <a:bodyPr wrap="square">
            <a:spAutoFit/>
          </a:bodyPr>
          <a:lstStyle/>
          <a:p>
            <a:pPr algn="ctr"/>
            <a:r>
              <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338,3 </a:t>
            </a:r>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км</a:t>
            </a:r>
            <a:endParaRPr lang="ru-RU" sz="2000" dirty="0">
              <a:solidFill>
                <a:schemeClr val="bg1"/>
              </a:solidFill>
            </a:endParaRPr>
          </a:p>
        </p:txBody>
      </p:sp>
      <p:pic>
        <p:nvPicPr>
          <p:cNvPr id="26" name="Рисунок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6124" y="1437575"/>
            <a:ext cx="4047038" cy="4900044"/>
          </a:xfrm>
          <a:prstGeom prst="rect">
            <a:avLst/>
          </a:prstGeom>
        </p:spPr>
      </p:pic>
    </p:spTree>
    <p:extLst>
      <p:ext uri="{BB962C8B-B14F-4D97-AF65-F5344CB8AC3E}">
        <p14:creationId xmlns:p14="http://schemas.microsoft.com/office/powerpoint/2010/main" val="496555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3418"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p>
        </p:txBody>
      </p:sp>
      <p:sp>
        <p:nvSpPr>
          <p:cNvPr id="34" name="TextBox 33"/>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8" name="TextBox 37"/>
          <p:cNvSpPr txBox="1"/>
          <p:nvPr/>
        </p:nvSpPr>
        <p:spPr>
          <a:xfrm>
            <a:off x="1428326" y="1630351"/>
            <a:ext cx="1917622"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39" name="TextBox 38"/>
          <p:cNvSpPr txBox="1"/>
          <p:nvPr/>
        </p:nvSpPr>
        <p:spPr>
          <a:xfrm>
            <a:off x="2121300" y="1198928"/>
            <a:ext cx="418704"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0" name="TextBox 39"/>
          <p:cNvSpPr txBox="1"/>
          <p:nvPr/>
        </p:nvSpPr>
        <p:spPr>
          <a:xfrm flipH="1">
            <a:off x="6541289" y="2967745"/>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41" name="TextBox 40"/>
          <p:cNvSpPr txBox="1"/>
          <p:nvPr/>
        </p:nvSpPr>
        <p:spPr>
          <a:xfrm>
            <a:off x="6078903" y="3424730"/>
            <a:ext cx="139885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3" name="TextBox 42"/>
          <p:cNvSpPr txBox="1"/>
          <p:nvPr/>
        </p:nvSpPr>
        <p:spPr>
          <a:xfrm>
            <a:off x="168296" y="3543470"/>
            <a:ext cx="1529785"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44" name="TextBox 43"/>
          <p:cNvSpPr txBox="1"/>
          <p:nvPr/>
        </p:nvSpPr>
        <p:spPr>
          <a:xfrm>
            <a:off x="4458728" y="5256090"/>
            <a:ext cx="2197206" cy="95410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интерактивное телевидение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47" name="Рисунок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1" y="5181516"/>
            <a:ext cx="1251611" cy="1251611"/>
          </a:xfrm>
          <a:prstGeom prst="rect">
            <a:avLst/>
          </a:prstGeom>
        </p:spPr>
      </p:pic>
      <p:pic>
        <p:nvPicPr>
          <p:cNvPr id="48" name="Рисунок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49" name="Рисунок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50" name="Рисунок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699" y="3154149"/>
            <a:ext cx="1237827" cy="1237827"/>
          </a:xfrm>
          <a:prstGeom prst="rect">
            <a:avLst/>
          </a:prstGeom>
        </p:spPr>
      </p:pic>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52" name="Рисунок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29"/>
            <a:ext cx="1237827" cy="1237827"/>
          </a:xfrm>
          <a:prstGeom prst="rect">
            <a:avLst/>
          </a:prstGeom>
        </p:spPr>
      </p:pic>
      <p:sp>
        <p:nvSpPr>
          <p:cNvPr id="53" name="TextBox 52"/>
          <p:cNvSpPr txBox="1"/>
          <p:nvPr/>
        </p:nvSpPr>
        <p:spPr>
          <a:xfrm>
            <a:off x="4590929" y="1623949"/>
            <a:ext cx="2886824" cy="523220"/>
          </a:xfrm>
          <a:prstGeom prst="rect">
            <a:avLst/>
          </a:prstGeom>
          <a:noFill/>
        </p:spPr>
        <p:txBody>
          <a:bodyPr wrap="square" rtlCol="0">
            <a:spAutoFit/>
          </a:bodyPr>
          <a:lstStyle/>
          <a:p>
            <a:pPr>
              <a:tabLst>
                <a:tab pos="176213" algn="l"/>
              </a:tabLst>
            </a:pPr>
            <a:r>
              <a:rPr lang="ru-RU" sz="1400" dirty="0">
                <a:latin typeface="Open Sans" panose="020B0606030504020204" pitchFamily="34" charset="0"/>
                <a:ea typeface="Open Sans" panose="020B0606030504020204" pitchFamily="34" charset="0"/>
                <a:cs typeface="Open Sans" panose="020B0606030504020204" pitchFamily="34" charset="0"/>
              </a:rPr>
              <a:t>Смоленский филиал </a:t>
            </a:r>
            <a:br>
              <a:rPr lang="ru-RU" sz="1400" dirty="0">
                <a:latin typeface="Open Sans" panose="020B0606030504020204" pitchFamily="34" charset="0"/>
                <a:ea typeface="Open Sans" panose="020B0606030504020204" pitchFamily="34" charset="0"/>
                <a:cs typeface="Open Sans" panose="020B0606030504020204" pitchFamily="34" charset="0"/>
              </a:rPr>
            </a:br>
            <a:r>
              <a:rPr lang="ru-RU" sz="1400" dirty="0">
                <a:latin typeface="Open Sans" panose="020B0606030504020204" pitchFamily="34" charset="0"/>
                <a:ea typeface="Open Sans" panose="020B0606030504020204" pitchFamily="34" charset="0"/>
                <a:cs typeface="Open Sans" panose="020B0606030504020204" pitchFamily="34" charset="0"/>
              </a:rPr>
              <a:t>ПАО «Ростелеком»</a:t>
            </a:r>
          </a:p>
        </p:txBody>
      </p:sp>
      <p:sp>
        <p:nvSpPr>
          <p:cNvPr id="54" name="TextBox 53"/>
          <p:cNvSpPr txBox="1"/>
          <p:nvPr/>
        </p:nvSpPr>
        <p:spPr>
          <a:xfrm>
            <a:off x="735220" y="4609759"/>
            <a:ext cx="1841732" cy="1600438"/>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«Билайн»</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«Теле-2»</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«Мегафон»</a:t>
            </a:r>
          </a:p>
        </p:txBody>
      </p:sp>
      <p:pic>
        <p:nvPicPr>
          <p:cNvPr id="55" name="Рисунок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695" y="4956770"/>
            <a:ext cx="454160" cy="453208"/>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869" y="4542576"/>
            <a:ext cx="427934" cy="440771"/>
          </a:xfrm>
          <a:prstGeom prst="rect">
            <a:avLst/>
          </a:prstGeom>
        </p:spPr>
      </p:pic>
      <p:pic>
        <p:nvPicPr>
          <p:cNvPr id="57" name="Рисунок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579" y="5823387"/>
            <a:ext cx="452779" cy="453993"/>
          </a:xfrm>
          <a:prstGeom prst="rect">
            <a:avLst/>
          </a:prstGeom>
        </p:spPr>
      </p:pic>
      <p:pic>
        <p:nvPicPr>
          <p:cNvPr id="58" name="Рисунок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354" y="5447890"/>
            <a:ext cx="481090" cy="352158"/>
          </a:xfrm>
          <a:prstGeom prst="rect">
            <a:avLst/>
          </a:prstGeom>
        </p:spPr>
      </p:pic>
      <p:pic>
        <p:nvPicPr>
          <p:cNvPr id="59" name="Рисунок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60" name="Рисунок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61" name="Рисунок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33" name="Рисунок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484004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mostr0y.ru/assets/images/foto/2015/12/21378487-l%5b1%5d.jpg"/>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33206" y="4308426"/>
            <a:ext cx="4123303" cy="3092479"/>
          </a:xfrm>
          <a:prstGeom prst="rect">
            <a:avLst/>
          </a:prstGeom>
          <a:noFill/>
          <a:extLst>
            <a:ext uri="{909E8E84-426E-40DD-AFC4-6F175D3DCCD1}">
              <a14:hiddenFill xmlns:a14="http://schemas.microsoft.com/office/drawing/2010/main">
                <a:solidFill>
                  <a:srgbClr val="FFFFFF"/>
                </a:solidFill>
              </a14:hiddenFill>
            </a:ext>
          </a:extLst>
        </p:spPr>
      </p:pic>
      <p:pic>
        <p:nvPicPr>
          <p:cNvPr id="38" name="Рисунок 37" descr="http://media.vremyan.ru/images/640_480/images_23407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860" y="1272097"/>
            <a:ext cx="1573603" cy="1601722"/>
          </a:xfrm>
          <a:prstGeom prst="ellipse">
            <a:avLst/>
          </a:prstGeom>
          <a:noFill/>
          <a:ln>
            <a:noFill/>
          </a:ln>
        </p:spPr>
      </p:pic>
      <p:pic>
        <p:nvPicPr>
          <p:cNvPr id="40" name="Рисунок 39"/>
          <p:cNvPicPr>
            <a:picLocks noChangeAspect="1"/>
          </p:cNvPicPr>
          <p:nvPr/>
        </p:nvPicPr>
        <p:blipFill>
          <a:blip r:embed="rId4" cstate="print">
            <a:duotone>
              <a:prstClr val="black"/>
              <a:srgbClr val="EBEBA9">
                <a:tint val="45000"/>
                <a:satMod val="400000"/>
              </a:srgbClr>
            </a:duotone>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45008" y="3578838"/>
            <a:ext cx="3847129" cy="1189808"/>
          </a:xfrm>
          <a:prstGeom prst="rect">
            <a:avLst/>
          </a:prstGeom>
          <a:ln>
            <a:solidFill>
              <a:schemeClr val="tx1"/>
            </a:solidFill>
            <a:prstDash val="lgDash"/>
          </a:ln>
        </p:spPr>
      </p:pic>
      <p:pic>
        <p:nvPicPr>
          <p:cNvPr id="10" name="Рисунок 9"/>
          <p:cNvPicPr>
            <a:picLocks noChangeAspect="1"/>
          </p:cNvPicPr>
          <p:nvPr/>
        </p:nvPicPr>
        <p:blipFill>
          <a:blip r:embed="rId6"/>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p>
        </p:txBody>
      </p:sp>
      <p:sp>
        <p:nvSpPr>
          <p:cNvPr id="23" name="TextBox 22"/>
          <p:cNvSpPr txBox="1"/>
          <p:nvPr/>
        </p:nvSpPr>
        <p:spPr>
          <a:xfrm>
            <a:off x="3244535" y="3059997"/>
            <a:ext cx="3454726" cy="369332"/>
          </a:xfrm>
          <a:prstGeom prst="rect">
            <a:avLst/>
          </a:prstGeom>
          <a:noFill/>
        </p:spPr>
        <p:txBody>
          <a:bodyPr wrap="square" rtlCol="0">
            <a:spAutoFit/>
          </a:bodyPr>
          <a:lstStyle/>
          <a:p>
            <a:r>
              <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p>
        </p:txBody>
      </p:sp>
      <p:pic>
        <p:nvPicPr>
          <p:cNvPr id="24" name="Рисунок 23"/>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6" y="1307511"/>
            <a:ext cx="2795137" cy="936966"/>
          </a:xfrm>
          <a:prstGeom prst="rect">
            <a:avLst/>
          </a:prstGeom>
        </p:spPr>
      </p:pic>
      <p:pic>
        <p:nvPicPr>
          <p:cNvPr id="25" name="Рисунок 24"/>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5" y="3392975"/>
            <a:ext cx="2795137" cy="936966"/>
          </a:xfrm>
          <a:prstGeom prst="rect">
            <a:avLst/>
          </a:prstGeom>
        </p:spPr>
      </p:pic>
      <p:sp>
        <p:nvSpPr>
          <p:cNvPr id="28" name="TextBox 27"/>
          <p:cNvSpPr txBox="1"/>
          <p:nvPr/>
        </p:nvSpPr>
        <p:spPr>
          <a:xfrm>
            <a:off x="440600" y="4378995"/>
            <a:ext cx="2313639" cy="646331"/>
          </a:xfrm>
          <a:prstGeom prst="rect">
            <a:avLst/>
          </a:prstGeom>
          <a:noFill/>
        </p:spPr>
        <p:txBody>
          <a:bodyPr wrap="square" rtlCol="0">
            <a:spAutoFit/>
          </a:bodyPr>
          <a:lstStyle/>
          <a:p>
            <a:pPr algn="ctr"/>
            <a:r>
              <a:rPr lang="ru-RU" sz="36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0,3 </a:t>
            </a: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378909" y="2325698"/>
            <a:ext cx="2392913" cy="923330"/>
          </a:xfrm>
          <a:prstGeom prst="rect">
            <a:avLst/>
          </a:prstGeom>
          <a:noFill/>
        </p:spPr>
        <p:txBody>
          <a:bodyPr wrap="square" rtlCol="0">
            <a:spAutoFit/>
          </a:bodyPr>
          <a:lstStyle/>
          <a:p>
            <a:pPr algn="ctr"/>
            <a:r>
              <a:rPr lang="ru-RU" sz="36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16</a:t>
            </a:r>
            <a:r>
              <a:rPr lang="en-US" sz="36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8</a:t>
            </a:r>
            <a:r>
              <a:rPr lang="ru-RU" sz="36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en-US" sz="36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8</a:t>
            </a:r>
            <a:r>
              <a:rPr lang="ru-RU" sz="36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909" y="1452828"/>
            <a:ext cx="2375330" cy="646331"/>
          </a:xfrm>
          <a:prstGeom prst="rect">
            <a:avLst/>
          </a:prstGeom>
          <a:noFill/>
        </p:spPr>
        <p:txBody>
          <a:bodyPr wrap="non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929" y="3577258"/>
            <a:ext cx="2678554" cy="584775"/>
          </a:xfrm>
          <a:prstGeom prst="rect">
            <a:avLst/>
          </a:prstGeom>
          <a:noFill/>
        </p:spPr>
        <p:txBody>
          <a:bodyPr wrap="non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 эксплуатацию жилья</a:t>
            </a:r>
          </a:p>
        </p:txBody>
      </p:sp>
      <p:sp>
        <p:nvSpPr>
          <p:cNvPr id="42" name="TextBox 41"/>
          <p:cNvSpPr txBox="1"/>
          <p:nvPr/>
        </p:nvSpPr>
        <p:spPr>
          <a:xfrm>
            <a:off x="3338719" y="3632556"/>
            <a:ext cx="3605925" cy="830997"/>
          </a:xfrm>
          <a:prstGeom prst="rect">
            <a:avLst/>
          </a:prstGeom>
          <a:noFill/>
        </p:spPr>
        <p:txBody>
          <a:bodyPr wrap="square" rtlCol="0">
            <a:spAutoFit/>
          </a:bodyPr>
          <a:lstStyle/>
          <a:p>
            <a:pPr indent="179388" algn="just"/>
            <a:r>
              <a:rPr lang="ru-RU" sz="1200" dirty="0"/>
              <a:t>В районе реализуется муниципальная программа «Обеспечение жильем молодых семей. В 2020 году за счет получения социальной выплаты улучшила свои жилищные условия  одна  молодая семья. </a:t>
            </a:r>
            <a:endParaRPr lang="ru-RU" sz="1200" dirty="0">
              <a:latin typeface="Open Sans" pitchFamily="34" charset="0"/>
              <a:ea typeface="Open Sans" pitchFamily="34" charset="0"/>
              <a:cs typeface="Open Sans" pitchFamily="34" charset="0"/>
            </a:endParaRPr>
          </a:p>
        </p:txBody>
      </p:sp>
      <p:sp>
        <p:nvSpPr>
          <p:cNvPr id="35" name="TextBox 34"/>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1" name="TextBox 4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758" y="1228536"/>
            <a:ext cx="1631806" cy="1654085"/>
          </a:xfrm>
          <a:prstGeom prst="rect">
            <a:avLst/>
          </a:prstGeom>
        </p:spPr>
      </p:pic>
      <p:pic>
        <p:nvPicPr>
          <p:cNvPr id="26" name="Рисунок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682" y="1224482"/>
            <a:ext cx="1690011" cy="1713085"/>
          </a:xfrm>
          <a:prstGeom prst="rect">
            <a:avLst/>
          </a:prstGeom>
        </p:spPr>
      </p:pic>
      <p:pic>
        <p:nvPicPr>
          <p:cNvPr id="32" name="Рисунок 31" descr="http://selhoz.admin-smolensk.ru/files/675/gallery/med/22.11.2016_12.15.27_img_0029.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9032" y="1289136"/>
            <a:ext cx="1635309" cy="1584682"/>
          </a:xfrm>
          <a:prstGeom prst="ellipse">
            <a:avLst/>
          </a:prstGeom>
          <a:noFill/>
          <a:ln>
            <a:noFill/>
          </a:ln>
        </p:spPr>
      </p:pic>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3858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960" y="1347646"/>
            <a:ext cx="2350637" cy="2350637"/>
          </a:xfrm>
          <a:prstGeom prst="rect">
            <a:avLst/>
          </a:prstGeom>
          <a:ln>
            <a:noFill/>
          </a:ln>
        </p:spPr>
      </p:pic>
      <p:pic>
        <p:nvPicPr>
          <p:cNvPr id="17" name="Рисунок 16"/>
          <p:cNvPicPr>
            <a:picLocks noChangeAspect="1"/>
          </p:cNvPicPr>
          <p:nvPr/>
        </p:nvPicPr>
        <p:blipFill>
          <a:blip r:embed="rId3"/>
          <a:stretch>
            <a:fillRect/>
          </a:stretch>
        </p:blipFill>
        <p:spPr>
          <a:xfrm>
            <a:off x="2061031" y="156237"/>
            <a:ext cx="5498644" cy="768091"/>
          </a:xfrm>
          <a:prstGeom prst="rect">
            <a:avLst/>
          </a:prstGeom>
        </p:spPr>
      </p:pic>
      <p:sp>
        <p:nvSpPr>
          <p:cNvPr id="18" name="TextBox 17"/>
          <p:cNvSpPr txBox="1"/>
          <p:nvPr/>
        </p:nvSpPr>
        <p:spPr>
          <a:xfrm>
            <a:off x="1751897" y="232505"/>
            <a:ext cx="6116912" cy="615553"/>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Главы муниципального образования</a:t>
            </a:r>
          </a:p>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Смоленской области</a:t>
            </a: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21" name="TextBox 20"/>
          <p:cNvSpPr txBox="1"/>
          <p:nvPr/>
        </p:nvSpPr>
        <p:spPr>
          <a:xfrm>
            <a:off x="2854777" y="1472213"/>
            <a:ext cx="4403212" cy="3046988"/>
          </a:xfrm>
          <a:prstGeom prst="rect">
            <a:avLst/>
          </a:prstGeom>
          <a:noFill/>
        </p:spPr>
        <p:txBody>
          <a:bodyPr wrap="square" rtlCol="0">
            <a:spAutoFit/>
          </a:bodyPr>
          <a:lstStyle/>
          <a:p>
            <a:pPr algn="just"/>
            <a:r>
              <a:rPr lang="ru-RU" sz="1200" dirty="0"/>
              <a:t>	</a:t>
            </a:r>
            <a:r>
              <a:rPr lang="ru-RU" sz="1200" dirty="0">
                <a:latin typeface="Open Sans" pitchFamily="34" charset="0"/>
              </a:rPr>
              <a:t>Вас приветствует муниципальное образование «Глинковский район» Смоленской области.	</a:t>
            </a:r>
          </a:p>
          <a:p>
            <a:pPr algn="just"/>
            <a:r>
              <a:rPr lang="ru-RU" sz="1200" dirty="0">
                <a:latin typeface="Open Sans" pitchFamily="34" charset="0"/>
              </a:rPr>
              <a:t>	В числе ключевых направлений деятельности органов местного самоуправления – повышение качества и доступности муниципальных услуг, создание благоприятного инвестиционного климата, оказание всесторонней поддержки субъектам малого и среднего бизнеса. Залогом успешного развития экономики является реализация инвестиционных проектов. Руководство района, придавая огромное значение экономической стабильности, процветанию населения, обеспечению комфортных условий его проживания ставит перед собой задачу проведения активной деятельности, направленной на привлечение инвесторов. Глинка открыта для партнерства и сотрудничества.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p:cNvSpPr txBox="1"/>
          <p:nvPr/>
        </p:nvSpPr>
        <p:spPr>
          <a:xfrm>
            <a:off x="299192" y="3787558"/>
            <a:ext cx="2422465" cy="523220"/>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Калмыков </a:t>
            </a:r>
          </a:p>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Михаил  Захарович</a:t>
            </a:r>
          </a:p>
        </p:txBody>
      </p:sp>
      <p:sp>
        <p:nvSpPr>
          <p:cNvPr id="23" name="TextBox 22"/>
          <p:cNvSpPr txBox="1"/>
          <p:nvPr/>
        </p:nvSpPr>
        <p:spPr>
          <a:xfrm>
            <a:off x="4031576" y="1051811"/>
            <a:ext cx="2049613"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p>
        </p:txBody>
      </p:sp>
      <p:sp>
        <p:nvSpPr>
          <p:cNvPr id="24" name="TextBox 23"/>
          <p:cNvSpPr txBox="1"/>
          <p:nvPr/>
        </p:nvSpPr>
        <p:spPr>
          <a:xfrm>
            <a:off x="1360395" y="6309121"/>
            <a:ext cx="437745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Глинковский район!</a:t>
            </a:r>
          </a:p>
        </p:txBody>
      </p:sp>
      <p:sp>
        <p:nvSpPr>
          <p:cNvPr id="25" name="TextBox 24"/>
          <p:cNvSpPr txBox="1"/>
          <p:nvPr/>
        </p:nvSpPr>
        <p:spPr>
          <a:xfrm>
            <a:off x="280105" y="4519202"/>
            <a:ext cx="6828266" cy="1015663"/>
          </a:xfrm>
          <a:prstGeom prst="rect">
            <a:avLst/>
          </a:prstGeom>
          <a:noFill/>
        </p:spPr>
        <p:txBody>
          <a:bodyPr wrap="square" rtlCol="0">
            <a:spAutoFit/>
          </a:bodyPr>
          <a:lstStyle/>
          <a:p>
            <a:pPr algn="just"/>
            <a:r>
              <a:rPr lang="ru-RU" sz="1200" dirty="0"/>
              <a:t>	</a:t>
            </a:r>
            <a:r>
              <a:rPr lang="ru-RU" sz="1200" dirty="0">
                <a:latin typeface="Open Sans" pitchFamily="34" charset="0"/>
              </a:rPr>
              <a:t>Благоприятные условия для развития агропромышленного комплекса района способствуют развитию производства сельскохозяйственной продукции.</a:t>
            </a:r>
          </a:p>
          <a:p>
            <a:pPr algn="just"/>
            <a:r>
              <a:rPr lang="ru-RU" sz="1200" dirty="0">
                <a:latin typeface="Open Sans" pitchFamily="34" charset="0"/>
              </a:rPr>
              <a:t>	Наличие месторождений полезных ископаемых (торф, цементное сырье, песок, гравий) создает благоприятные условия для привлечения инвестиций и развития деловых взаимоотношений.</a:t>
            </a:r>
          </a:p>
        </p:txBody>
      </p:sp>
      <p:sp>
        <p:nvSpPr>
          <p:cNvPr id="28" name="Прямоугольник 27"/>
          <p:cNvSpPr/>
          <p:nvPr/>
        </p:nvSpPr>
        <p:spPr>
          <a:xfrm>
            <a:off x="236368" y="5544693"/>
            <a:ext cx="6625512" cy="646331"/>
          </a:xfrm>
          <a:prstGeom prst="rect">
            <a:avLst/>
          </a:prstGeom>
        </p:spPr>
        <p:txBody>
          <a:bodyPr wrap="square">
            <a:spAutoFit/>
          </a:bodyPr>
          <a:lstStyle/>
          <a:p>
            <a:pPr algn="just"/>
            <a:r>
              <a:rPr lang="ru-RU" sz="1200" dirty="0"/>
              <a:t>	</a:t>
            </a:r>
            <a:r>
              <a:rPr lang="ru-RU" sz="1200" dirty="0">
                <a:latin typeface="Open Sans" pitchFamily="34" charset="0"/>
              </a:rPr>
              <a:t>Администрация муниципального образования «Глинковский район» приглашает к сотрудничеству инвесторов и мы  готовы создать самые благоприятные условия для реализации инвестиционных проектов.</a:t>
            </a:r>
          </a:p>
        </p:txBody>
      </p:sp>
      <p:pic>
        <p:nvPicPr>
          <p:cNvPr id="1026" name="Picture 2" descr="C:\Documents and Settings\111\Мои документы\Download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368" y="1369827"/>
            <a:ext cx="2390464" cy="230627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64269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3526"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p>
        </p:txBody>
      </p:sp>
      <p:sp>
        <p:nvSpPr>
          <p:cNvPr id="28" name="TextBox 27"/>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2" name="Рисунок 31"/>
          <p:cNvPicPr>
            <a:picLocks noChangeAspect="1"/>
          </p:cNvPicPr>
          <p:nvPr/>
        </p:nvPicPr>
        <p:blipFill>
          <a:blip r:embed="rId2"/>
          <a:stretch>
            <a:fillRect/>
          </a:stretch>
        </p:blipFill>
        <p:spPr>
          <a:xfrm>
            <a:off x="2061031" y="156237"/>
            <a:ext cx="5498644" cy="768091"/>
          </a:xfrm>
          <a:prstGeom prst="rect">
            <a:avLst/>
          </a:prstGeom>
        </p:spPr>
      </p:pic>
      <p:sp>
        <p:nvSpPr>
          <p:cNvPr id="34" name="TextBox 33"/>
          <p:cNvSpPr txBox="1"/>
          <p:nvPr/>
        </p:nvSpPr>
        <p:spPr>
          <a:xfrm>
            <a:off x="442759" y="1177451"/>
            <a:ext cx="2452542"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595819" y="2081424"/>
            <a:ext cx="639919" cy="584775"/>
          </a:xfrm>
          <a:prstGeom prst="rect">
            <a:avLst/>
          </a:prstGeom>
          <a:noFill/>
        </p:spPr>
        <p:txBody>
          <a:bodyPr wrap="none" rtlCol="0">
            <a:spAutoFit/>
          </a:bodyPr>
          <a:lstStyle/>
          <a:p>
            <a:pPr algn="ctr"/>
            <a:r>
              <a:rPr lang="ru-RU" sz="3200" b="1"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sz="28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3489133" y="1534560"/>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p>
        </p:txBody>
      </p:sp>
      <p:sp>
        <p:nvSpPr>
          <p:cNvPr id="50" name="TextBox 49"/>
          <p:cNvSpPr txBox="1"/>
          <p:nvPr/>
        </p:nvSpPr>
        <p:spPr>
          <a:xfrm>
            <a:off x="3251454" y="4797491"/>
            <a:ext cx="2177310" cy="144655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p>
        </p:txBody>
      </p:sp>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226" y="4307331"/>
            <a:ext cx="1452636" cy="1452636"/>
          </a:xfrm>
          <a:prstGeom prst="rect">
            <a:avLst/>
          </a:prstGeom>
        </p:spPr>
      </p:pic>
      <p:sp>
        <p:nvSpPr>
          <p:cNvPr id="52" name="TextBox 51"/>
          <p:cNvSpPr txBox="1"/>
          <p:nvPr/>
        </p:nvSpPr>
        <p:spPr>
          <a:xfrm>
            <a:off x="5817103" y="4514371"/>
            <a:ext cx="1050288" cy="1077218"/>
          </a:xfrm>
          <a:prstGeom prst="rect">
            <a:avLst/>
          </a:prstGeom>
          <a:noFill/>
        </p:spPr>
        <p:txBody>
          <a:bodyPr wrap="none" rtlCol="0">
            <a:spAutoFit/>
          </a:bodyPr>
          <a:lstStyle/>
          <a:p>
            <a:pPr algn="ctr"/>
            <a:r>
              <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r>
              <a:rPr lang="en-US"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70</a:t>
            </a:r>
            <a:endPar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кв.м</a:t>
            </a:r>
            <a:r>
              <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53" name="Рисунок 52"/>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54" name="TextBox 53"/>
          <p:cNvSpPr txBox="1"/>
          <p:nvPr/>
        </p:nvSpPr>
        <p:spPr>
          <a:xfrm>
            <a:off x="417179" y="2810013"/>
            <a:ext cx="2422382"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1592905" y="3624491"/>
            <a:ext cx="1000594" cy="769441"/>
          </a:xfrm>
          <a:prstGeom prst="rect">
            <a:avLst/>
          </a:prstGeom>
          <a:noFill/>
        </p:spPr>
        <p:txBody>
          <a:bodyPr wrap="non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70.1</a:t>
            </a:r>
            <a:r>
              <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Picture 2" descr="http://www.dekor3d.ru/upload/iblock/378/378124e25a3161f32210a5ae5fe9182d.jpg"/>
          <p:cNvPicPr>
            <a:picLocks noChangeAspect="1" noChangeArrowheads="1"/>
          </p:cNvPicPr>
          <p:nvPr/>
        </p:nvPicPr>
        <p:blipFill>
          <a:blip r:embed="rId6"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08"/>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64734" y="3162497"/>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p>
        </p:txBody>
      </p:sp>
      <p:pic>
        <p:nvPicPr>
          <p:cNvPr id="58" name="Picture 2" descr="http://fbm.ru/wp-content/uploads/2015/10/52321671830b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750" r="5916"/>
          <a:stretch/>
        </p:blipFill>
        <p:spPr bwMode="auto">
          <a:xfrm>
            <a:off x="3515473" y="273794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9" name="Рисунок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60" name="Picture 4" descr="http://images.aif.ru/008/168/416a502890c5bbef90211e8644c3977d.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Рисунок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62" name="TextBox 61"/>
          <p:cNvSpPr txBox="1"/>
          <p:nvPr/>
        </p:nvSpPr>
        <p:spPr>
          <a:xfrm>
            <a:off x="6130491" y="1458314"/>
            <a:ext cx="535724"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3927043" y="3056664"/>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8" descr="http://www.infovoronezh.ru/images/News/604755735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65" name="Рисунок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66" name="TextBox 65"/>
          <p:cNvSpPr txBox="1"/>
          <p:nvPr/>
        </p:nvSpPr>
        <p:spPr>
          <a:xfrm>
            <a:off x="2044339" y="347908"/>
            <a:ext cx="5532028" cy="400110"/>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pic>
        <p:nvPicPr>
          <p:cNvPr id="29" name="Рисунок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79684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35098"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p>
        </p:txBody>
      </p:sp>
      <p:sp>
        <p:nvSpPr>
          <p:cNvPr id="13" name="TextBox 12"/>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18" name="Диаграмма 17"/>
          <p:cNvGraphicFramePr/>
          <p:nvPr>
            <p:extLst>
              <p:ext uri="{D42A27DB-BD31-4B8C-83A1-F6EECF244321}">
                <p14:modId xmlns:p14="http://schemas.microsoft.com/office/powerpoint/2010/main" val="2015175267"/>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33264" y="1141498"/>
            <a:ext cx="3756380"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1806104852"/>
              </p:ext>
            </p:extLst>
          </p:nvPr>
        </p:nvGraphicFramePr>
        <p:xfrm>
          <a:off x="979229" y="1806497"/>
          <a:ext cx="1864450" cy="1346612"/>
        </p:xfrm>
        <a:graphic>
          <a:graphicData uri="http://schemas.openxmlformats.org/drawingml/2006/table">
            <a:tbl>
              <a:tblPr firstRow="1" bandRow="1">
                <a:tableStyleId>{5C22544A-7EE6-4342-B048-85BDC9FD1C3A}</a:tableStyleId>
              </a:tblPr>
              <a:tblGrid>
                <a:gridCol w="1864450">
                  <a:extLst>
                    <a:ext uri="{9D8B030D-6E8A-4147-A177-3AD203B41FA5}">
                      <a16:colId xmlns="" xmlns:a16="http://schemas.microsoft.com/office/drawing/2014/main" val="271249730"/>
                    </a:ext>
                  </a:extLst>
                </a:gridCol>
              </a:tblGrid>
              <a:tr h="273403">
                <a:tc>
                  <a:txBody>
                    <a:bodyPr/>
                    <a:lstStyle/>
                    <a:p>
                      <a:pPr algn="ct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 xmlns:a16="http://schemas.microsoft.com/office/drawing/2014/main" val="446570374"/>
                  </a:ext>
                </a:extLst>
              </a:tr>
              <a:tr h="1041812">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Дополнительный</a:t>
                      </a: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 офис Смоленского ОСБ № 8609/0111 </a:t>
                      </a:r>
                      <a:b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ПАО Сбербанка РФ</a:t>
                      </a:r>
                      <a:endParaRPr lang="ru-RU"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 xmlns:a16="http://schemas.microsoft.com/office/drawing/2014/main" val="3661350664"/>
                  </a:ext>
                </a:extLst>
              </a:tr>
            </a:tbl>
          </a:graphicData>
        </a:graphic>
      </p:graphicFrame>
      <p:sp>
        <p:nvSpPr>
          <p:cNvPr id="21" name="TextBox 20"/>
          <p:cNvSpPr txBox="1"/>
          <p:nvPr/>
        </p:nvSpPr>
        <p:spPr>
          <a:xfrm>
            <a:off x="3275447" y="1174736"/>
            <a:ext cx="3779341"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p>
        </p:txBody>
      </p:sp>
      <p:graphicFrame>
        <p:nvGraphicFramePr>
          <p:cNvPr id="22" name="Диаграмма 21"/>
          <p:cNvGraphicFramePr/>
          <p:nvPr>
            <p:extLst>
              <p:ext uri="{D42A27DB-BD31-4B8C-83A1-F6EECF244321}">
                <p14:modId xmlns:p14="http://schemas.microsoft.com/office/powerpoint/2010/main" val="3829050812"/>
              </p:ext>
            </p:extLst>
          </p:nvPr>
        </p:nvGraphicFramePr>
        <p:xfrm>
          <a:off x="3370430" y="1456456"/>
          <a:ext cx="4414345" cy="3596422"/>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10172" y="3718781"/>
            <a:ext cx="3802564"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877518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5887287"/>
            <a:ext cx="6311590" cy="682868"/>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406046"/>
            <a:ext cx="7559675" cy="1236923"/>
          </a:xfrm>
          <a:prstGeom prst="rect">
            <a:avLst/>
          </a:prstGeom>
          <a:ln>
            <a:noFill/>
            <a:prstDash val="lgDash"/>
          </a:ln>
        </p:spPr>
      </p:pic>
      <p:pic>
        <p:nvPicPr>
          <p:cNvPr id="10" name="Рисунок 9"/>
          <p:cNvPicPr>
            <a:picLocks noChangeAspect="1"/>
          </p:cNvPicPr>
          <p:nvPr/>
        </p:nvPicPr>
        <p:blipFill>
          <a:blip r:embed="rId5"/>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4"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p>
        </p:txBody>
      </p:sp>
      <p:sp>
        <p:nvSpPr>
          <p:cNvPr id="2" name="TextBox 1"/>
          <p:cNvSpPr txBox="1"/>
          <p:nvPr/>
        </p:nvSpPr>
        <p:spPr>
          <a:xfrm>
            <a:off x="474031" y="259880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Муниципальных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p>
        </p:txBody>
      </p:sp>
      <p:sp>
        <p:nvSpPr>
          <p:cNvPr id="5" name="TextBox 4"/>
          <p:cNvSpPr txBox="1"/>
          <p:nvPr/>
        </p:nvSpPr>
        <p:spPr>
          <a:xfrm>
            <a:off x="3829846" y="2640869"/>
            <a:ext cx="1458296"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p>
        </p:txBody>
      </p:sp>
      <p:sp>
        <p:nvSpPr>
          <p:cNvPr id="25" name="TextBox 24"/>
          <p:cNvSpPr txBox="1"/>
          <p:nvPr/>
        </p:nvSpPr>
        <p:spPr>
          <a:xfrm>
            <a:off x="2259068" y="2621171"/>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общего образования</a:t>
            </a:r>
          </a:p>
        </p:txBody>
      </p:sp>
      <p:sp>
        <p:nvSpPr>
          <p:cNvPr id="26" name="TextBox 25"/>
          <p:cNvSpPr txBox="1"/>
          <p:nvPr/>
        </p:nvSpPr>
        <p:spPr>
          <a:xfrm>
            <a:off x="5238829" y="2639476"/>
            <a:ext cx="2053575"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p>
        </p:txBody>
      </p:sp>
      <p:sp>
        <p:nvSpPr>
          <p:cNvPr id="29" name="TextBox 28"/>
          <p:cNvSpPr txBox="1"/>
          <p:nvPr/>
        </p:nvSpPr>
        <p:spPr>
          <a:xfrm>
            <a:off x="316738" y="3450060"/>
            <a:ext cx="1718740" cy="646331"/>
          </a:xfrm>
          <a:prstGeom prst="rect">
            <a:avLst/>
          </a:prstGeom>
          <a:noFill/>
        </p:spPr>
        <p:txBody>
          <a:bodyPr wrap="non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177745" y="3436791"/>
            <a:ext cx="4776629" cy="1331134"/>
          </a:xfrm>
          <a:prstGeom prst="rect">
            <a:avLst/>
          </a:prstGeom>
          <a:noFill/>
        </p:spPr>
        <p:txBody>
          <a:bodyPr wrap="none" rtlCol="0">
            <a:spAutoFit/>
          </a:bodyPr>
          <a:lstStyle/>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Белохолмская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Дубосищенская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Доброминская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«Глинковская средняя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Болтутинская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6">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4750950"/>
            <a:ext cx="7155119" cy="990915"/>
          </a:xfrm>
          <a:prstGeom prst="rect">
            <a:avLst/>
          </a:prstGeom>
        </p:spPr>
      </p:pic>
      <p:sp>
        <p:nvSpPr>
          <p:cNvPr id="37" name="TextBox 36"/>
          <p:cNvSpPr txBox="1"/>
          <p:nvPr/>
        </p:nvSpPr>
        <p:spPr>
          <a:xfrm>
            <a:off x="-41102" y="4807982"/>
            <a:ext cx="2434420" cy="1231106"/>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             </a:t>
            </a:r>
            <a:r>
              <a:rPr lang="ru-RU" sz="1100" dirty="0">
                <a:latin typeface="Open Sans" panose="020B0606030504020204" pitchFamily="34" charset="0"/>
                <a:ea typeface="Open Sans" panose="020B0606030504020204" pitchFamily="34" charset="0"/>
                <a:cs typeface="Open Sans" panose="020B0606030504020204" pitchFamily="34" charset="0"/>
              </a:rPr>
              <a:t>Обучаются </a:t>
            </a:r>
            <a:r>
              <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4</a:t>
            </a:r>
            <a:r>
              <a:rPr lang="en-US"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64</a:t>
            </a: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чел.</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293872" y="5905555"/>
            <a:ext cx="1798543" cy="646331"/>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79" y="1106499"/>
            <a:ext cx="1503758" cy="1501632"/>
          </a:xfrm>
          <a:prstGeom prst="rect">
            <a:avLst/>
          </a:prstGeom>
        </p:spPr>
      </p:pic>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1263" y="1104710"/>
            <a:ext cx="1518609" cy="1516461"/>
          </a:xfrm>
          <a:prstGeom prst="rect">
            <a:avLst/>
          </a:prstGeom>
        </p:spPr>
      </p:pic>
      <p:pic>
        <p:nvPicPr>
          <p:cNvPr id="57" name="Рисунок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798" y="1122415"/>
            <a:ext cx="1503758" cy="1501632"/>
          </a:xfrm>
          <a:prstGeom prst="rect">
            <a:avLst/>
          </a:prstGeom>
        </p:spPr>
      </p:pic>
      <p:pic>
        <p:nvPicPr>
          <p:cNvPr id="58" name="Рисунок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4274" y="1122415"/>
            <a:ext cx="1518609" cy="1516461"/>
          </a:xfrm>
          <a:prstGeom prst="rect">
            <a:avLst/>
          </a:prstGeom>
        </p:spPr>
      </p:pic>
      <p:sp>
        <p:nvSpPr>
          <p:cNvPr id="59" name="TextBox 58"/>
          <p:cNvSpPr txBox="1"/>
          <p:nvPr/>
        </p:nvSpPr>
        <p:spPr>
          <a:xfrm>
            <a:off x="95420" y="4038266"/>
            <a:ext cx="2002536" cy="523220"/>
          </a:xfrm>
          <a:prstGeom prst="rect">
            <a:avLst/>
          </a:prstGeom>
          <a:noFill/>
        </p:spPr>
        <p:txBody>
          <a:bodyPr wrap="non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en-US"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299</a:t>
            </a:r>
            <a:r>
              <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685554" y="1468088"/>
            <a:ext cx="641074" cy="778454"/>
          </a:xfrm>
          <a:prstGeom prst="rect">
            <a:avLst/>
          </a:prstGeom>
          <a:noFill/>
        </p:spPr>
        <p:txBody>
          <a:bodyPr wrap="squar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41" name="TextBox 40"/>
          <p:cNvSpPr txBox="1"/>
          <p:nvPr/>
        </p:nvSpPr>
        <p:spPr>
          <a:xfrm>
            <a:off x="4154016" y="1477489"/>
            <a:ext cx="824089" cy="769442"/>
          </a:xfrm>
          <a:prstGeom prst="rect">
            <a:avLst/>
          </a:prstGeom>
          <a:noFill/>
        </p:spPr>
        <p:txBody>
          <a:bodyPr wrap="square" rtlCol="0">
            <a:spAutoFit/>
          </a:bodyPr>
          <a:lstStyle/>
          <a:p>
            <a:pPr algn="ctr"/>
            <a:r>
              <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2" name="TextBox 41"/>
          <p:cNvSpPr txBox="1"/>
          <p:nvPr/>
        </p:nvSpPr>
        <p:spPr>
          <a:xfrm>
            <a:off x="5984150" y="1490153"/>
            <a:ext cx="498855" cy="769441"/>
          </a:xfrm>
          <a:prstGeom prst="rect">
            <a:avLst/>
          </a:prstGeom>
          <a:noFill/>
        </p:spPr>
        <p:txBody>
          <a:bodyPr wrap="non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3" name="TextBox 42"/>
          <p:cNvSpPr txBox="1"/>
          <p:nvPr/>
        </p:nvSpPr>
        <p:spPr>
          <a:xfrm>
            <a:off x="988516" y="1454940"/>
            <a:ext cx="714120" cy="769441"/>
          </a:xfrm>
          <a:prstGeom prst="rect">
            <a:avLst/>
          </a:prstGeom>
          <a:noFill/>
        </p:spPr>
        <p:txBody>
          <a:bodyPr wrap="square" rtlCol="0">
            <a:spAutoFit/>
          </a:bodyPr>
          <a:lstStyle/>
          <a:p>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11" name="Прямоугольник 10"/>
          <p:cNvSpPr/>
          <p:nvPr/>
        </p:nvSpPr>
        <p:spPr>
          <a:xfrm>
            <a:off x="2177745" y="4932938"/>
            <a:ext cx="4675339" cy="652486"/>
          </a:xfrm>
          <a:prstGeom prst="rect">
            <a:avLst/>
          </a:prstGeom>
        </p:spPr>
        <p:txBody>
          <a:bodyPr wrap="square">
            <a:spAutoFit/>
          </a:bodyPr>
          <a:lstStyle/>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«Дом детского творчества»</a:t>
            </a:r>
          </a:p>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«Детско-юношеская спортивная школа»</a:t>
            </a:r>
          </a:p>
        </p:txBody>
      </p:sp>
      <p:sp>
        <p:nvSpPr>
          <p:cNvPr id="44" name="TextBox 4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177745" y="5967110"/>
            <a:ext cx="3438185" cy="523220"/>
          </a:xfrm>
          <a:prstGeom prst="rect">
            <a:avLst/>
          </a:prstGeom>
          <a:noFill/>
        </p:spPr>
        <p:txBody>
          <a:bodyPr wrap="square" rtlCol="0">
            <a:spAutoFit/>
          </a:bodyPr>
          <a:lstStyle/>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«Солнышко»</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«Чебурашка»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601313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p>
        </p:txBody>
      </p:sp>
      <p:graphicFrame>
        <p:nvGraphicFramePr>
          <p:cNvPr id="7" name="Таблица 6"/>
          <p:cNvGraphicFramePr>
            <a:graphicFrameLocks noGrp="1"/>
          </p:cNvGraphicFramePr>
          <p:nvPr>
            <p:extLst>
              <p:ext uri="{D42A27DB-BD31-4B8C-83A1-F6EECF244321}">
                <p14:modId xmlns:p14="http://schemas.microsoft.com/office/powerpoint/2010/main" val="532491301"/>
              </p:ext>
            </p:extLst>
          </p:nvPr>
        </p:nvGraphicFramePr>
        <p:xfrm>
          <a:off x="781438" y="1186694"/>
          <a:ext cx="5930560" cy="1254950"/>
        </p:xfrm>
        <a:graphic>
          <a:graphicData uri="http://schemas.openxmlformats.org/drawingml/2006/table">
            <a:tbl>
              <a:tblPr firstRow="1" bandRow="1">
                <a:tableStyleId>{5C22544A-7EE6-4342-B048-85BDC9FD1C3A}</a:tableStyleId>
              </a:tblPr>
              <a:tblGrid>
                <a:gridCol w="4786253">
                  <a:extLst>
                    <a:ext uri="{9D8B030D-6E8A-4147-A177-3AD203B41FA5}">
                      <a16:colId xmlns="" xmlns:a16="http://schemas.microsoft.com/office/drawing/2014/main" val="2891352032"/>
                    </a:ext>
                  </a:extLst>
                </a:gridCol>
                <a:gridCol w="1144307">
                  <a:extLst>
                    <a:ext uri="{9D8B030D-6E8A-4147-A177-3AD203B41FA5}">
                      <a16:colId xmlns="" xmlns:a16="http://schemas.microsoft.com/office/drawing/2014/main" val="264918717"/>
                    </a:ext>
                  </a:extLst>
                </a:gridCol>
              </a:tblGrid>
              <a:tr h="419778">
                <a:tc gridSpan="2">
                  <a:txBody>
                    <a:bodyPr/>
                    <a:lstStyle/>
                    <a:p>
                      <a:pPr algn="ctr"/>
                      <a:r>
                        <a:rPr lang="ru-RU" cap="all" baseline="0" dirty="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p>
                  </a:txBody>
                  <a:tcPr anchor="ctr">
                    <a:solidFill>
                      <a:srgbClr val="59C0D5"/>
                    </a:solidFill>
                  </a:tcPr>
                </a:tc>
                <a:tc hMerge="1">
                  <a:txBody>
                    <a:bodyPr/>
                    <a:lstStyle/>
                    <a:p>
                      <a:endParaRPr lang="ru-RU" dirty="0"/>
                    </a:p>
                  </a:txBody>
                  <a:tcPr/>
                </a:tc>
                <a:extLst>
                  <a:ext uri="{0D108BD9-81ED-4DB2-BD59-A6C34878D82A}">
                    <a16:rowId xmlns="" xmlns:a16="http://schemas.microsoft.com/office/drawing/2014/main" val="235983299"/>
                  </a:ext>
                </a:extLst>
              </a:tr>
              <a:tr h="276125">
                <a:tc>
                  <a:txBody>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ОГБУЗ</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baseline="0" dirty="0" err="1">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Ельнинская</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МБ»</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p>
                  </a:txBody>
                  <a:tcPr anchor="ctr">
                    <a:solidFill>
                      <a:srgbClr val="D1FFFF"/>
                    </a:solidFill>
                  </a:tcPr>
                </a:tc>
                <a:extLst>
                  <a:ext uri="{0D108BD9-81ED-4DB2-BD59-A6C34878D82A}">
                    <a16:rowId xmlns="" xmlns:a16="http://schemas.microsoft.com/office/drawing/2014/main" val="1922429711"/>
                  </a:ext>
                </a:extLst>
              </a:tr>
              <a:tr h="469412">
                <a:tc>
                  <a:txBody>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Фельдшерско-акушерские</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пункты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25</a:t>
                      </a:r>
                    </a:p>
                  </a:txBody>
                  <a:tcPr anchor="ctr">
                    <a:solidFill>
                      <a:srgbClr val="D1FFFF"/>
                    </a:solidFill>
                  </a:tcPr>
                </a:tc>
                <a:extLst>
                  <a:ext uri="{0D108BD9-81ED-4DB2-BD59-A6C34878D82A}">
                    <a16:rowId xmlns="" xmlns:a16="http://schemas.microsoft.com/office/drawing/2014/main" val="3815169501"/>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4508" y="2849518"/>
            <a:ext cx="3341402" cy="226667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163" y="5482422"/>
            <a:ext cx="1167990" cy="116799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345" y="4147445"/>
            <a:ext cx="1183118" cy="1183118"/>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725" y="2753961"/>
            <a:ext cx="1185464" cy="1185464"/>
          </a:xfrm>
          <a:prstGeom prst="rect">
            <a:avLst/>
          </a:prstGeom>
        </p:spPr>
      </p:pic>
      <p:sp>
        <p:nvSpPr>
          <p:cNvPr id="16" name="TextBox 15"/>
          <p:cNvSpPr txBox="1"/>
          <p:nvPr/>
        </p:nvSpPr>
        <p:spPr>
          <a:xfrm>
            <a:off x="1723826" y="3054000"/>
            <a:ext cx="1255472" cy="523220"/>
          </a:xfrm>
          <a:prstGeom prst="rect">
            <a:avLst/>
          </a:prstGeom>
          <a:noFill/>
        </p:spPr>
        <p:txBody>
          <a:bodyPr wrap="non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p>
        </p:txBody>
      </p:sp>
      <p:sp>
        <p:nvSpPr>
          <p:cNvPr id="17" name="TextBox 16"/>
          <p:cNvSpPr txBox="1"/>
          <p:nvPr/>
        </p:nvSpPr>
        <p:spPr>
          <a:xfrm>
            <a:off x="1584238" y="4315470"/>
            <a:ext cx="1683069" cy="523220"/>
          </a:xfrm>
          <a:prstGeom prst="rect">
            <a:avLst/>
          </a:prstGeom>
          <a:noFill/>
        </p:spPr>
        <p:txBody>
          <a:bodyPr wrap="squar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a:t>
            </a:r>
          </a:p>
        </p:txBody>
      </p:sp>
      <p:sp>
        <p:nvSpPr>
          <p:cNvPr id="18" name="TextBox 17"/>
          <p:cNvSpPr txBox="1"/>
          <p:nvPr/>
        </p:nvSpPr>
        <p:spPr>
          <a:xfrm>
            <a:off x="3187505" y="5606549"/>
            <a:ext cx="1694695" cy="954107"/>
          </a:xfrm>
          <a:prstGeom prst="rect">
            <a:avLst/>
          </a:prstGeom>
          <a:noFill/>
        </p:spPr>
        <p:txBody>
          <a:bodyPr wrap="non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725" y="2719462"/>
            <a:ext cx="1219963" cy="1219963"/>
          </a:xfrm>
          <a:prstGeom prst="rect">
            <a:avLst/>
          </a:prstGeom>
        </p:spPr>
      </p:pic>
      <p:sp>
        <p:nvSpPr>
          <p:cNvPr id="21" name="TextBox 20"/>
          <p:cNvSpPr txBox="1"/>
          <p:nvPr/>
        </p:nvSpPr>
        <p:spPr>
          <a:xfrm>
            <a:off x="479709" y="2900112"/>
            <a:ext cx="936987" cy="830997"/>
          </a:xfrm>
          <a:prstGeom prst="rect">
            <a:avLst/>
          </a:prstGeom>
          <a:noFill/>
        </p:spPr>
        <p:txBody>
          <a:bodyPr wrap="square" rtlCol="0">
            <a:spAutoFit/>
          </a:bodyPr>
          <a:lstStyle/>
          <a:p>
            <a:pPr algn="ctr"/>
            <a:r>
              <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0,05</a:t>
            </a:r>
            <a:r>
              <a:rPr lang="ru-RU" b="1"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r>
              <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705" y="4114872"/>
            <a:ext cx="1205983" cy="1205983"/>
          </a:xfrm>
          <a:prstGeom prst="rect">
            <a:avLst/>
          </a:prstGeom>
        </p:spPr>
      </p:pic>
      <p:sp>
        <p:nvSpPr>
          <p:cNvPr id="22" name="TextBox 21"/>
          <p:cNvSpPr txBox="1"/>
          <p:nvPr/>
        </p:nvSpPr>
        <p:spPr>
          <a:xfrm>
            <a:off x="273089" y="4315470"/>
            <a:ext cx="1293630" cy="861774"/>
          </a:xfrm>
          <a:prstGeom prst="rect">
            <a:avLst/>
          </a:prstGeom>
          <a:noFill/>
        </p:spPr>
        <p:txBody>
          <a:bodyPr wrap="square" rtlCol="0">
            <a:spAutoFit/>
          </a:bodyPr>
          <a:lstStyle/>
          <a:p>
            <a:pPr algn="ctr"/>
            <a:r>
              <a:rPr lang="ru-RU" sz="32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32</a:t>
            </a:r>
            <a:endParaRPr lang="ru-RU" sz="40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1760" y="5460071"/>
            <a:ext cx="1200867" cy="1200867"/>
          </a:xfrm>
          <a:prstGeom prst="rect">
            <a:avLst/>
          </a:prstGeom>
        </p:spPr>
      </p:pic>
      <p:sp>
        <p:nvSpPr>
          <p:cNvPr id="23" name="TextBox 22"/>
          <p:cNvSpPr txBox="1"/>
          <p:nvPr/>
        </p:nvSpPr>
        <p:spPr>
          <a:xfrm>
            <a:off x="2142849" y="5620985"/>
            <a:ext cx="671466" cy="892552"/>
          </a:xfrm>
          <a:prstGeom prst="rect">
            <a:avLst/>
          </a:prstGeom>
          <a:noFill/>
        </p:spPr>
        <p:txBody>
          <a:bodyPr wrap="none" rtlCol="0">
            <a:spAutoFit/>
          </a:bodyPr>
          <a:lstStyle/>
          <a:p>
            <a:pPr algn="ctr"/>
            <a:r>
              <a:rPr lang="ru-RU" sz="3200" b="1"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20</a:t>
            </a:r>
          </a:p>
          <a:p>
            <a:pPr algn="ctr"/>
            <a:r>
              <a:rPr lang="ru-RU" sz="20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sp>
        <p:nvSpPr>
          <p:cNvPr id="26" name="TextBox 25"/>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5" name="Рисунок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89257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9031"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90" y="2987114"/>
            <a:ext cx="1619513" cy="1617221"/>
          </a:xfrm>
          <a:prstGeom prst="rect">
            <a:avLst/>
          </a:prstGeom>
        </p:spPr>
      </p:pic>
      <p:sp>
        <p:nvSpPr>
          <p:cNvPr id="14" name="TextBox 13"/>
          <p:cNvSpPr txBox="1"/>
          <p:nvPr/>
        </p:nvSpPr>
        <p:spPr>
          <a:xfrm>
            <a:off x="2901290" y="2651666"/>
            <a:ext cx="3294813" cy="584775"/>
          </a:xfrm>
          <a:prstGeom prst="rect">
            <a:avLst/>
          </a:prstGeom>
          <a:noFill/>
        </p:spPr>
        <p:txBody>
          <a:bodyPr wrap="none" rtlCol="0">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15</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p>
        </p:txBody>
      </p:sp>
      <p:sp>
        <p:nvSpPr>
          <p:cNvPr id="15" name="Прямоугольник 14"/>
          <p:cNvSpPr/>
          <p:nvPr/>
        </p:nvSpPr>
        <p:spPr>
          <a:xfrm>
            <a:off x="3852792" y="3144564"/>
            <a:ext cx="2338204" cy="338554"/>
          </a:xfrm>
          <a:prstGeom prst="rect">
            <a:avLst/>
          </a:prstGeom>
        </p:spPr>
        <p:txBody>
          <a:bodyPr wrap="none">
            <a:spAutoFit/>
          </a:bodyPr>
          <a:lstStyle/>
          <a:p>
            <a:r>
              <a:rPr lang="ru-RU" sz="1600" dirty="0">
                <a:latin typeface="Open Sans" panose="020B0606030504020204" pitchFamily="34" charset="0"/>
                <a:ea typeface="Open Sans" panose="020B0606030504020204" pitchFamily="34" charset="0"/>
                <a:cs typeface="Open Sans" panose="020B0606030504020204" pitchFamily="34" charset="0"/>
              </a:rPr>
              <a:t>Спортивная площадка</a:t>
            </a:r>
          </a:p>
        </p:txBody>
      </p:sp>
      <p:sp>
        <p:nvSpPr>
          <p:cNvPr id="16" name="TextBox 15"/>
          <p:cNvSpPr txBox="1"/>
          <p:nvPr/>
        </p:nvSpPr>
        <p:spPr>
          <a:xfrm>
            <a:off x="3308031" y="3719733"/>
            <a:ext cx="2668872" cy="584775"/>
          </a:xfrm>
          <a:prstGeom prst="rect">
            <a:avLst/>
          </a:prstGeom>
          <a:noFill/>
        </p:spPr>
        <p:txBody>
          <a:bodyPr wrap="none" rtlCol="0">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спортивная школа</a:t>
            </a:r>
          </a:p>
        </p:txBody>
      </p:sp>
      <p:sp>
        <p:nvSpPr>
          <p:cNvPr id="17" name="Прямоугольник 16"/>
          <p:cNvSpPr/>
          <p:nvPr/>
        </p:nvSpPr>
        <p:spPr>
          <a:xfrm>
            <a:off x="3072065" y="4304508"/>
            <a:ext cx="3498070" cy="584775"/>
          </a:xfrm>
          <a:prstGeom prst="rect">
            <a:avLst/>
          </a:prstGeom>
        </p:spPr>
        <p:txBody>
          <a:bodyPr wrap="square">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МДОУ ДО «Детско-юношеская спортивная школа»</a:t>
            </a:r>
          </a:p>
        </p:txBody>
      </p:sp>
      <p:sp>
        <p:nvSpPr>
          <p:cNvPr id="19" name="Прямоугольник 18"/>
          <p:cNvSpPr/>
          <p:nvPr/>
        </p:nvSpPr>
        <p:spPr>
          <a:xfrm>
            <a:off x="4050686" y="2076497"/>
            <a:ext cx="1634102" cy="584775"/>
          </a:xfrm>
          <a:prstGeom prst="rect">
            <a:avLst/>
          </a:prstGeom>
        </p:spPr>
        <p:txBody>
          <a:bodyPr wrap="none">
            <a:spAutoFit/>
          </a:bodyPr>
          <a:lstStyle/>
          <a:p>
            <a:r>
              <a:rPr lang="ru-RU" sz="3200" b="1" dirty="0">
                <a:solidFill>
                  <a:srgbClr val="32C45C"/>
                </a:solidFill>
                <a:latin typeface="Open Sans" panose="020B0606030504020204" pitchFamily="34" charset="0"/>
                <a:ea typeface="Open Sans" panose="020B0606030504020204" pitchFamily="34" charset="0"/>
                <a:cs typeface="Open Sans" panose="020B0606030504020204" pitchFamily="34" charset="0"/>
              </a:rPr>
              <a:t>1034</a:t>
            </a:r>
            <a:r>
              <a:rPr lang="ru-RU" sz="2800" b="1" dirty="0">
                <a:solidFill>
                  <a:srgbClr val="59C059"/>
                </a:solidFill>
                <a:latin typeface="Open Sans" panose="020B0606030504020204" pitchFamily="34" charset="0"/>
                <a:ea typeface="Open Sans" panose="020B0606030504020204" pitchFamily="34" charset="0"/>
                <a:cs typeface="Open Sans" panose="020B06060305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07"/>
            <a:ext cx="3929283" cy="923330"/>
          </a:xfrm>
          <a:prstGeom prst="rect">
            <a:avLst/>
          </a:prstGeom>
          <a:noFill/>
        </p:spPr>
        <p:txBody>
          <a:bodyPr wrap="square" rtlCol="0">
            <a:spAutoFit/>
          </a:bodyPr>
          <a:lstStyle/>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p>
        </p:txBody>
      </p:sp>
      <p:sp>
        <p:nvSpPr>
          <p:cNvPr id="23" name="TextBox 22"/>
          <p:cNvSpPr txBox="1"/>
          <p:nvPr/>
        </p:nvSpPr>
        <p:spPr>
          <a:xfrm>
            <a:off x="3224309" y="5228558"/>
            <a:ext cx="3095778" cy="1138773"/>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2021 г. проведено</a:t>
            </a:r>
          </a:p>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7</a:t>
            </a:r>
            <a:r>
              <a:rPr lang="ru-RU"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мероприятий</a:t>
            </a:r>
          </a:p>
        </p:txBody>
      </p:sp>
      <p:sp>
        <p:nvSpPr>
          <p:cNvPr id="18" name="TextBox 17"/>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84118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9" name="TextBox 8"/>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0" name="TextBox 49"/>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p>
        </p:txBody>
      </p:sp>
      <p:pic>
        <p:nvPicPr>
          <p:cNvPr id="39" name="Picture 3" descr="C:\FAO\инвестпаспорт\ИНВЕСТИЦИОННЫЙ ПАСПОРТ\ДК Центральный.JPG"/>
          <p:cNvPicPr>
            <a:picLocks noChangeAspect="1" noChangeArrowheads="1"/>
          </p:cNvPicPr>
          <p:nvPr/>
        </p:nvPicPr>
        <p:blipFill rotWithShape="1">
          <a:blip r:embed="rId4" cstate="print"/>
          <a:srcRect l="18371" r="16295"/>
          <a:stretch/>
        </p:blipFill>
        <p:spPr bwMode="auto">
          <a:xfrm>
            <a:off x="376416" y="1422570"/>
            <a:ext cx="955485" cy="955485"/>
          </a:xfrm>
          <a:prstGeom prst="ellipse">
            <a:avLst/>
          </a:prstGeom>
        </p:spPr>
      </p:pic>
      <p:pic>
        <p:nvPicPr>
          <p:cNvPr id="40" name="Рисунок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55" y="1409614"/>
            <a:ext cx="968441" cy="968441"/>
          </a:xfrm>
          <a:prstGeom prst="rect">
            <a:avLst/>
          </a:prstGeom>
        </p:spPr>
      </p:pic>
      <p:pic>
        <p:nvPicPr>
          <p:cNvPr id="41" name="Рисунок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712" y="3165774"/>
            <a:ext cx="991512" cy="991512"/>
          </a:xfrm>
          <a:prstGeom prst="rect">
            <a:avLst/>
          </a:prstGeom>
        </p:spPr>
      </p:pic>
      <p:sp>
        <p:nvSpPr>
          <p:cNvPr id="44" name="TextBox 43"/>
          <p:cNvSpPr txBox="1"/>
          <p:nvPr/>
        </p:nvSpPr>
        <p:spPr>
          <a:xfrm>
            <a:off x="-139007" y="2461343"/>
            <a:ext cx="1986330" cy="461665"/>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Клубные </a:t>
            </a:r>
          </a:p>
          <a:p>
            <a:r>
              <a:rPr lang="ru-RU" dirty="0"/>
              <a:t>учреждения</a:t>
            </a:r>
          </a:p>
        </p:txBody>
      </p:sp>
      <p:sp>
        <p:nvSpPr>
          <p:cNvPr id="45" name="TextBox 44"/>
          <p:cNvSpPr txBox="1"/>
          <p:nvPr/>
        </p:nvSpPr>
        <p:spPr>
          <a:xfrm>
            <a:off x="152852" y="4235786"/>
            <a:ext cx="1402612" cy="276999"/>
          </a:xfrm>
          <a:prstGeom prst="rect">
            <a:avLst/>
          </a:prstGeom>
          <a:noFill/>
        </p:spPr>
        <p:txBody>
          <a:bodyPr wrap="square" rtlCol="0">
            <a:spAutoFit/>
          </a:bodyPr>
          <a:lstStyle/>
          <a:p>
            <a:pPr algn="ctr"/>
            <a:r>
              <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p>
        </p:txBody>
      </p:sp>
      <p:sp>
        <p:nvSpPr>
          <p:cNvPr id="52" name="TextBox 51"/>
          <p:cNvSpPr txBox="1"/>
          <p:nvPr/>
        </p:nvSpPr>
        <p:spPr>
          <a:xfrm>
            <a:off x="606468" y="1561531"/>
            <a:ext cx="470000" cy="707886"/>
          </a:xfrm>
          <a:prstGeom prst="rect">
            <a:avLst/>
          </a:prstGeom>
          <a:noFill/>
        </p:spPr>
        <p:txBody>
          <a:bodyPr wrap="non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70" y="4806562"/>
            <a:ext cx="994254" cy="994254"/>
          </a:xfrm>
          <a:prstGeom prst="rect">
            <a:avLst/>
          </a:prstGeom>
        </p:spPr>
      </p:pic>
      <p:sp>
        <p:nvSpPr>
          <p:cNvPr id="55" name="TextBox 54"/>
          <p:cNvSpPr txBox="1"/>
          <p:nvPr/>
        </p:nvSpPr>
        <p:spPr>
          <a:xfrm>
            <a:off x="319988" y="5905560"/>
            <a:ext cx="1040218" cy="276999"/>
          </a:xfrm>
          <a:prstGeom prst="rect">
            <a:avLst/>
          </a:prstGeom>
          <a:noFill/>
        </p:spPr>
        <p:txBody>
          <a:bodyPr wrap="square" rtlCol="0">
            <a:spAutoFit/>
          </a:bodyPr>
          <a:lstStyle/>
          <a:p>
            <a:pPr algn="ctr"/>
            <a:r>
              <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p>
        </p:txBody>
      </p:sp>
      <p:sp>
        <p:nvSpPr>
          <p:cNvPr id="56" name="TextBox 55"/>
          <p:cNvSpPr txBox="1"/>
          <p:nvPr/>
        </p:nvSpPr>
        <p:spPr>
          <a:xfrm>
            <a:off x="436107" y="4949746"/>
            <a:ext cx="774603" cy="707886"/>
          </a:xfrm>
          <a:prstGeom prst="rect">
            <a:avLst/>
          </a:prstGeom>
          <a:noFill/>
        </p:spPr>
        <p:txBody>
          <a:bodyPr wrap="squar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58" name="TextBox 57"/>
          <p:cNvSpPr txBox="1"/>
          <p:nvPr/>
        </p:nvSpPr>
        <p:spPr>
          <a:xfrm>
            <a:off x="2049614" y="4364036"/>
            <a:ext cx="4746323"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sz="2400" b="1" dirty="0">
                <a:solidFill>
                  <a:srgbClr val="40B640"/>
                </a:solidFill>
                <a:latin typeface="Open Sans" panose="020B0606030504020204" pitchFamily="34" charset="0"/>
                <a:ea typeface="Open Sans" panose="020B0606030504020204" pitchFamily="34" charset="0"/>
                <a:cs typeface="Open Sans" panose="020B0606030504020204" pitchFamily="34" charset="0"/>
              </a:rPr>
              <a:t>46</a:t>
            </a:r>
            <a:r>
              <a:rPr lang="ru-RU" sz="140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формированиях занимаются </a:t>
            </a:r>
            <a:r>
              <a:rPr lang="ru-RU" sz="2400" b="1" dirty="0">
                <a:solidFill>
                  <a:srgbClr val="40B640"/>
                </a:solidFill>
                <a:latin typeface="Open Sans" panose="020B0606030504020204" pitchFamily="34" charset="0"/>
                <a:ea typeface="Open Sans" panose="020B0606030504020204" pitchFamily="34" charset="0"/>
                <a:cs typeface="Open Sans" panose="020B0606030504020204" pitchFamily="34" charset="0"/>
              </a:rPr>
              <a:t>376</a:t>
            </a: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человек </a:t>
            </a:r>
          </a:p>
        </p:txBody>
      </p:sp>
      <p:sp>
        <p:nvSpPr>
          <p:cNvPr id="59" name="TextBox 58"/>
          <p:cNvSpPr txBox="1"/>
          <p:nvPr/>
        </p:nvSpPr>
        <p:spPr>
          <a:xfrm>
            <a:off x="1460281" y="3497122"/>
            <a:ext cx="5647600" cy="738664"/>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2021 г. проведено</a:t>
            </a:r>
          </a:p>
          <a:p>
            <a:pPr algn="ct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786</a:t>
            </a:r>
            <a:r>
              <a:rPr lang="en-US"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мероприятий в сфере культуры</a:t>
            </a:r>
          </a:p>
        </p:txBody>
      </p:sp>
      <p:sp>
        <p:nvSpPr>
          <p:cNvPr id="60" name="TextBox 59"/>
          <p:cNvSpPr txBox="1"/>
          <p:nvPr/>
        </p:nvSpPr>
        <p:spPr>
          <a:xfrm>
            <a:off x="2099195" y="5399067"/>
            <a:ext cx="4164860" cy="1169551"/>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p>
          <a:p>
            <a:pPr algn="ct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2967</a:t>
            </a:r>
            <a:r>
              <a:rPr lang="ru-RU" dirty="0">
                <a:latin typeface="Open Sans" panose="020B0606030504020204" pitchFamily="34" charset="0"/>
                <a:ea typeface="Open Sans" panose="020B0606030504020204" pitchFamily="34" charset="0"/>
                <a:cs typeface="Open Sans" panose="020B0606030504020204" pitchFamily="34" charset="0"/>
              </a:rPr>
              <a:t>читателей, книговыдача</a:t>
            </a:r>
            <a:r>
              <a:rPr lang="ru-RU" sz="2800" dirty="0">
                <a:latin typeface="Open Sans" panose="020B0606030504020204" pitchFamily="34" charset="0"/>
                <a:ea typeface="Open Sans" panose="020B0606030504020204" pitchFamily="34" charset="0"/>
                <a:cs typeface="Open Sans" panose="020B0606030504020204" pitchFamily="34" charset="0"/>
              </a:rPr>
              <a:t> </a:t>
            </a:r>
            <a:r>
              <a:rPr lang="ru-RU" sz="2800">
                <a:latin typeface="Open Sans" panose="020B0606030504020204" pitchFamily="34" charset="0"/>
                <a:ea typeface="Open Sans" panose="020B0606030504020204" pitchFamily="34" charset="0"/>
                <a:cs typeface="Open Sans" panose="020B0606030504020204" pitchFamily="34" charset="0"/>
              </a:rPr>
              <a:t/>
            </a:r>
            <a:br>
              <a:rPr lang="ru-RU" sz="2800">
                <a:latin typeface="Open Sans" panose="020B0606030504020204" pitchFamily="34" charset="0"/>
                <a:ea typeface="Open Sans" panose="020B0606030504020204" pitchFamily="34" charset="0"/>
                <a:cs typeface="Open Sans" panose="020B0606030504020204" pitchFamily="34" charset="0"/>
              </a:rPr>
            </a:br>
            <a:r>
              <a:rPr lang="ru-RU" sz="2400" b="1">
                <a:solidFill>
                  <a:srgbClr val="40B640"/>
                </a:solidFill>
                <a:latin typeface="Open Sans" panose="020B0606030504020204" pitchFamily="34" charset="0"/>
                <a:ea typeface="Open Sans" panose="020B0606030504020204" pitchFamily="34" charset="0"/>
                <a:cs typeface="Open Sans" panose="020B0606030504020204" pitchFamily="34" charset="0"/>
              </a:rPr>
              <a:t>81419</a:t>
            </a:r>
            <a:r>
              <a:rPr lang="en-US" sz="2400" b="1">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экземпляров</a:t>
            </a:r>
          </a:p>
        </p:txBody>
      </p:sp>
      <p:pic>
        <p:nvPicPr>
          <p:cNvPr id="33" name="Рисунок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4" name="TextBox 3"/>
          <p:cNvSpPr txBox="1"/>
          <p:nvPr/>
        </p:nvSpPr>
        <p:spPr>
          <a:xfrm>
            <a:off x="467961" y="3335974"/>
            <a:ext cx="1079926" cy="707886"/>
          </a:xfrm>
          <a:prstGeom prst="rect">
            <a:avLst/>
          </a:prstGeom>
          <a:noFill/>
        </p:spPr>
        <p:txBody>
          <a:bodyPr wrap="square" rtlCol="0">
            <a:sp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pic>
        <p:nvPicPr>
          <p:cNvPr id="37" name="Рисунок 36" descr="F:\Фото\DSC_0138.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2010" y="1204573"/>
            <a:ext cx="2573050" cy="1661146"/>
          </a:xfrm>
          <a:prstGeom prst="rect">
            <a:avLst/>
          </a:prstGeom>
          <a:noFill/>
          <a:ln w="38100">
            <a:solidFill>
              <a:srgbClr val="25B8CA"/>
            </a:solidFill>
          </a:ln>
        </p:spPr>
      </p:pic>
      <p:pic>
        <p:nvPicPr>
          <p:cNvPr id="61" name="Рисунок 60" descr="F:\Глинка Стратегические объекты\Макаренкова фото\ДК.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52178" y="1639350"/>
            <a:ext cx="2601122" cy="1589549"/>
          </a:xfrm>
          <a:prstGeom prst="rect">
            <a:avLst/>
          </a:prstGeom>
          <a:noFill/>
          <a:ln w="38100">
            <a:solidFill>
              <a:srgbClr val="25B8CA"/>
            </a:solidFill>
          </a:ln>
        </p:spPr>
      </p:pic>
      <p:pic>
        <p:nvPicPr>
          <p:cNvPr id="46" name="Рисунок 45"/>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3346" y="1264081"/>
            <a:ext cx="2276282" cy="501640"/>
          </a:xfrm>
          <a:prstGeom prst="rect">
            <a:avLst/>
          </a:prstGeom>
        </p:spPr>
      </p:pic>
      <p:sp>
        <p:nvSpPr>
          <p:cNvPr id="47" name="TextBox 46"/>
          <p:cNvSpPr txBox="1"/>
          <p:nvPr/>
        </p:nvSpPr>
        <p:spPr>
          <a:xfrm>
            <a:off x="1460281" y="1304056"/>
            <a:ext cx="2359347" cy="461665"/>
          </a:xfrm>
          <a:prstGeom prst="rect">
            <a:avLst/>
          </a:prstGeom>
          <a:noFill/>
        </p:spPr>
        <p:txBody>
          <a:bodyPr wrap="square" rtlCol="0">
            <a:spAutoFit/>
          </a:bodyPr>
          <a:lstStyle/>
          <a:p>
            <a:pPr algn="ct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культурно-просветительный центр»</a:t>
            </a:r>
          </a:p>
        </p:txBody>
      </p:sp>
      <p:pic>
        <p:nvPicPr>
          <p:cNvPr id="65" name="Рисунок 64"/>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86844" y="2596626"/>
            <a:ext cx="2188875" cy="501640"/>
          </a:xfrm>
          <a:prstGeom prst="rect">
            <a:avLst/>
          </a:prstGeom>
        </p:spPr>
      </p:pic>
      <p:sp>
        <p:nvSpPr>
          <p:cNvPr id="66" name="TextBox 65"/>
          <p:cNvSpPr txBox="1"/>
          <p:nvPr/>
        </p:nvSpPr>
        <p:spPr>
          <a:xfrm>
            <a:off x="5186844" y="2616613"/>
            <a:ext cx="2211197" cy="461665"/>
          </a:xfrm>
          <a:prstGeom prst="rect">
            <a:avLst/>
          </a:prstGeom>
          <a:noFill/>
        </p:spPr>
        <p:txBody>
          <a:bodyPr wrap="square" rtlCol="0">
            <a:spAutoFit/>
          </a:bodyPr>
          <a:lstStyle/>
          <a:p>
            <a:pPr algn="ct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районный  краеведческий музей</a:t>
            </a:r>
          </a:p>
        </p:txBody>
      </p:sp>
    </p:spTree>
    <p:extLst>
      <p:ext uri="{BB962C8B-B14F-4D97-AF65-F5344CB8AC3E}">
        <p14:creationId xmlns:p14="http://schemas.microsoft.com/office/powerpoint/2010/main" val="2886423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Рисунок 55" descr="http://www.mk-smolensk.ru/upload/entities/2016/07/01/articlesImages/image/f2/ca/73/b2/2186365_7101616.jpg"/>
          <p:cNvPicPr/>
          <p:nvPr/>
        </p:nvPicPr>
        <p:blipFill rotWithShape="1">
          <a:blip r:embed="rId3">
            <a:extLst>
              <a:ext uri="{28A0092B-C50C-407E-A947-70E740481C1C}">
                <a14:useLocalDpi xmlns:a14="http://schemas.microsoft.com/office/drawing/2010/main" val="0"/>
              </a:ext>
            </a:extLst>
          </a:blip>
          <a:srcRect l="6827" r="11877"/>
          <a:stretch/>
        </p:blipFill>
        <p:spPr bwMode="auto">
          <a:xfrm>
            <a:off x="1619973" y="2703655"/>
            <a:ext cx="2713703" cy="1676622"/>
          </a:xfrm>
          <a:prstGeom prst="rect">
            <a:avLst/>
          </a:prstGeom>
          <a:noFill/>
          <a:ln w="38100">
            <a:solidFill>
              <a:srgbClr val="25B8CA"/>
            </a:solidFill>
          </a:ln>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07" y="4739906"/>
            <a:ext cx="977191" cy="977191"/>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8" y="1202772"/>
            <a:ext cx="1002772" cy="1002772"/>
          </a:xfrm>
          <a:prstGeom prst="rect">
            <a:avLst/>
          </a:prstGeom>
        </p:spPr>
      </p:pic>
      <p:pic>
        <p:nvPicPr>
          <p:cNvPr id="4" name="Рисунок 3"/>
          <p:cNvPicPr>
            <a:picLocks noChangeAspect="1"/>
          </p:cNvPicPr>
          <p:nvPr/>
        </p:nvPicPr>
        <p:blipFill>
          <a:blip r:embed="rId6"/>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p>
        </p:txBody>
      </p:sp>
      <p:sp>
        <p:nvSpPr>
          <p:cNvPr id="69" name="TextBox 68"/>
          <p:cNvSpPr txBox="1"/>
          <p:nvPr/>
        </p:nvSpPr>
        <p:spPr>
          <a:xfrm>
            <a:off x="236369" y="1472431"/>
            <a:ext cx="1002772" cy="584775"/>
          </a:xfrm>
          <a:prstGeom prst="rect">
            <a:avLst/>
          </a:prstGeom>
          <a:noFill/>
        </p:spPr>
        <p:txBody>
          <a:bodyPr wrap="square" rtlCol="0">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33</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220971" y="2297576"/>
            <a:ext cx="1134584" cy="600164"/>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культурного наследия</a:t>
            </a:r>
          </a:p>
        </p:txBody>
      </p:sp>
      <p:sp>
        <p:nvSpPr>
          <p:cNvPr id="75" name="TextBox 74"/>
          <p:cNvSpPr txBox="1"/>
          <p:nvPr/>
        </p:nvSpPr>
        <p:spPr>
          <a:xfrm>
            <a:off x="242847" y="4955866"/>
            <a:ext cx="966051" cy="584775"/>
          </a:xfrm>
          <a:prstGeom prst="rect">
            <a:avLst/>
          </a:prstGeom>
          <a:noFill/>
        </p:spPr>
        <p:txBody>
          <a:bodyPr wrap="square" rtlCol="0">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94</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2658" y="5862667"/>
            <a:ext cx="1519423" cy="600163"/>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археологического наследия</a:t>
            </a:r>
          </a:p>
        </p:txBody>
      </p:sp>
      <p:pic>
        <p:nvPicPr>
          <p:cNvPr id="79" name="Рисунок 7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2268" y="4869323"/>
            <a:ext cx="2256809" cy="512264"/>
          </a:xfrm>
          <a:prstGeom prst="rect">
            <a:avLst/>
          </a:prstGeom>
        </p:spPr>
      </p:pic>
      <p:sp>
        <p:nvSpPr>
          <p:cNvPr id="33" name="TextBox 32"/>
          <p:cNvSpPr txBox="1"/>
          <p:nvPr/>
        </p:nvSpPr>
        <p:spPr>
          <a:xfrm>
            <a:off x="1552488" y="4889133"/>
            <a:ext cx="2315410" cy="523220"/>
          </a:xfrm>
          <a:prstGeom prst="rect">
            <a:avLst/>
          </a:prstGeom>
          <a:noFill/>
        </p:spPr>
        <p:txBody>
          <a:bodyPr wrap="square" rtlCol="0">
            <a:spAutoFit/>
          </a:bodyPr>
          <a:lstStyle/>
          <a:p>
            <a:pPr algn="ctr"/>
            <a:r>
              <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p>
        </p:txBody>
      </p:sp>
      <p:pic>
        <p:nvPicPr>
          <p:cNvPr id="46" name="Рисунок 45"/>
          <p:cNvPicPr>
            <a:picLocks noChangeAspect="1"/>
          </p:cNvPicPr>
          <p:nvPr/>
        </p:nvPicPr>
        <p:blipFill>
          <a:blip r:embed="rId9" cstate="print">
            <a:duotone>
              <a:prstClr val="black"/>
              <a:srgbClr val="8ACE52">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77317" y="4124893"/>
            <a:ext cx="2407452" cy="549537"/>
          </a:xfrm>
          <a:prstGeom prst="rect">
            <a:avLst/>
          </a:prstGeom>
        </p:spPr>
      </p:pic>
      <p:pic>
        <p:nvPicPr>
          <p:cNvPr id="43" name="Рисунок 42"/>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23556" y="3778776"/>
            <a:ext cx="3183301" cy="1644721"/>
          </a:xfrm>
          <a:prstGeom prst="rect">
            <a:avLst/>
          </a:prstGeom>
          <a:ln w="12700">
            <a:solidFill>
              <a:srgbClr val="4CCBD4"/>
            </a:solidFill>
            <a:prstDash val="lgDash"/>
          </a:ln>
        </p:spPr>
      </p:pic>
      <p:sp>
        <p:nvSpPr>
          <p:cNvPr id="34" name="TextBox 33"/>
          <p:cNvSpPr txBox="1"/>
          <p:nvPr/>
        </p:nvSpPr>
        <p:spPr>
          <a:xfrm>
            <a:off x="4198896" y="3826166"/>
            <a:ext cx="2658969" cy="307777"/>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p>
        </p:txBody>
      </p:sp>
      <p:pic>
        <p:nvPicPr>
          <p:cNvPr id="39" name="Рисунок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8896" y="4239003"/>
            <a:ext cx="266700" cy="233469"/>
          </a:xfrm>
          <a:prstGeom prst="rect">
            <a:avLst/>
          </a:prstGeom>
        </p:spPr>
      </p:pic>
      <p:sp>
        <p:nvSpPr>
          <p:cNvPr id="80" name="TextBox 79"/>
          <p:cNvSpPr txBox="1"/>
          <p:nvPr/>
        </p:nvSpPr>
        <p:spPr>
          <a:xfrm>
            <a:off x="4426573" y="4182370"/>
            <a:ext cx="2721688" cy="600164"/>
          </a:xfrm>
          <a:prstGeom prst="rect">
            <a:avLst/>
          </a:prstGeom>
          <a:noFill/>
        </p:spPr>
        <p:txBody>
          <a:bodyPr wrap="square" rtlCol="0">
            <a:spAutoFit/>
          </a:bodyPr>
          <a:lstStyle/>
          <a:p>
            <a:pPr algn="just"/>
            <a:r>
              <a:rPr lang="ru-RU" sz="1100" dirty="0">
                <a:latin typeface="Open Sans" pitchFamily="34" charset="0"/>
              </a:rPr>
              <a:t>16 октября 2021- в онлайн-режиме проходил открытый  молодежный фестиваль «Молодая волна»</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9" name="TextBox 48"/>
          <p:cNvSpPr txBox="1"/>
          <p:nvPr/>
        </p:nvSpPr>
        <p:spPr>
          <a:xfrm>
            <a:off x="2868119" y="1928244"/>
            <a:ext cx="925948" cy="369332"/>
          </a:xfrm>
          <a:prstGeom prst="rect">
            <a:avLst/>
          </a:prstGeom>
          <a:noFill/>
        </p:spPr>
        <p:txBody>
          <a:bodyPr wrap="squar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фото</a:t>
            </a:r>
          </a:p>
        </p:txBody>
      </p:sp>
      <p:sp>
        <p:nvSpPr>
          <p:cNvPr id="60" name="TextBox 59"/>
          <p:cNvSpPr txBox="1"/>
          <p:nvPr/>
        </p:nvSpPr>
        <p:spPr>
          <a:xfrm>
            <a:off x="1183577" y="4175306"/>
            <a:ext cx="2538511"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Часовня Казанской иконы Божией Матери</a:t>
            </a:r>
          </a:p>
        </p:txBody>
      </p:sp>
      <p:pic>
        <p:nvPicPr>
          <p:cNvPr id="42" name="Рисунок 41" descr="F:\Глинка Стратегические объекты\Новая папка\Храм Святителя Ноколая 1.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1453" y="1472431"/>
            <a:ext cx="2585499" cy="1339669"/>
          </a:xfrm>
          <a:prstGeom prst="rect">
            <a:avLst/>
          </a:prstGeom>
          <a:noFill/>
          <a:ln w="38100">
            <a:solidFill>
              <a:srgbClr val="25B8CA"/>
            </a:solidFill>
          </a:ln>
        </p:spPr>
      </p:pic>
      <p:pic>
        <p:nvPicPr>
          <p:cNvPr id="50" name="Рисунок 49"/>
          <p:cNvPicPr>
            <a:picLocks noChangeAspect="1"/>
          </p:cNvPicPr>
          <p:nvPr/>
        </p:nvPicPr>
        <p:blipFill>
          <a:blip r:embed="rId9" cstate="print">
            <a:duotone>
              <a:prstClr val="black"/>
              <a:srgbClr val="A4C987">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54435" y="1117892"/>
            <a:ext cx="2487700" cy="426102"/>
          </a:xfrm>
          <a:prstGeom prst="rect">
            <a:avLst/>
          </a:prstGeom>
        </p:spPr>
      </p:pic>
      <p:sp>
        <p:nvSpPr>
          <p:cNvPr id="6" name="TextBox 5"/>
          <p:cNvSpPr txBox="1"/>
          <p:nvPr/>
        </p:nvSpPr>
        <p:spPr>
          <a:xfrm>
            <a:off x="1386560" y="1110097"/>
            <a:ext cx="2588223" cy="369332"/>
          </a:xfrm>
          <a:prstGeom prst="rect">
            <a:avLst/>
          </a:prstGeom>
          <a:noFill/>
        </p:spPr>
        <p:txBody>
          <a:bodyPr wrap="square" rtlCol="0">
            <a:spAutoFit/>
          </a:bodyPr>
          <a:lstStyle/>
          <a:p>
            <a:pPr algn="ctr"/>
            <a:r>
              <a:rPr lang="ru-RU" sz="1200" b="1" dirty="0">
                <a:solidFill>
                  <a:schemeClr val="bg1"/>
                </a:solidFill>
                <a:latin typeface="Open Sans" pitchFamily="34" charset="0"/>
              </a:rPr>
              <a:t>Церковь</a:t>
            </a:r>
            <a:r>
              <a:rPr lang="ru-RU" dirty="0"/>
              <a:t> </a:t>
            </a:r>
            <a:r>
              <a:rPr lang="ru-RU" sz="1200" b="1" dirty="0">
                <a:solidFill>
                  <a:schemeClr val="bg1"/>
                </a:solidFill>
                <a:latin typeface="Open Sans" pitchFamily="34" charset="0"/>
              </a:rPr>
              <a:t>Николая Чудотворца</a:t>
            </a:r>
          </a:p>
        </p:txBody>
      </p:sp>
      <p:pic>
        <p:nvPicPr>
          <p:cNvPr id="57" name="Рисунок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911454" y="5636123"/>
            <a:ext cx="489396" cy="489396"/>
          </a:xfrm>
          <a:prstGeom prst="rect">
            <a:avLst/>
          </a:prstGeom>
        </p:spPr>
      </p:pic>
      <p:sp>
        <p:nvSpPr>
          <p:cNvPr id="7" name="Прямоугольник 6"/>
          <p:cNvSpPr/>
          <p:nvPr/>
        </p:nvSpPr>
        <p:spPr>
          <a:xfrm>
            <a:off x="2425664" y="5631836"/>
            <a:ext cx="2133093"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Культурно-</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познавательный</a:t>
            </a:r>
          </a:p>
        </p:txBody>
      </p:sp>
      <p:pic>
        <p:nvPicPr>
          <p:cNvPr id="58" name="Рисунок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88019" y="6240491"/>
            <a:ext cx="512831" cy="512831"/>
          </a:xfrm>
          <a:prstGeom prst="rect">
            <a:avLst/>
          </a:prstGeom>
        </p:spPr>
      </p:pic>
      <p:sp>
        <p:nvSpPr>
          <p:cNvPr id="8" name="Прямоугольник 7"/>
          <p:cNvSpPr/>
          <p:nvPr/>
        </p:nvSpPr>
        <p:spPr>
          <a:xfrm>
            <a:off x="2425664" y="6266073"/>
            <a:ext cx="1831852"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p>
        </p:txBody>
      </p:sp>
      <p:pic>
        <p:nvPicPr>
          <p:cNvPr id="61" name="Рисунок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2665" y="5644056"/>
            <a:ext cx="487816" cy="487816"/>
          </a:xfrm>
          <a:prstGeom prst="rect">
            <a:avLst/>
          </a:prstGeom>
        </p:spPr>
      </p:pic>
      <p:sp>
        <p:nvSpPr>
          <p:cNvPr id="12" name="Прямоугольник 11"/>
          <p:cNvSpPr/>
          <p:nvPr/>
        </p:nvSpPr>
        <p:spPr>
          <a:xfrm flipH="1">
            <a:off x="4762319" y="5724168"/>
            <a:ext cx="1524681"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Рекреационный</a:t>
            </a:r>
          </a:p>
        </p:txBody>
      </p:sp>
      <p:pic>
        <p:nvPicPr>
          <p:cNvPr id="62" name="Рисунок 61"/>
          <p:cNvPicPr>
            <a:picLocks noChangeAspect="1"/>
          </p:cNvPicPr>
          <p:nvPr/>
        </p:nvPicPr>
        <p:blipFill>
          <a:blip r:embed="rId1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83656" y="6264450"/>
            <a:ext cx="486825" cy="486825"/>
          </a:xfrm>
          <a:prstGeom prst="rect">
            <a:avLst/>
          </a:prstGeom>
        </p:spPr>
      </p:pic>
      <p:sp>
        <p:nvSpPr>
          <p:cNvPr id="14" name="Прямоугольник 13"/>
          <p:cNvSpPr/>
          <p:nvPr/>
        </p:nvSpPr>
        <p:spPr>
          <a:xfrm>
            <a:off x="4796359" y="6358405"/>
            <a:ext cx="1242053"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Религиозный</a:t>
            </a:r>
          </a:p>
        </p:txBody>
      </p:sp>
      <p:pic>
        <p:nvPicPr>
          <p:cNvPr id="1026" name="Picture 2" descr="F:\Глинка Стратегические объекты\Новая папка\100_4664.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28914" y="1761648"/>
            <a:ext cx="3010537" cy="1639054"/>
          </a:xfrm>
          <a:prstGeom prst="rect">
            <a:avLst/>
          </a:prstGeom>
          <a:noFill/>
          <a:ln w="38100">
            <a:solidFill>
              <a:srgbClr val="25B8CA"/>
            </a:solidFill>
          </a:ln>
          <a:extLst>
            <a:ext uri="{909E8E84-426E-40DD-AFC4-6F175D3DCCD1}">
              <a14:hiddenFill xmlns:a14="http://schemas.microsoft.com/office/drawing/2010/main">
                <a:solidFill>
                  <a:srgbClr val="FFFFFF"/>
                </a:solidFill>
              </a14:hiddenFill>
            </a:ext>
          </a:extLst>
        </p:spPr>
      </p:pic>
      <p:pic>
        <p:nvPicPr>
          <p:cNvPr id="48" name="Рисунок 47"/>
          <p:cNvPicPr>
            <a:picLocks noChangeAspect="1"/>
          </p:cNvPicPr>
          <p:nvPr/>
        </p:nvPicPr>
        <p:blipFill>
          <a:blip r:embed="rId9" cstate="print">
            <a:duotone>
              <a:prstClr val="black"/>
              <a:srgbClr val="B2D499">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608374" y="3061830"/>
            <a:ext cx="2855194" cy="494741"/>
          </a:xfrm>
          <a:prstGeom prst="rect">
            <a:avLst/>
          </a:prstGeom>
        </p:spPr>
      </p:pic>
      <p:sp>
        <p:nvSpPr>
          <p:cNvPr id="55" name="TextBox 54"/>
          <p:cNvSpPr txBox="1"/>
          <p:nvPr/>
        </p:nvSpPr>
        <p:spPr>
          <a:xfrm>
            <a:off x="4351550" y="3028617"/>
            <a:ext cx="3024902"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Мемориально-исторический комплекс «На службе отечеству»</a:t>
            </a:r>
          </a:p>
        </p:txBody>
      </p:sp>
      <p:pic>
        <p:nvPicPr>
          <p:cNvPr id="40" name="Рисунок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41" name="Рисунок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6609" y="3106024"/>
            <a:ext cx="1001779" cy="1001779"/>
          </a:xfrm>
          <a:prstGeom prst="rect">
            <a:avLst/>
          </a:prstGeom>
        </p:spPr>
      </p:pic>
      <p:sp>
        <p:nvSpPr>
          <p:cNvPr id="47" name="TextBox 46"/>
          <p:cNvSpPr txBox="1"/>
          <p:nvPr/>
        </p:nvSpPr>
        <p:spPr>
          <a:xfrm>
            <a:off x="87071" y="4182370"/>
            <a:ext cx="1332616" cy="261610"/>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a:t>
            </a:r>
          </a:p>
        </p:txBody>
      </p:sp>
      <p:sp>
        <p:nvSpPr>
          <p:cNvPr id="9" name="Прямоугольник 8"/>
          <p:cNvSpPr/>
          <p:nvPr/>
        </p:nvSpPr>
        <p:spPr>
          <a:xfrm>
            <a:off x="271276" y="3313070"/>
            <a:ext cx="996293" cy="584775"/>
          </a:xfrm>
          <a:prstGeom prst="rect">
            <a:avLst/>
          </a:prstGeom>
        </p:spPr>
        <p:txBody>
          <a:bodyPr wrap="square">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3281351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sp>
        <p:nvSpPr>
          <p:cNvPr id="7" name="TextBox 6"/>
          <p:cNvSpPr txBox="1"/>
          <p:nvPr/>
        </p:nvSpPr>
        <p:spPr>
          <a:xfrm>
            <a:off x="833915" y="154887"/>
            <a:ext cx="1114408"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2860984833"/>
              </p:ext>
            </p:extLst>
          </p:nvPr>
        </p:nvGraphicFramePr>
        <p:xfrm>
          <a:off x="513984" y="1172205"/>
          <a:ext cx="6083417" cy="4879933"/>
        </p:xfrm>
        <a:graphic>
          <a:graphicData uri="http://schemas.openxmlformats.org/drawingml/2006/table">
            <a:tbl>
              <a:tblPr firstRow="1" bandRow="1">
                <a:tableStyleId>{5C22544A-7EE6-4342-B048-85BDC9FD1C3A}</a:tableStyleId>
              </a:tblPr>
              <a:tblGrid>
                <a:gridCol w="1920481">
                  <a:extLst>
                    <a:ext uri="{9D8B030D-6E8A-4147-A177-3AD203B41FA5}">
                      <a16:colId xmlns="" xmlns:a16="http://schemas.microsoft.com/office/drawing/2014/main" val="20000"/>
                    </a:ext>
                  </a:extLst>
                </a:gridCol>
                <a:gridCol w="4162936">
                  <a:extLst>
                    <a:ext uri="{9D8B030D-6E8A-4147-A177-3AD203B41FA5}">
                      <a16:colId xmlns="" xmlns:a16="http://schemas.microsoft.com/office/drawing/2014/main" val="20001"/>
                    </a:ext>
                  </a:extLst>
                </a:gridCol>
              </a:tblGrid>
              <a:tr h="1226865">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a:solidFill>
                            <a:schemeClr val="tx1"/>
                          </a:solidFill>
                        </a:rPr>
                        <a:t>Сильные стороны</a:t>
                      </a:r>
                      <a:endParaRPr lang="ru-RU" sz="1600" dirty="0">
                        <a:solidFill>
                          <a:schemeClr val="tx1"/>
                        </a:solidFill>
                      </a:endParaRPr>
                    </a:p>
                    <a:p>
                      <a:pPr algn="ctr"/>
                      <a:r>
                        <a:rPr lang="en-US" sz="1600" dirty="0">
                          <a:solidFill>
                            <a:schemeClr val="tx1"/>
                          </a:solidFill>
                          <a:latin typeface="Open Sans" panose="020B0606030504020204"/>
                        </a:rPr>
                        <a:t>S</a:t>
                      </a:r>
                      <a:endParaRPr lang="ru-RU" sz="1600" baseline="0" dirty="0">
                        <a:solidFill>
                          <a:schemeClr val="tx1"/>
                        </a:solidFill>
                      </a:endParaRPr>
                    </a:p>
                  </a:txBody>
                  <a:tcPr>
                    <a:solidFill>
                      <a:srgbClr val="6FCECE"/>
                    </a:solidFill>
                  </a:tcPr>
                </a:tc>
                <a:tc>
                  <a:txBody>
                    <a:bodyPr/>
                    <a:lstStyle/>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выгодное транспортно-географическое положение</a:t>
                      </a:r>
                    </a:p>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наличие сырья: </a:t>
                      </a:r>
                      <a:r>
                        <a:rPr lang="ru-RU" sz="1200" b="0" kern="1200" dirty="0" err="1">
                          <a:solidFill>
                            <a:schemeClr val="tx1"/>
                          </a:solidFill>
                          <a:effectLst/>
                          <a:latin typeface="Open Sans" pitchFamily="34" charset="0"/>
                          <a:ea typeface="Open Sans" panose="020B0606030504020204" pitchFamily="34" charset="0"/>
                          <a:cs typeface="Open Sans" panose="020B0606030504020204" pitchFamily="34" charset="0"/>
                        </a:rPr>
                        <a:t>песчаногравийной</a:t>
                      </a: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 смеси, торфа, цементного сырья</a:t>
                      </a:r>
                    </a:p>
                    <a:p>
                      <a:pPr marL="171450" lvl="0" indent="-171450">
                        <a:buFont typeface="Arial" panose="020B0604020202020204" pitchFamily="34" charset="0"/>
                        <a:buChar char="•"/>
                      </a:pPr>
                      <a:r>
                        <a:rPr lang="ru-RU" sz="1200" b="0" kern="1200" baseline="0" dirty="0">
                          <a:solidFill>
                            <a:schemeClr val="tx1"/>
                          </a:solidFill>
                          <a:effectLst/>
                          <a:latin typeface="Open Sans" pitchFamily="34" charset="0"/>
                          <a:ea typeface="Open Sans" panose="020B0606030504020204" pitchFamily="34" charset="0"/>
                          <a:cs typeface="Open Sans" panose="020B0606030504020204" pitchFamily="34" charset="0"/>
                        </a:rPr>
                        <a:t>близость</a:t>
                      </a: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 к региональному центру (г. Смоленск)</a:t>
                      </a:r>
                    </a:p>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наличие газопроводных сетей</a:t>
                      </a:r>
                    </a:p>
                  </a:txBody>
                  <a:tcPr>
                    <a:solidFill>
                      <a:srgbClr val="6FCECE"/>
                    </a:solidFill>
                  </a:tcPr>
                </a:tc>
                <a:extLst>
                  <a:ext uri="{0D108BD9-81ED-4DB2-BD59-A6C34878D82A}">
                    <a16:rowId xmlns="" xmlns:a16="http://schemas.microsoft.com/office/drawing/2014/main" val="10000"/>
                  </a:ext>
                </a:extLst>
              </a:tr>
              <a:tr h="1814996">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a:solidFill>
                            <a:schemeClr val="tx1"/>
                          </a:solidFill>
                        </a:rPr>
                        <a:t>Слабые стороны</a:t>
                      </a:r>
                      <a:endParaRPr lang="ru-RU" sz="1600" b="1" dirty="0">
                        <a:solidFill>
                          <a:schemeClr val="tx1"/>
                        </a:solidFill>
                      </a:endParaRPr>
                    </a:p>
                    <a:p>
                      <a:pPr algn="ctr"/>
                      <a:r>
                        <a:rPr lang="en-US" sz="1600" b="1" baseline="0" dirty="0">
                          <a:solidFill>
                            <a:schemeClr val="tx1"/>
                          </a:solidFill>
                          <a:latin typeface="Open Sans" panose="020B0606030504020204"/>
                        </a:rPr>
                        <a:t>W</a:t>
                      </a:r>
                      <a:endParaRPr lang="ru-RU" sz="1600" b="1" baseline="0" dirty="0">
                        <a:solidFill>
                          <a:schemeClr val="tx1"/>
                        </a:solidFill>
                      </a:endParaRPr>
                    </a:p>
                  </a:txBody>
                  <a:tcPr>
                    <a:solidFill>
                      <a:srgbClr val="8FDEE3"/>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отсутствие свободного жилья</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низкая численность населения, в том числе трудоспособного</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дефицит высококвалифицированных кадров</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недостаточная обеспеченность производственных площадок объектами инфраструктуры</a:t>
                      </a:r>
                    </a:p>
                    <a:p>
                      <a:pPr marL="171450" lvl="0" indent="-171450">
                        <a:buFont typeface="Arial" panose="020B0604020202020204" pitchFamily="34" charset="0"/>
                        <a:buChar char="•"/>
                      </a:pPr>
                      <a:r>
                        <a:rPr lang="ru-RU" sz="1200" b="0" i="0" kern="1200" baseline="0" dirty="0" err="1">
                          <a:solidFill>
                            <a:schemeClr val="dk1"/>
                          </a:solidFill>
                          <a:effectLst/>
                          <a:latin typeface="Open Sans" pitchFamily="34" charset="0"/>
                          <a:ea typeface="Open Sans" panose="020B0606030504020204" pitchFamily="34" charset="0"/>
                          <a:cs typeface="Open Sans" panose="020B0606030504020204" pitchFamily="34" charset="0"/>
                        </a:rPr>
                        <a:t>мелкоконтурные</a:t>
                      </a: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 земельные участки</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малых форм хозяйствования</a:t>
                      </a:r>
                    </a:p>
                  </a:txBody>
                  <a:tcPr>
                    <a:solidFill>
                      <a:srgbClr val="8FDEE3"/>
                    </a:solidFill>
                  </a:tcPr>
                </a:tc>
                <a:extLst>
                  <a:ext uri="{0D108BD9-81ED-4DB2-BD59-A6C34878D82A}">
                    <a16:rowId xmlns="" xmlns:a16="http://schemas.microsoft.com/office/drawing/2014/main" val="10001"/>
                  </a:ext>
                </a:extLst>
              </a:tr>
              <a:tr h="1149423">
                <a:tc>
                  <a:txBody>
                    <a:bodyPr/>
                    <a:lstStyle/>
                    <a:p>
                      <a:pPr algn="ctr"/>
                      <a:r>
                        <a:rPr lang="ru-RU" sz="1600" b="1" dirty="0"/>
                        <a:t>Возможности</a:t>
                      </a:r>
                    </a:p>
                    <a:p>
                      <a:pPr algn="ctr"/>
                      <a:r>
                        <a:rPr lang="en-US" sz="1600" b="1" dirty="0">
                          <a:latin typeface="Open Sans" panose="020B0606030504020204"/>
                        </a:rPr>
                        <a:t>O</a:t>
                      </a:r>
                      <a:endParaRPr lang="ru-RU" sz="1600" b="1" dirty="0"/>
                    </a:p>
                  </a:txBody>
                  <a:tcPr>
                    <a:solidFill>
                      <a:srgbClr val="E8E8A8"/>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вовлечение в оборот неиспользуемых сельскохозяйственных угодий</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сельскохозяйственного туризма</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жилищного строительства</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строительство промышленных предприятий</a:t>
                      </a:r>
                    </a:p>
                  </a:txBody>
                  <a:tcPr>
                    <a:solidFill>
                      <a:srgbClr val="E8E8A8"/>
                    </a:solidFill>
                  </a:tcPr>
                </a:tc>
                <a:extLst>
                  <a:ext uri="{0D108BD9-81ED-4DB2-BD59-A6C34878D82A}">
                    <a16:rowId xmlns="" xmlns:a16="http://schemas.microsoft.com/office/drawing/2014/main" val="10002"/>
                  </a:ext>
                </a:extLst>
              </a:tr>
              <a:tr h="688649">
                <a:tc>
                  <a:txBody>
                    <a:bodyPr/>
                    <a:lstStyle/>
                    <a:p>
                      <a:pPr algn="ctr"/>
                      <a:r>
                        <a:rPr lang="ru-RU" sz="1600" b="1" dirty="0"/>
                        <a:t>Угрозы</a:t>
                      </a:r>
                    </a:p>
                    <a:p>
                      <a:pPr algn="ctr"/>
                      <a:r>
                        <a:rPr lang="en-US" sz="1600" b="1" dirty="0">
                          <a:latin typeface="Open Sans" panose="020B0606030504020204"/>
                        </a:rPr>
                        <a:t>T</a:t>
                      </a:r>
                      <a:endParaRPr lang="ru-RU" sz="1600" b="1" dirty="0"/>
                    </a:p>
                  </a:txBody>
                  <a:tcPr>
                    <a:solidFill>
                      <a:srgbClr val="FBFBB7"/>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сохранение естественной убыли и демографическое старение населения</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отток молодежи из района</a:t>
                      </a:r>
                    </a:p>
                  </a:txBody>
                  <a:tcPr>
                    <a:solidFill>
                      <a:srgbClr val="FBFBB7"/>
                    </a:solidFill>
                  </a:tcPr>
                </a:tc>
                <a:extLst>
                  <a:ext uri="{0D108BD9-81ED-4DB2-BD59-A6C34878D82A}">
                    <a16:rowId xmlns="" xmlns:a16="http://schemas.microsoft.com/office/drawing/2014/main" val="10003"/>
                  </a:ext>
                </a:extLst>
              </a:tr>
            </a:tbl>
          </a:graphicData>
        </a:graphic>
      </p:graphicFrame>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9" name="TextBox 8"/>
          <p:cNvSpPr txBox="1"/>
          <p:nvPr/>
        </p:nvSpPr>
        <p:spPr>
          <a:xfrm>
            <a:off x="7121735" y="7190343"/>
            <a:ext cx="447558"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p>
        </p:txBody>
      </p:sp>
    </p:spTree>
    <p:extLst>
      <p:ext uri="{BB962C8B-B14F-4D97-AF65-F5344CB8AC3E}">
        <p14:creationId xmlns:p14="http://schemas.microsoft.com/office/powerpoint/2010/main" val="1398564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44481" y="1300778"/>
            <a:ext cx="7548234" cy="4419779"/>
          </a:xfrm>
          <a:prstGeom prst="rect">
            <a:avLst/>
          </a:prstGeom>
        </p:spPr>
      </p:pic>
      <p:sp>
        <p:nvSpPr>
          <p:cNvPr id="4" name="TextBox 3"/>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p>
        </p:txBody>
      </p:sp>
      <p:sp>
        <p:nvSpPr>
          <p:cNvPr id="26" name="TextBox 25"/>
          <p:cNvSpPr txBox="1"/>
          <p:nvPr/>
        </p:nvSpPr>
        <p:spPr>
          <a:xfrm>
            <a:off x="622702" y="1614421"/>
            <a:ext cx="3196360" cy="954107"/>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«ГЛИНКОВСКИЙ РАЙОН» СМОЛЕНСКОЙ ОБЛАСТИ:</a:t>
            </a:r>
          </a:p>
        </p:txBody>
      </p:sp>
      <p:sp>
        <p:nvSpPr>
          <p:cNvPr id="28" name="TextBox 27"/>
          <p:cNvSpPr txBox="1"/>
          <p:nvPr/>
        </p:nvSpPr>
        <p:spPr>
          <a:xfrm>
            <a:off x="691543" y="3963221"/>
            <a:ext cx="3058673" cy="1169551"/>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«ГЛИНКОВСКИЙ РАЙОН» СМОЛЕНСКОЙ ОБЛАСТИ:</a:t>
            </a:r>
          </a:p>
        </p:txBody>
      </p:sp>
      <p:sp>
        <p:nvSpPr>
          <p:cNvPr id="29" name="TextBox 28"/>
          <p:cNvSpPr txBox="1"/>
          <p:nvPr/>
        </p:nvSpPr>
        <p:spPr>
          <a:xfrm>
            <a:off x="4011953" y="1763632"/>
            <a:ext cx="2583543" cy="954107"/>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Департамент 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2" y="3996081"/>
            <a:ext cx="2583543" cy="738664"/>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ООО «Корпорация инвестиционного развития»</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1" name="TextBox 30"/>
          <p:cNvSpPr txBox="1"/>
          <p:nvPr/>
        </p:nvSpPr>
        <p:spPr>
          <a:xfrm>
            <a:off x="592593" y="2568528"/>
            <a:ext cx="3256577" cy="1384995"/>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Калмыков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Михаил Захарович</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(48165) 2-11-44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4"/>
              </a:rPr>
              <a:t>glinka@admin-smolensk.ru</a:t>
            </a:r>
            <a:r>
              <a:rPr lang="ru-RU" sz="1400" dirty="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glinka.admin-smolensk.ru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1063223" y="5142471"/>
            <a:ext cx="2315314" cy="738664"/>
          </a:xfrm>
          <a:prstGeom prst="rect">
            <a:avLst/>
          </a:prstGeom>
          <a:noFill/>
        </p:spPr>
        <p:txBody>
          <a:bodyPr wrap="none" rtlCol="0">
            <a:spAutoFit/>
          </a:bodyPr>
          <a:lstStyle/>
          <a:p>
            <a:pPr algn="ctr"/>
            <a:r>
              <a:rPr lang="ru-RU" sz="1400" dirty="0" err="1">
                <a:latin typeface="Open Sans" panose="020B0606030504020204" pitchFamily="34" charset="0"/>
                <a:ea typeface="Open Sans" panose="020B0606030504020204" pitchFamily="34" charset="0"/>
                <a:cs typeface="Open Sans" panose="020B0606030504020204" pitchFamily="34" charset="0"/>
              </a:rPr>
              <a:t>Саулина</a:t>
            </a:r>
            <a:r>
              <a:rPr lang="ru-RU" sz="1400" dirty="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Галина Александровна</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(48165) 2-11-33</a:t>
            </a:r>
          </a:p>
        </p:txBody>
      </p:sp>
      <p:sp>
        <p:nvSpPr>
          <p:cNvPr id="34" name="TextBox 33"/>
          <p:cNvSpPr txBox="1"/>
          <p:nvPr/>
        </p:nvSpPr>
        <p:spPr>
          <a:xfrm>
            <a:off x="4011953" y="2717739"/>
            <a:ext cx="2691410"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20-55-20</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Факс: (4812) 20-55-</a:t>
            </a:r>
            <a:r>
              <a:rPr lang="en-US" sz="1400" dirty="0">
                <a:latin typeface="Open Sans" panose="020B0606030504020204" pitchFamily="34" charset="0"/>
                <a:ea typeface="Open Sans" panose="020B0606030504020204" pitchFamily="34" charset="0"/>
                <a:cs typeface="Open Sans" panose="020B0606030504020204" pitchFamily="34" charset="0"/>
              </a:rPr>
              <a:t>13</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u="sng" dirty="0">
                <a:latin typeface="Open Sans" panose="020B0606030504020204" pitchFamily="34" charset="0"/>
                <a:ea typeface="Open Sans" panose="020B0606030504020204" pitchFamily="34" charset="0"/>
                <a:cs typeface="Open Sans" panose="020B0606030504020204" pitchFamily="34" charset="0"/>
                <a:hlinkClick r:id="rId5"/>
              </a:rPr>
              <a:t>dep@smolinvest.com</a:t>
            </a:r>
            <a:endParaRPr lang="ru-RU" sz="1400" u="sng"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smtClean="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83768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77-00-22</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6"/>
              </a:rPr>
              <a:t>smolregion67@yandex.ru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7"/>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882375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111\Мои документы\Downloads\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239" y="3057522"/>
            <a:ext cx="1729971" cy="172997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04" y="1231084"/>
            <a:ext cx="1624794" cy="1624794"/>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6368" y="3235685"/>
            <a:ext cx="4027741" cy="1569660"/>
          </a:xfrm>
          <a:prstGeom prst="rect">
            <a:avLst/>
          </a:prstGeom>
          <a:ln w="38100">
            <a:solidFill>
              <a:srgbClr val="77DAFF"/>
            </a:solidFill>
            <a:prstDash val="sysDash"/>
          </a:ln>
        </p:spPr>
      </p:pic>
      <p:pic>
        <p:nvPicPr>
          <p:cNvPr id="30" name="Рисунок 2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0139" y="1334986"/>
            <a:ext cx="3978693" cy="1460474"/>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6"/>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48" name="TextBox 47"/>
          <p:cNvSpPr txBox="1"/>
          <p:nvPr/>
        </p:nvSpPr>
        <p:spPr>
          <a:xfrm>
            <a:off x="3430140" y="1381470"/>
            <a:ext cx="3929070" cy="1384995"/>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itchFamily="34" charset="0"/>
              </a:rPr>
              <a:t>Село возникло возле железнодорожной станции </a:t>
            </a:r>
            <a:r>
              <a:rPr lang="ru-RU" sz="1200" dirty="0" err="1">
                <a:latin typeface="Open Sans" pitchFamily="34" charset="0"/>
              </a:rPr>
              <a:t>Совкино</a:t>
            </a:r>
            <a:r>
              <a:rPr lang="ru-RU" sz="1200" dirty="0">
                <a:latin typeface="Open Sans" pitchFamily="34" charset="0"/>
              </a:rPr>
              <a:t> </a:t>
            </a:r>
            <a:r>
              <a:rPr lang="ru-RU" sz="1200" dirty="0" err="1">
                <a:latin typeface="Open Sans" pitchFamily="34" charset="0"/>
              </a:rPr>
              <a:t>Богоявленско</a:t>
            </a:r>
            <a:r>
              <a:rPr lang="ru-RU" sz="1200" dirty="0">
                <a:latin typeface="Open Sans" pitchFamily="34" charset="0"/>
              </a:rPr>
              <a:t>-Смоленской железной дороги в 1898 г.  Получило современное название в честь М. И. Глинки, по случаю 50-летия со дня его смерти (Глинка родился неподалёку, в селе Новоспасское Ельнинского уезда).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1907</a:t>
            </a:r>
          </a:p>
        </p:txBody>
      </p:sp>
      <p:sp>
        <p:nvSpPr>
          <p:cNvPr id="54" name="TextBox 53"/>
          <p:cNvSpPr txBox="1"/>
          <p:nvPr/>
        </p:nvSpPr>
        <p:spPr>
          <a:xfrm>
            <a:off x="207767" y="5892982"/>
            <a:ext cx="154307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Село получило современное название в честь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М.И. Глинки</a:t>
            </a:r>
          </a:p>
        </p:txBody>
      </p:sp>
      <p:sp>
        <p:nvSpPr>
          <p:cNvPr id="55" name="TextBox 54"/>
          <p:cNvSpPr txBox="1"/>
          <p:nvPr/>
        </p:nvSpPr>
        <p:spPr>
          <a:xfrm>
            <a:off x="1740183" y="5863775"/>
            <a:ext cx="159696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-районный центр</a:t>
            </a:r>
          </a:p>
        </p:txBody>
      </p:sp>
      <p:sp>
        <p:nvSpPr>
          <p:cNvPr id="56" name="TextBox 55"/>
          <p:cNvSpPr txBox="1"/>
          <p:nvPr/>
        </p:nvSpPr>
        <p:spPr>
          <a:xfrm>
            <a:off x="3188112" y="5843012"/>
            <a:ext cx="1842564" cy="120032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Упразднение </a:t>
            </a:r>
            <a:r>
              <a:rPr lang="ru-RU" sz="1200" dirty="0" err="1">
                <a:latin typeface="Open Sans" panose="020B0606030504020204" pitchFamily="34" charset="0"/>
                <a:ea typeface="Open Sans" panose="020B0606030504020204" pitchFamily="34" charset="0"/>
                <a:cs typeface="Open Sans" panose="020B0606030504020204" pitchFamily="34" charset="0"/>
              </a:rPr>
              <a:t>Глинковского</a:t>
            </a:r>
            <a:r>
              <a:rPr lang="ru-RU" sz="1200" dirty="0">
                <a:latin typeface="Open Sans" panose="020B0606030504020204" pitchFamily="34" charset="0"/>
                <a:ea typeface="Open Sans" panose="020B0606030504020204" pitchFamily="34" charset="0"/>
                <a:cs typeface="Open Sans" panose="020B0606030504020204" pitchFamily="34" charset="0"/>
              </a:rPr>
              <a:t> района. Территория района вошла в состав Дорогобужского и Ельнинского района</a:t>
            </a:r>
          </a:p>
        </p:txBody>
      </p:sp>
      <p:sp>
        <p:nvSpPr>
          <p:cNvPr id="60" name="TextBox 59"/>
          <p:cNvSpPr txBox="1"/>
          <p:nvPr/>
        </p:nvSpPr>
        <p:spPr>
          <a:xfrm>
            <a:off x="303805" y="3235685"/>
            <a:ext cx="3941917" cy="1569660"/>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itchFamily="34" charset="0"/>
              </a:rPr>
              <a:t> Село Глинка было в составе Ельнинского уезда Смоленской губернии, с 1922 года в составе Вяземского уезда. </a:t>
            </a:r>
          </a:p>
          <a:p>
            <a:pPr algn="just"/>
            <a:r>
              <a:rPr lang="ru-RU" sz="1200" dirty="0">
                <a:latin typeface="Open Sans" pitchFamily="34" charset="0"/>
              </a:rPr>
              <a:t>      Глинковский район – родина основателя русской комедии А.А. Шаховского, литератора – мемуариста В.В. </a:t>
            </a:r>
            <a:r>
              <a:rPr lang="ru-RU" sz="1200" dirty="0" err="1">
                <a:latin typeface="Open Sans" pitchFamily="34" charset="0"/>
              </a:rPr>
              <a:t>Пассека</a:t>
            </a:r>
            <a:r>
              <a:rPr lang="ru-RU" sz="1200" dirty="0">
                <a:latin typeface="Open Sans" pitchFamily="34" charset="0"/>
              </a:rPr>
              <a:t> и декабриста </a:t>
            </a:r>
            <a:br>
              <a:rPr lang="ru-RU" sz="1200" dirty="0">
                <a:latin typeface="Open Sans" pitchFamily="34" charset="0"/>
              </a:rPr>
            </a:br>
            <a:r>
              <a:rPr lang="ru-RU" sz="1200" dirty="0">
                <a:latin typeface="Open Sans" pitchFamily="34" charset="0"/>
              </a:rPr>
              <a:t>П.П. </a:t>
            </a:r>
            <a:r>
              <a:rPr lang="ru-RU" sz="1200" dirty="0" err="1">
                <a:latin typeface="Open Sans" pitchFamily="34" charset="0"/>
              </a:rPr>
              <a:t>Пассека</a:t>
            </a:r>
            <a:r>
              <a:rPr lang="ru-RU" sz="1200" dirty="0">
                <a:latin typeface="Open Sans" pitchFamily="34" charset="0"/>
              </a:rPr>
              <a:t>, героев Советского Союза </a:t>
            </a:r>
            <a:br>
              <a:rPr lang="ru-RU" sz="1200" dirty="0">
                <a:latin typeface="Open Sans" pitchFamily="34" charset="0"/>
              </a:rPr>
            </a:br>
            <a:r>
              <a:rPr lang="ru-RU" sz="1200" dirty="0">
                <a:latin typeface="Open Sans" pitchFamily="34" charset="0"/>
              </a:rPr>
              <a:t>И.К. Базылева, А.Л. </a:t>
            </a:r>
            <a:r>
              <a:rPr lang="ru-RU" sz="1200" dirty="0" err="1">
                <a:latin typeface="Open Sans" pitchFamily="34" charset="0"/>
              </a:rPr>
              <a:t>Боданова</a:t>
            </a:r>
            <a:r>
              <a:rPr lang="ru-RU" sz="1200" dirty="0">
                <a:latin typeface="Open Sans" pitchFamily="34" charset="0"/>
              </a:rPr>
              <a:t>.</a:t>
            </a:r>
          </a:p>
        </p:txBody>
      </p:sp>
      <p:sp>
        <p:nvSpPr>
          <p:cNvPr id="61" name="TextBox 60"/>
          <p:cNvSpPr txBox="1"/>
          <p:nvPr/>
        </p:nvSpPr>
        <p:spPr>
          <a:xfrm>
            <a:off x="2011056" y="514095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63" name="TextBox 62"/>
          <p:cNvSpPr txBox="1"/>
          <p:nvPr/>
        </p:nvSpPr>
        <p:spPr>
          <a:xfrm>
            <a:off x="524365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1980</a:t>
            </a:r>
          </a:p>
        </p:txBody>
      </p:sp>
      <p:sp>
        <p:nvSpPr>
          <p:cNvPr id="50" name="TextBox 49"/>
          <p:cNvSpPr txBox="1"/>
          <p:nvPr/>
        </p:nvSpPr>
        <p:spPr>
          <a:xfrm>
            <a:off x="1946063" y="1892216"/>
            <a:ext cx="1014225" cy="264381"/>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2" name="Рисунок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8240" y="3041973"/>
            <a:ext cx="1690011" cy="1690011"/>
          </a:xfrm>
          <a:prstGeom prst="rect">
            <a:avLst/>
          </a:prstGeom>
        </p:spPr>
      </p:pic>
      <p:pic>
        <p:nvPicPr>
          <p:cNvPr id="2050" name="Picture 2" descr="C:\Documents and Settings\111\Мои документы\Downloads\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8645" y="3041973"/>
            <a:ext cx="1725274" cy="1725274"/>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14" y="1214657"/>
            <a:ext cx="1629532" cy="1629532"/>
          </a:xfrm>
          <a:prstGeom prst="rect">
            <a:avLst/>
          </a:prstGeom>
        </p:spPr>
      </p:pic>
      <p:pic>
        <p:nvPicPr>
          <p:cNvPr id="2051" name="Picture 3" descr="C:\Documents and Settings\111\Мои документы\Downloads\1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929" y="1177611"/>
            <a:ext cx="1680644" cy="16782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111\Мои документы\Downloads\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3103" y="1177194"/>
            <a:ext cx="1688448" cy="16669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5" name="Рисунок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38" name="TextBox 37"/>
          <p:cNvSpPr txBox="1"/>
          <p:nvPr/>
        </p:nvSpPr>
        <p:spPr>
          <a:xfrm>
            <a:off x="4881636" y="5841268"/>
            <a:ext cx="1865157"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 районный центр</a:t>
            </a:r>
          </a:p>
        </p:txBody>
      </p:sp>
    </p:spTree>
    <p:extLst>
      <p:ext uri="{BB962C8B-B14F-4D97-AF65-F5344CB8AC3E}">
        <p14:creationId xmlns:p14="http://schemas.microsoft.com/office/powerpoint/2010/main" val="3619175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1" y="4473668"/>
            <a:ext cx="2237813" cy="1426216"/>
          </a:xfrm>
          <a:prstGeom prst="rect">
            <a:avLst/>
          </a:prstGeom>
        </p:spPr>
      </p:pic>
      <p:sp>
        <p:nvSpPr>
          <p:cNvPr id="31" name="TextBox 30"/>
          <p:cNvSpPr txBox="1"/>
          <p:nvPr/>
        </p:nvSpPr>
        <p:spPr>
          <a:xfrm>
            <a:off x="1269797" y="2669157"/>
            <a:ext cx="117638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p>
        </p:txBody>
      </p:sp>
      <p:sp>
        <p:nvSpPr>
          <p:cNvPr id="32" name="TextBox 31"/>
          <p:cNvSpPr txBox="1"/>
          <p:nvPr/>
        </p:nvSpPr>
        <p:spPr>
          <a:xfrm>
            <a:off x="1088206" y="1641620"/>
            <a:ext cx="1761311"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p>
        </p:txBody>
      </p:sp>
      <p:sp>
        <p:nvSpPr>
          <p:cNvPr id="34" name="TextBox 33"/>
          <p:cNvSpPr txBox="1"/>
          <p:nvPr/>
        </p:nvSpPr>
        <p:spPr>
          <a:xfrm>
            <a:off x="1130835" y="3641074"/>
            <a:ext cx="2088038" cy="307777"/>
          </a:xfrm>
          <a:prstGeom prst="rect">
            <a:avLst/>
          </a:prstGeom>
          <a:noFill/>
        </p:spPr>
        <p:txBody>
          <a:bodyPr wrap="square" rtlCol="0">
            <a:spAutoFit/>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поселения</a:t>
            </a:r>
          </a:p>
        </p:txBody>
      </p:sp>
      <p:sp>
        <p:nvSpPr>
          <p:cNvPr id="35" name="TextBox 34"/>
          <p:cNvSpPr txBox="1"/>
          <p:nvPr/>
        </p:nvSpPr>
        <p:spPr>
          <a:xfrm>
            <a:off x="1101537" y="1873251"/>
            <a:ext cx="1731564" cy="338554"/>
          </a:xfrm>
          <a:prstGeom prst="rect">
            <a:avLst/>
          </a:prstGeom>
          <a:noFill/>
        </p:spPr>
        <p:txBody>
          <a:bodyPr wrap="non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1 223,22 кв. км.</a:t>
            </a:r>
          </a:p>
        </p:txBody>
      </p:sp>
      <p:sp>
        <p:nvSpPr>
          <p:cNvPr id="37" name="TextBox 36"/>
          <p:cNvSpPr txBox="1"/>
          <p:nvPr/>
        </p:nvSpPr>
        <p:spPr>
          <a:xfrm>
            <a:off x="1137790" y="2927999"/>
            <a:ext cx="1583398"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4,0 тыс. чел.</a:t>
            </a:r>
          </a:p>
        </p:txBody>
      </p:sp>
      <p:sp>
        <p:nvSpPr>
          <p:cNvPr id="38" name="TextBox 37"/>
          <p:cNvSpPr txBox="1"/>
          <p:nvPr/>
        </p:nvSpPr>
        <p:spPr>
          <a:xfrm>
            <a:off x="1588853" y="3905295"/>
            <a:ext cx="756932"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3</a:t>
            </a:r>
          </a:p>
        </p:txBody>
      </p:sp>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87" y="3501228"/>
            <a:ext cx="802911" cy="802911"/>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34" y="1542235"/>
            <a:ext cx="814323" cy="814323"/>
          </a:xfrm>
          <a:prstGeom prst="rect">
            <a:avLst/>
          </a:prstGeom>
        </p:spPr>
      </p:pic>
      <p:sp>
        <p:nvSpPr>
          <p:cNvPr id="45" name="TextBox 44"/>
          <p:cNvSpPr txBox="1"/>
          <p:nvPr/>
        </p:nvSpPr>
        <p:spPr>
          <a:xfrm>
            <a:off x="1159292" y="4622021"/>
            <a:ext cx="1803477" cy="938719"/>
          </a:xfrm>
          <a:prstGeom prst="rect">
            <a:avLst/>
          </a:prstGeom>
          <a:noFill/>
        </p:spPr>
        <p:txBody>
          <a:bodyPr wrap="square" rtlCol="0">
            <a:spAutoFit/>
          </a:bodyPr>
          <a:lstStyle/>
          <a:p>
            <a:r>
              <a:rPr lang="ru-RU" sz="1100" dirty="0" err="1">
                <a:latin typeface="Open Sans" panose="020B0606030504020204" pitchFamily="34" charset="0"/>
                <a:ea typeface="Open Sans" panose="020B0606030504020204" pitchFamily="34" charset="0"/>
                <a:cs typeface="Open Sans" panose="020B0606030504020204" pitchFamily="34" charset="0"/>
              </a:rPr>
              <a:t>Глинковское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err="1">
                <a:latin typeface="Open Sans" panose="020B0606030504020204" pitchFamily="34" charset="0"/>
                <a:ea typeface="Open Sans" panose="020B0606030504020204" pitchFamily="34" charset="0"/>
                <a:cs typeface="Open Sans" panose="020B0606030504020204" pitchFamily="34" charset="0"/>
              </a:rPr>
              <a:t>Болтутинское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a:latin typeface="Open Sans" panose="020B0606030504020204" pitchFamily="34" charset="0"/>
                <a:ea typeface="Open Sans" panose="020B0606030504020204" pitchFamily="34" charset="0"/>
                <a:cs typeface="Open Sans" panose="020B0606030504020204" pitchFamily="34" charset="0"/>
              </a:rPr>
              <a:t>Доброминское</a:t>
            </a: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87" y="2527352"/>
            <a:ext cx="838421" cy="838421"/>
          </a:xfrm>
          <a:prstGeom prst="rect">
            <a:avLst/>
          </a:prstGeom>
        </p:spPr>
      </p:pic>
      <p:pic>
        <p:nvPicPr>
          <p:cNvPr id="3074" name="Picture 2" descr="C:\Documents and Settings\111\Мои документы\Downloads\Глинскойвски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6023" y="1020660"/>
            <a:ext cx="1385400" cy="13723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6" name="TextBox 35"/>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 name="Рисунок 4"/>
          <p:cNvPicPr>
            <a:picLocks noChangeAspect="1"/>
          </p:cNvPicPr>
          <p:nvPr/>
        </p:nvPicPr>
        <p:blipFill>
          <a:blip r:embed="rId9">
            <a:extLst>
              <a:ext uri="{28A0092B-C50C-407E-A947-70E740481C1C}">
                <a14:useLocalDpi xmlns:a14="http://schemas.microsoft.com/office/drawing/2010/main" val="0"/>
              </a:ext>
            </a:extLst>
          </a:blip>
          <a:srcRect/>
          <a:stretch/>
        </p:blipFill>
        <p:spPr>
          <a:xfrm>
            <a:off x="3165913" y="1966414"/>
            <a:ext cx="4092076" cy="4554870"/>
          </a:xfrm>
          <a:prstGeom prst="rect">
            <a:avLst/>
          </a:prstGeom>
        </p:spPr>
      </p:pic>
    </p:spTree>
    <p:extLst>
      <p:ext uri="{BB962C8B-B14F-4D97-AF65-F5344CB8AC3E}">
        <p14:creationId xmlns:p14="http://schemas.microsoft.com/office/powerpoint/2010/main" val="362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5258238"/>
            <a:ext cx="2575596" cy="994762"/>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4097839"/>
            <a:ext cx="2576777" cy="873023"/>
          </a:xfrm>
          <a:prstGeom prst="rect">
            <a:avLst/>
          </a:prstGeom>
          <a:ln w="38100">
            <a:solidFill>
              <a:srgbClr val="77DAFF"/>
            </a:solidFill>
            <a:prstDash val="sysDash"/>
          </a:ln>
        </p:spPr>
      </p:pic>
      <p:pic>
        <p:nvPicPr>
          <p:cNvPr id="22" name="Рисунок 21"/>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2468689"/>
            <a:ext cx="2543432" cy="1300671"/>
          </a:xfrm>
          <a:prstGeom prst="rect">
            <a:avLst/>
          </a:prstGeom>
          <a:ln w="38100">
            <a:solidFill>
              <a:srgbClr val="77DAFF"/>
            </a:solidFill>
            <a:prstDash val="sysDash"/>
          </a:ln>
        </p:spPr>
      </p:pic>
      <p:pic>
        <p:nvPicPr>
          <p:cNvPr id="21" name="Рисунок 20"/>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1532398"/>
            <a:ext cx="2563139" cy="689227"/>
          </a:xfrm>
          <a:prstGeom prst="rect">
            <a:avLst/>
          </a:prstGeom>
          <a:ln w="38100">
            <a:solidFill>
              <a:srgbClr val="77DAFF"/>
            </a:solidFill>
            <a:prstDash val="sysDash"/>
          </a:ln>
        </p:spPr>
      </p:pic>
      <p:pic>
        <p:nvPicPr>
          <p:cNvPr id="46" name="Рисунок 45"/>
          <p:cNvPicPr>
            <a:picLocks noChangeAspect="1"/>
          </p:cNvPicPr>
          <p:nvPr/>
        </p:nvPicPr>
        <p:blipFill>
          <a:blip r:embed="rId8"/>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566344" y="5239335"/>
            <a:ext cx="2549155" cy="1015663"/>
          </a:xfrm>
          <a:prstGeom prst="rect">
            <a:avLst/>
          </a:prstGeom>
          <a:noFill/>
        </p:spPr>
        <p:txBody>
          <a:bodyPr wrap="square" rtlCol="0">
            <a:spAutoFit/>
          </a:bodyPr>
          <a:lstStyle/>
          <a:p>
            <a:pPr indent="449263" algn="just"/>
            <a:r>
              <a:rPr lang="ru-RU" sz="1000" dirty="0">
                <a:latin typeface="Open Sans" pitchFamily="34" charset="0"/>
              </a:rPr>
              <a:t>Из полезных ископаемых на территории Глинковского района распространены: глина, песок, торф, мергель, мел. Большие запасы мергеля имеются в </a:t>
            </a:r>
            <a:r>
              <a:rPr lang="ru-RU" sz="1000" dirty="0" err="1">
                <a:latin typeface="Open Sans" pitchFamily="34" charset="0"/>
              </a:rPr>
              <a:t>Доброминском</a:t>
            </a:r>
            <a:r>
              <a:rPr lang="ru-RU" sz="1000" dirty="0">
                <a:latin typeface="Open Sans" pitchFamily="34" charset="0"/>
              </a:rPr>
              <a:t> месторождении. </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534179" y="2445921"/>
            <a:ext cx="2581320" cy="1323439"/>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Глинковский район расположен в западной части </a:t>
            </a:r>
            <a:r>
              <a:rPr lang="ru-RU" sz="1000" dirty="0" err="1">
                <a:latin typeface="Open Sans" panose="020B0606030504020204" pitchFamily="34" charset="0"/>
                <a:ea typeface="Open Sans" panose="020B0606030504020204" pitchFamily="34" charset="0"/>
                <a:cs typeface="Open Sans" panose="020B0606030504020204" pitchFamily="34" charset="0"/>
              </a:rPr>
              <a:t>Ельнинской</a:t>
            </a:r>
            <a:r>
              <a:rPr lang="ru-RU" sz="1000" dirty="0">
                <a:latin typeface="Open Sans" panose="020B0606030504020204" pitchFamily="34" charset="0"/>
                <a:ea typeface="Open Sans" panose="020B0606030504020204" pitchFamily="34" charset="0"/>
                <a:cs typeface="Open Sans" panose="020B0606030504020204" pitchFamily="34" charset="0"/>
              </a:rPr>
              <a:t> и восточной части </a:t>
            </a:r>
            <a:r>
              <a:rPr lang="ru-RU" sz="1000" dirty="0" err="1">
                <a:latin typeface="Open Sans" panose="020B0606030504020204" pitchFamily="34" charset="0"/>
                <a:ea typeface="Open Sans" panose="020B0606030504020204" pitchFamily="34" charset="0"/>
                <a:cs typeface="Open Sans" panose="020B0606030504020204" pitchFamily="34" charset="0"/>
              </a:rPr>
              <a:t>Починковской</a:t>
            </a:r>
            <a:r>
              <a:rPr lang="ru-RU" sz="1000" dirty="0">
                <a:latin typeface="Open Sans" panose="020B0606030504020204" pitchFamily="34" charset="0"/>
                <a:ea typeface="Open Sans" panose="020B0606030504020204" pitchFamily="34" charset="0"/>
                <a:cs typeface="Open Sans" panose="020B0606030504020204" pitchFamily="34" charset="0"/>
              </a:rPr>
              <a:t> возвышенностей, ограниченных с северо-запада Верхне-Днепровской низменностью. Рельеф представлен всхолмленно-волнистой равниной. </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93581" y="4109088"/>
            <a:ext cx="2603152" cy="861774"/>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 Климат умеренно континентальный со сравнительно теплым летом и умеренно холодной зимой. Наиболее холодный месяц – январь, наиболее теплый – июль.</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93581" y="1513739"/>
            <a:ext cx="2576776" cy="707886"/>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На территории района протекает река Днепр, притоки Днепра: р. Устром, р. Волость и </a:t>
            </a:r>
            <a:br>
              <a:rPr lang="ru-RU" sz="1000" dirty="0">
                <a:latin typeface="Open Sans" panose="020B0606030504020204" pitchFamily="34" charset="0"/>
                <a:ea typeface="Open Sans" panose="020B0606030504020204" pitchFamily="34" charset="0"/>
                <a:cs typeface="Open Sans" panose="020B0606030504020204" pitchFamily="34" charset="0"/>
              </a:rPr>
            </a:br>
            <a:r>
              <a:rPr lang="ru-RU" sz="1000" dirty="0">
                <a:latin typeface="Open Sans" panose="020B0606030504020204" pitchFamily="34" charset="0"/>
                <a:ea typeface="Open Sans" panose="020B0606030504020204" pitchFamily="34" charset="0"/>
                <a:cs typeface="Open Sans" panose="020B0606030504020204" pitchFamily="34" charset="0"/>
              </a:rPr>
              <a:t>р. Боровка.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610" y="2276970"/>
            <a:ext cx="346851" cy="333905"/>
          </a:xfrm>
          <a:prstGeom prst="rect">
            <a:avLst/>
          </a:prstGeom>
        </p:spPr>
      </p:pic>
      <p:pic>
        <p:nvPicPr>
          <p:cNvPr id="58" name="Рисунок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512" y="1278685"/>
            <a:ext cx="385217" cy="385217"/>
          </a:xfrm>
          <a:prstGeom prst="rect">
            <a:avLst/>
          </a:prstGeom>
        </p:spPr>
      </p:pic>
      <p:pic>
        <p:nvPicPr>
          <p:cNvPr id="59" name="Рисунок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721" y="3883304"/>
            <a:ext cx="385217" cy="407341"/>
          </a:xfrm>
          <a:prstGeom prst="rect">
            <a:avLst/>
          </a:prstGeom>
        </p:spPr>
      </p:pic>
      <p:pic>
        <p:nvPicPr>
          <p:cNvPr id="60" name="Рисунок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474" y="5046424"/>
            <a:ext cx="377130" cy="391145"/>
          </a:xfrm>
          <a:prstGeom prst="rect">
            <a:avLst/>
          </a:prstGeom>
        </p:spPr>
      </p:pic>
      <p:sp>
        <p:nvSpPr>
          <p:cNvPr id="34" name="TextBox 3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Рисунок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1610" y="1085221"/>
            <a:ext cx="3512044" cy="4201683"/>
          </a:xfrm>
          <a:prstGeom prst="rect">
            <a:avLst/>
          </a:prstGeom>
        </p:spPr>
      </p:pic>
      <p:pic>
        <p:nvPicPr>
          <p:cNvPr id="4" name="Рисунок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4638" y="5390465"/>
            <a:ext cx="3011430" cy="1054610"/>
          </a:xfrm>
          <a:prstGeom prst="rect">
            <a:avLst/>
          </a:prstGeom>
        </p:spPr>
      </p:pic>
    </p:spTree>
    <p:extLst>
      <p:ext uri="{BB962C8B-B14F-4D97-AF65-F5344CB8AC3E}">
        <p14:creationId xmlns:p14="http://schemas.microsoft.com/office/powerpoint/2010/main" val="2331002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852" y="2519933"/>
            <a:ext cx="1216389" cy="1091900"/>
          </a:xfrm>
          <a:prstGeom prst="rect">
            <a:avLst/>
          </a:prstGeom>
        </p:spPr>
      </p:pic>
      <p:pic>
        <p:nvPicPr>
          <p:cNvPr id="79" name="Рисунок 78"/>
          <p:cNvPicPr>
            <a:picLocks noChangeAspect="1"/>
          </p:cNvPicPr>
          <p:nvPr/>
        </p:nvPicPr>
        <p:blipFill>
          <a:blip r:embed="rId3"/>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p>
        </p:txBody>
      </p:sp>
      <p:sp>
        <p:nvSpPr>
          <p:cNvPr id="86" name="TextBox 85"/>
          <p:cNvSpPr txBox="1"/>
          <p:nvPr/>
        </p:nvSpPr>
        <p:spPr>
          <a:xfrm>
            <a:off x="2415541" y="1178981"/>
            <a:ext cx="2599804" cy="1692771"/>
          </a:xfrm>
          <a:prstGeom prst="rect">
            <a:avLst/>
          </a:prstGeom>
          <a:noFill/>
        </p:spPr>
        <p:txBody>
          <a:bodyPr wrap="square" rtlCol="0">
            <a:spAutoFit/>
          </a:bodyPr>
          <a:lstStyle/>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собственными силами крупными организациями и субъектами среднего предпринимательства</a:t>
            </a:r>
          </a:p>
          <a:p>
            <a:pPr algn="ctr"/>
            <a:endParaRPr lang="ru-RU" sz="13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p>
        </p:txBody>
      </p:sp>
      <p:sp>
        <p:nvSpPr>
          <p:cNvPr id="88" name="TextBox 87"/>
          <p:cNvSpPr txBox="1"/>
          <p:nvPr/>
        </p:nvSpPr>
        <p:spPr>
          <a:xfrm>
            <a:off x="1461544" y="2684940"/>
            <a:ext cx="1096680" cy="338554"/>
          </a:xfrm>
          <a:prstGeom prst="rect">
            <a:avLst/>
          </a:prstGeom>
          <a:noFill/>
        </p:spPr>
        <p:txBody>
          <a:bodyPr wrap="square" rtlCol="0">
            <a:spAutoFit/>
          </a:bodyPr>
          <a:lstStyle/>
          <a:p>
            <a:r>
              <a:rPr lang="ru-RU" sz="1600" dirty="0">
                <a:latin typeface="Open Sans" panose="020B0606030504020204" pitchFamily="34" charset="0"/>
                <a:ea typeface="Open Sans" panose="020B0606030504020204" pitchFamily="34" charset="0"/>
                <a:cs typeface="Open Sans" panose="020B0606030504020204" pitchFamily="34" charset="0"/>
              </a:rPr>
              <a:t>79,0 %</a:t>
            </a:r>
          </a:p>
        </p:txBody>
      </p:sp>
      <p:sp>
        <p:nvSpPr>
          <p:cNvPr id="89" name="TextBox 88"/>
          <p:cNvSpPr txBox="1"/>
          <p:nvPr/>
        </p:nvSpPr>
        <p:spPr>
          <a:xfrm>
            <a:off x="1346764" y="2941908"/>
            <a:ext cx="1304572" cy="661720"/>
          </a:xfrm>
          <a:prstGeom prst="rect">
            <a:avLst/>
          </a:prstGeom>
          <a:noFill/>
        </p:spPr>
        <p:txBody>
          <a:bodyPr wrap="square" rtlCol="0">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к с</a:t>
            </a:r>
            <a:r>
              <a:rPr lang="ru-RU" sz="1050" dirty="0">
                <a:latin typeface="Open Sans" panose="020B0606030504020204" pitchFamily="34" charset="0"/>
                <a:ea typeface="Open Sans" panose="020B0606030504020204" pitchFamily="34" charset="0"/>
                <a:cs typeface="Open Sans" panose="020B0606030504020204" pitchFamily="34" charset="0"/>
              </a:rPr>
              <a:t>редне-</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уровню</a:t>
            </a:r>
          </a:p>
        </p:txBody>
      </p:sp>
      <p:sp>
        <p:nvSpPr>
          <p:cNvPr id="94" name="TextBox 93"/>
          <p:cNvSpPr txBox="1"/>
          <p:nvPr/>
        </p:nvSpPr>
        <p:spPr>
          <a:xfrm>
            <a:off x="56097" y="2722232"/>
            <a:ext cx="1214756" cy="800219"/>
          </a:xfrm>
          <a:prstGeom prst="rect">
            <a:avLst/>
          </a:prstGeom>
          <a:noFill/>
        </p:spPr>
        <p:txBody>
          <a:bodyPr wrap="non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30,8</a:t>
            </a: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916472" y="2733030"/>
            <a:ext cx="1576283" cy="738664"/>
          </a:xfrm>
          <a:prstGeom prst="rect">
            <a:avLst/>
          </a:prstGeom>
          <a:noFill/>
        </p:spPr>
        <p:txBody>
          <a:bodyPr wrap="squar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364,1</a:t>
            </a: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96" name="TextBox 95"/>
          <p:cNvSpPr txBox="1"/>
          <p:nvPr/>
        </p:nvSpPr>
        <p:spPr>
          <a:xfrm>
            <a:off x="5116502" y="2792662"/>
            <a:ext cx="1002241" cy="738664"/>
          </a:xfrm>
          <a:prstGeom prst="rect">
            <a:avLst/>
          </a:prstGeom>
          <a:noFill/>
        </p:spPr>
        <p:txBody>
          <a:bodyPr wrap="squar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72 </a:t>
            </a: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97" name="Рисунок 96"/>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7758" y="4607479"/>
            <a:ext cx="849733" cy="848073"/>
          </a:xfrm>
          <a:prstGeom prst="rect">
            <a:avLst/>
          </a:prstGeom>
        </p:spPr>
      </p:pic>
      <p:sp>
        <p:nvSpPr>
          <p:cNvPr id="99" name="TextBox 98"/>
          <p:cNvSpPr txBox="1"/>
          <p:nvPr/>
        </p:nvSpPr>
        <p:spPr>
          <a:xfrm>
            <a:off x="667774" y="3820521"/>
            <a:ext cx="184731" cy="276999"/>
          </a:xfrm>
          <a:prstGeom prst="rect">
            <a:avLst/>
          </a:prstGeom>
          <a:noFill/>
        </p:spPr>
        <p:txBody>
          <a:bodyPr wrap="none" rtlCol="0">
            <a:spAutoFit/>
          </a:bodyPr>
          <a:lstStyle/>
          <a:p>
            <a:endPar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0" name="TextBox 99"/>
          <p:cNvSpPr txBox="1"/>
          <p:nvPr/>
        </p:nvSpPr>
        <p:spPr>
          <a:xfrm>
            <a:off x="635975" y="4097520"/>
            <a:ext cx="2015361" cy="276999"/>
          </a:xfrm>
          <a:prstGeom prst="rect">
            <a:avLst/>
          </a:prstGeom>
          <a:noFill/>
        </p:spPr>
        <p:txBody>
          <a:bodyPr wrap="square" rtlCol="0">
            <a:spAutoFit/>
          </a:bodyPr>
          <a:lstStyle/>
          <a:p>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p>
        </p:txBody>
      </p:sp>
      <p:sp>
        <p:nvSpPr>
          <p:cNvPr id="101" name="TextBox 100"/>
          <p:cNvSpPr txBox="1"/>
          <p:nvPr/>
        </p:nvSpPr>
        <p:spPr>
          <a:xfrm>
            <a:off x="1184059" y="5009198"/>
            <a:ext cx="1517146"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p>
        </p:txBody>
      </p:sp>
      <p:sp>
        <p:nvSpPr>
          <p:cNvPr id="102" name="TextBox 101"/>
          <p:cNvSpPr txBox="1"/>
          <p:nvPr/>
        </p:nvSpPr>
        <p:spPr>
          <a:xfrm>
            <a:off x="1038678" y="4205715"/>
            <a:ext cx="184731" cy="400110"/>
          </a:xfrm>
          <a:prstGeom prst="rect">
            <a:avLst/>
          </a:prstGeom>
          <a:noFill/>
        </p:spPr>
        <p:txBody>
          <a:bodyPr wrap="none" rtlCol="0">
            <a:spAutoFit/>
          </a:bodyPr>
          <a:lstStyle/>
          <a:p>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TextBox 102"/>
          <p:cNvSpPr txBox="1"/>
          <p:nvPr/>
        </p:nvSpPr>
        <p:spPr>
          <a:xfrm>
            <a:off x="1223410" y="4405770"/>
            <a:ext cx="1020700" cy="400110"/>
          </a:xfrm>
          <a:prstGeom prst="rect">
            <a:avLst/>
          </a:prstGeom>
          <a:noFill/>
        </p:spPr>
        <p:txBody>
          <a:bodyPr wrap="squar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2,05 %</a:t>
            </a:r>
          </a:p>
        </p:txBody>
      </p:sp>
      <p:sp>
        <p:nvSpPr>
          <p:cNvPr id="104" name="TextBox 103"/>
          <p:cNvSpPr txBox="1"/>
          <p:nvPr/>
        </p:nvSpPr>
        <p:spPr>
          <a:xfrm>
            <a:off x="792997" y="5705557"/>
            <a:ext cx="1765227"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2,3 тыс. чел.</a:t>
            </a:r>
          </a:p>
        </p:txBody>
      </p:sp>
      <p:sp>
        <p:nvSpPr>
          <p:cNvPr id="105" name="TextBox 104"/>
          <p:cNvSpPr txBox="1"/>
          <p:nvPr/>
        </p:nvSpPr>
        <p:spPr>
          <a:xfrm>
            <a:off x="3192491" y="3831795"/>
            <a:ext cx="2859437" cy="369332"/>
          </a:xfrm>
          <a:prstGeom prst="rect">
            <a:avLst/>
          </a:prstGeom>
          <a:noFill/>
        </p:spPr>
        <p:txBody>
          <a:bodyPr wrap="none" rtlCol="0">
            <a:spAutoFit/>
          </a:bodyPr>
          <a:lstStyle/>
          <a:p>
            <a:r>
              <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p>
        </p:txBody>
      </p:sp>
      <p:pic>
        <p:nvPicPr>
          <p:cNvPr id="106" name="Рисунок 105"/>
          <p:cNvPicPr>
            <a:picLocks noChangeAspect="1"/>
          </p:cNvPicPr>
          <p:nvPr/>
        </p:nvPicPr>
        <p:blipFill>
          <a:blip r:embed="rId3"/>
          <a:stretch>
            <a:fillRect/>
          </a:stretch>
        </p:blipFill>
        <p:spPr>
          <a:xfrm>
            <a:off x="3045155" y="4213376"/>
            <a:ext cx="3891673" cy="50016"/>
          </a:xfrm>
          <a:prstGeom prst="rect">
            <a:avLst/>
          </a:prstGeom>
        </p:spPr>
      </p:pic>
      <p:pic>
        <p:nvPicPr>
          <p:cNvPr id="107" name="Рисунок 106"/>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86" y="4359911"/>
            <a:ext cx="1320601" cy="326704"/>
          </a:xfrm>
          <a:prstGeom prst="rect">
            <a:avLst/>
          </a:prstGeom>
        </p:spPr>
      </p:pic>
      <p:sp>
        <p:nvSpPr>
          <p:cNvPr id="108" name="TextBox 107"/>
          <p:cNvSpPr txBox="1"/>
          <p:nvPr/>
        </p:nvSpPr>
        <p:spPr>
          <a:xfrm>
            <a:off x="3201815" y="4369632"/>
            <a:ext cx="1290940" cy="338554"/>
          </a:xfrm>
          <a:prstGeom prst="rect">
            <a:avLst/>
          </a:prstGeom>
          <a:noFill/>
        </p:spPr>
        <p:txBody>
          <a:bodyPr wrap="square" rtlCol="0">
            <a:spAutoFit/>
          </a:bodyPr>
          <a:lstStyle/>
          <a:p>
            <a:pPr algn="ct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2020 год</a:t>
            </a:r>
          </a:p>
        </p:txBody>
      </p:sp>
      <p:sp>
        <p:nvSpPr>
          <p:cNvPr id="109" name="TextBox 108"/>
          <p:cNvSpPr txBox="1"/>
          <p:nvPr/>
        </p:nvSpPr>
        <p:spPr>
          <a:xfrm>
            <a:off x="3035480" y="4710813"/>
            <a:ext cx="1653851"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p>
        </p:txBody>
      </p:sp>
      <p:sp>
        <p:nvSpPr>
          <p:cNvPr id="110" name="TextBox 109"/>
          <p:cNvSpPr txBox="1"/>
          <p:nvPr/>
        </p:nvSpPr>
        <p:spPr>
          <a:xfrm>
            <a:off x="3036120" y="5389329"/>
            <a:ext cx="1851020"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p>
        </p:txBody>
      </p:sp>
      <p:pic>
        <p:nvPicPr>
          <p:cNvPr id="111" name="Рисунок 110"/>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7" y="5030456"/>
            <a:ext cx="1320601" cy="326704"/>
          </a:xfrm>
          <a:prstGeom prst="rect">
            <a:avLst/>
          </a:prstGeom>
        </p:spPr>
      </p:pic>
      <p:pic>
        <p:nvPicPr>
          <p:cNvPr id="112" name="Рисунок 111"/>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6" y="5706570"/>
            <a:ext cx="1320602" cy="326704"/>
          </a:xfrm>
          <a:prstGeom prst="rect">
            <a:avLst/>
          </a:prstGeom>
        </p:spPr>
      </p:pic>
      <p:sp>
        <p:nvSpPr>
          <p:cNvPr id="113" name="TextBox 112"/>
          <p:cNvSpPr txBox="1"/>
          <p:nvPr/>
        </p:nvSpPr>
        <p:spPr>
          <a:xfrm>
            <a:off x="3181786" y="5042788"/>
            <a:ext cx="1400118" cy="276999"/>
          </a:xfrm>
          <a:prstGeom prst="rect">
            <a:avLst/>
          </a:prstGeom>
          <a:noFill/>
        </p:spPr>
        <p:txBody>
          <a:bodyPr wrap="square" rtlCol="0">
            <a:spAutoFit/>
          </a:bodyPr>
          <a:lstStyle/>
          <a:p>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261,1 млн. руб.</a:t>
            </a:r>
          </a:p>
        </p:txBody>
      </p:sp>
      <p:pic>
        <p:nvPicPr>
          <p:cNvPr id="114" name="Рисунок 113"/>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9141" y="4364494"/>
            <a:ext cx="2062363" cy="326704"/>
          </a:xfrm>
          <a:prstGeom prst="rect">
            <a:avLst/>
          </a:prstGeom>
        </p:spPr>
      </p:pic>
      <p:pic>
        <p:nvPicPr>
          <p:cNvPr id="115" name="Рисунок 114"/>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8919" y="5034667"/>
            <a:ext cx="2057251" cy="326704"/>
          </a:xfrm>
          <a:prstGeom prst="rect">
            <a:avLst/>
          </a:prstGeom>
        </p:spPr>
      </p:pic>
      <p:pic>
        <p:nvPicPr>
          <p:cNvPr id="116" name="Рисунок 115"/>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701990"/>
            <a:ext cx="2057250" cy="326704"/>
          </a:xfrm>
          <a:prstGeom prst="rect">
            <a:avLst/>
          </a:prstGeom>
        </p:spPr>
      </p:pic>
      <p:sp>
        <p:nvSpPr>
          <p:cNvPr id="117" name="TextBox 116"/>
          <p:cNvSpPr txBox="1"/>
          <p:nvPr/>
        </p:nvSpPr>
        <p:spPr>
          <a:xfrm>
            <a:off x="4675880" y="4359103"/>
            <a:ext cx="2075624" cy="338554"/>
          </a:xfrm>
          <a:prstGeom prst="rect">
            <a:avLst/>
          </a:prstGeom>
          <a:noFill/>
        </p:spPr>
        <p:txBody>
          <a:bodyPr wrap="square" rtlCol="0">
            <a:spAutoFit/>
          </a:bodyPr>
          <a:lstStyle/>
          <a:p>
            <a:pPr algn="ct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2021 год</a:t>
            </a:r>
          </a:p>
        </p:txBody>
      </p:sp>
      <p:sp>
        <p:nvSpPr>
          <p:cNvPr id="118" name="TextBox 117"/>
          <p:cNvSpPr txBox="1"/>
          <p:nvPr/>
        </p:nvSpPr>
        <p:spPr>
          <a:xfrm>
            <a:off x="3201816" y="5720917"/>
            <a:ext cx="1380088" cy="276999"/>
          </a:xfrm>
          <a:prstGeom prst="rect">
            <a:avLst/>
          </a:prstGeom>
          <a:noFill/>
        </p:spPr>
        <p:txBody>
          <a:bodyPr wrap="square" rtlCol="0">
            <a:spAutoFit/>
          </a:bodyPr>
          <a:lstStyle/>
          <a:p>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263,4 млн. руб.</a:t>
            </a:r>
          </a:p>
        </p:txBody>
      </p:sp>
      <p:sp>
        <p:nvSpPr>
          <p:cNvPr id="119" name="TextBox 118"/>
          <p:cNvSpPr txBox="1"/>
          <p:nvPr/>
        </p:nvSpPr>
        <p:spPr>
          <a:xfrm>
            <a:off x="4731751" y="5039919"/>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25,6 млн. руб.</a:t>
            </a:r>
          </a:p>
        </p:txBody>
      </p:sp>
      <p:sp>
        <p:nvSpPr>
          <p:cNvPr id="120" name="TextBox 119"/>
          <p:cNvSpPr txBox="1"/>
          <p:nvPr/>
        </p:nvSpPr>
        <p:spPr>
          <a:xfrm>
            <a:off x="4719252" y="5711453"/>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24,7 млн. руб.</a:t>
            </a:r>
          </a:p>
        </p:txBody>
      </p:sp>
      <p:pic>
        <p:nvPicPr>
          <p:cNvPr id="123" name="Рисунок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8743" y="3537660"/>
            <a:ext cx="681069" cy="681069"/>
          </a:xfrm>
          <a:prstGeom prst="rect">
            <a:avLst/>
          </a:prstGeom>
        </p:spPr>
      </p:pic>
      <p:pic>
        <p:nvPicPr>
          <p:cNvPr id="124" name="Рисунок 123"/>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rot="5400000">
            <a:off x="1003050" y="2952246"/>
            <a:ext cx="393612" cy="191262"/>
          </a:xfrm>
          <a:prstGeom prst="rect">
            <a:avLst/>
          </a:prstGeom>
        </p:spPr>
      </p:pic>
      <p:sp>
        <p:nvSpPr>
          <p:cNvPr id="53" name="TextBox 52"/>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4" name="TextBox 53"/>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2" name="Рисунок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415" y="2607655"/>
            <a:ext cx="1089225" cy="1004178"/>
          </a:xfrm>
          <a:prstGeom prst="rect">
            <a:avLst/>
          </a:prstGeom>
        </p:spPr>
      </p:pic>
      <p:sp>
        <p:nvSpPr>
          <p:cNvPr id="2" name="Прямоугольник 1"/>
          <p:cNvSpPr/>
          <p:nvPr/>
        </p:nvSpPr>
        <p:spPr>
          <a:xfrm>
            <a:off x="6377323" y="2733030"/>
            <a:ext cx="1036318" cy="369332"/>
          </a:xfrm>
          <a:prstGeom prst="rect">
            <a:avLst/>
          </a:prstGeom>
        </p:spPr>
        <p:txBody>
          <a:bodyPr wrap="square">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107,0 %</a:t>
            </a:r>
          </a:p>
        </p:txBody>
      </p:sp>
      <p:pic>
        <p:nvPicPr>
          <p:cNvPr id="55" name="Рисунок 54"/>
          <p:cNvPicPr>
            <a:picLocks noChangeAspect="1"/>
          </p:cNvPicPr>
          <p:nvPr/>
        </p:nvPicPr>
        <p:blipFill>
          <a:blip r:embed="rId18" cstate="print">
            <a:lum bright="70000" contrast="-70000"/>
            <a:extLst>
              <a:ext uri="{28A0092B-C50C-407E-A947-70E740481C1C}">
                <a14:useLocalDpi xmlns:a14="http://schemas.microsoft.com/office/drawing/2010/main" val="0"/>
              </a:ext>
            </a:extLst>
          </a:blip>
          <a:stretch>
            <a:fillRect/>
          </a:stretch>
        </p:blipFill>
        <p:spPr>
          <a:xfrm rot="5400000">
            <a:off x="5991362" y="2911643"/>
            <a:ext cx="393615" cy="272489"/>
          </a:xfrm>
          <a:prstGeom prst="rect">
            <a:avLst/>
          </a:prstGeom>
        </p:spPr>
      </p:pic>
      <p:sp>
        <p:nvSpPr>
          <p:cNvPr id="57" name="TextBox 56"/>
          <p:cNvSpPr txBox="1"/>
          <p:nvPr/>
        </p:nvSpPr>
        <p:spPr>
          <a:xfrm>
            <a:off x="6377323" y="3077354"/>
            <a:ext cx="880666"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2016 года</a:t>
            </a:r>
          </a:p>
        </p:txBody>
      </p:sp>
    </p:spTree>
    <p:extLst>
      <p:ext uri="{BB962C8B-B14F-4D97-AF65-F5344CB8AC3E}">
        <p14:creationId xmlns:p14="http://schemas.microsoft.com/office/powerpoint/2010/main" val="19848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5"/>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p>
        </p:txBody>
      </p:sp>
      <p:pic>
        <p:nvPicPr>
          <p:cNvPr id="56" name="Рисунок 55"/>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p>
        </p:txBody>
      </p:sp>
      <p:sp>
        <p:nvSpPr>
          <p:cNvPr id="58" name="TextBox 57"/>
          <p:cNvSpPr txBox="1"/>
          <p:nvPr/>
        </p:nvSpPr>
        <p:spPr>
          <a:xfrm>
            <a:off x="467779" y="1837487"/>
            <a:ext cx="1529059" cy="400110"/>
          </a:xfrm>
          <a:prstGeom prst="rect">
            <a:avLst/>
          </a:prstGeom>
          <a:noFill/>
        </p:spPr>
        <p:txBody>
          <a:bodyPr wrap="square" rtlCol="0">
            <a:spAutoFit/>
          </a:bodyPr>
          <a:lstStyle/>
          <a:p>
            <a:pPr algn="ctr"/>
            <a:r>
              <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rPr>
              <a:t>143,4</a:t>
            </a:r>
          </a:p>
        </p:txBody>
      </p:sp>
      <p:sp>
        <p:nvSpPr>
          <p:cNvPr id="59" name="TextBox 58"/>
          <p:cNvSpPr txBox="1"/>
          <p:nvPr/>
        </p:nvSpPr>
        <p:spPr>
          <a:xfrm>
            <a:off x="657072" y="2106161"/>
            <a:ext cx="1339766" cy="338554"/>
          </a:xfrm>
          <a:prstGeom prst="rect">
            <a:avLst/>
          </a:prstGeom>
          <a:noFill/>
        </p:spPr>
        <p:txBody>
          <a:bodyPr wrap="square" rtlCol="0">
            <a:spAutoFit/>
          </a:bodyPr>
          <a:lstStyle/>
          <a:p>
            <a:pPr algn="ctr"/>
            <a:r>
              <a:rPr lang="ru-RU" sz="1600" dirty="0"/>
              <a:t>млн. руб.</a:t>
            </a:r>
          </a:p>
        </p:txBody>
      </p:sp>
      <p:pic>
        <p:nvPicPr>
          <p:cNvPr id="63" name="Рисунок 62"/>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pic>
        <p:nvPicPr>
          <p:cNvPr id="65" name="Рисунок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388116" y="2926979"/>
            <a:ext cx="745914" cy="830997"/>
          </a:xfrm>
          <a:prstGeom prst="rect">
            <a:avLst/>
          </a:prstGeom>
          <a:noFill/>
        </p:spPr>
        <p:txBody>
          <a:bodyPr wrap="square" rtlCol="0">
            <a:spAutoFit/>
          </a:bodyPr>
          <a:lstStyle/>
          <a:p>
            <a:r>
              <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7" name="TextBox 66"/>
          <p:cNvSpPr txBox="1"/>
          <p:nvPr/>
        </p:nvSpPr>
        <p:spPr>
          <a:xfrm>
            <a:off x="1027519" y="2974937"/>
            <a:ext cx="1861574" cy="738664"/>
          </a:xfrm>
          <a:prstGeom prst="rect">
            <a:avLst/>
          </a:prstGeom>
          <a:noFill/>
        </p:spPr>
        <p:txBody>
          <a:bodyPr wrap="square" rtlCol="0">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Реализующийся инвестиционный проект</a:t>
            </a:r>
          </a:p>
        </p:txBody>
      </p:sp>
      <p:sp>
        <p:nvSpPr>
          <p:cNvPr id="68" name="TextBox 67"/>
          <p:cNvSpPr txBox="1"/>
          <p:nvPr/>
        </p:nvSpPr>
        <p:spPr>
          <a:xfrm>
            <a:off x="257339" y="4158816"/>
            <a:ext cx="3030270" cy="892552"/>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молочно-товарного комплекса со шлейфом на 1238 голов</a:t>
            </a:r>
          </a:p>
          <a:p>
            <a:pPr algn="ct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1000 млн. руб.</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ООО «Балтутино»</a:t>
            </a:r>
          </a:p>
        </p:txBody>
      </p:sp>
      <p:sp>
        <p:nvSpPr>
          <p:cNvPr id="28" name="TextBox 27"/>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31" name="TextBox 30"/>
          <p:cNvSpPr txBox="1"/>
          <p:nvPr/>
        </p:nvSpPr>
        <p:spPr>
          <a:xfrm>
            <a:off x="4619405" y="274898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1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755" y="5114725"/>
            <a:ext cx="1377035" cy="1323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Диаграмма 40"/>
          <p:cNvGraphicFramePr/>
          <p:nvPr>
            <p:extLst>
              <p:ext uri="{D42A27DB-BD31-4B8C-83A1-F6EECF244321}">
                <p14:modId xmlns:p14="http://schemas.microsoft.com/office/powerpoint/2010/main" val="896967961"/>
              </p:ext>
            </p:extLst>
          </p:nvPr>
        </p:nvGraphicFramePr>
        <p:xfrm>
          <a:off x="2805889" y="-678855"/>
          <a:ext cx="4691276" cy="7869198"/>
        </p:xfrm>
        <a:graphic>
          <a:graphicData uri="http://schemas.openxmlformats.org/drawingml/2006/chart">
            <c:chart xmlns:c="http://schemas.openxmlformats.org/drawingml/2006/chart" xmlns:r="http://schemas.openxmlformats.org/officeDocument/2006/relationships" r:id="rId10"/>
          </a:graphicData>
        </a:graphic>
      </p:graphicFrame>
      <p:sp>
        <p:nvSpPr>
          <p:cNvPr id="25" name="TextBox 24"/>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31330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4920695"/>
            <a:ext cx="5869622" cy="533500"/>
          </a:xfrm>
          <a:prstGeom prst="rect">
            <a:avLst/>
          </a:prstGeom>
          <a:ln w="12700">
            <a:solidFill>
              <a:srgbClr val="78A45A"/>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655" y="3551244"/>
            <a:ext cx="5832358" cy="737494"/>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835009"/>
            <a:ext cx="5869621" cy="1239598"/>
          </a:xfrm>
          <a:prstGeom prst="rect">
            <a:avLst/>
          </a:prstGeom>
          <a:ln w="12700">
            <a:solidFill>
              <a:srgbClr val="6FCECE"/>
            </a:solidFill>
            <a:prstDash val="lgDash"/>
          </a:ln>
        </p:spPr>
      </p:pic>
      <p:pic>
        <p:nvPicPr>
          <p:cNvPr id="2" name="Рисунок 1"/>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 y="1845601"/>
            <a:ext cx="5869623" cy="1631216"/>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Производство и переработка сельскохозяйственной продукции.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Разведение крупного рогатого скота, птицы (строительство животноводческих комплексов).</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Расширение существующих сельскохозяйственных предприятий за счет оформления дополнительных земельных участков для увеличения посевных площадей под сельскохозяйственными культурами.</a:t>
            </a:r>
          </a:p>
          <a:p>
            <a:pPr lvl="0" algn="just"/>
            <a:endParaRPr lang="ru-RU" sz="1200" dirty="0"/>
          </a:p>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2378045" y="1420751"/>
            <a:ext cx="2774542" cy="400110"/>
          </a:xfrm>
          <a:prstGeom prst="rect">
            <a:avLst/>
          </a:prstGeom>
          <a:noFill/>
        </p:spPr>
        <p:txBody>
          <a:bodyPr wrap="none" rtlCol="0">
            <a:spAutoFit/>
          </a:bodyPr>
          <a:lstStyle/>
          <a:p>
            <a:r>
              <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sp>
        <p:nvSpPr>
          <p:cNvPr id="16" name="TextBox 15"/>
          <p:cNvSpPr txBox="1"/>
          <p:nvPr/>
        </p:nvSpPr>
        <p:spPr>
          <a:xfrm>
            <a:off x="1764829" y="3600725"/>
            <a:ext cx="5707831" cy="646331"/>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цементного завода  (</a:t>
            </a:r>
            <a:r>
              <a:rPr lang="ru-RU" sz="1200" dirty="0" err="1">
                <a:latin typeface="Open Sans" panose="020B0606030504020204" pitchFamily="34" charset="0"/>
                <a:ea typeface="Open Sans" panose="020B0606030504020204" pitchFamily="34" charset="0"/>
                <a:cs typeface="Open Sans" panose="020B0606030504020204" pitchFamily="34" charset="0"/>
              </a:rPr>
              <a:t>Доброминское</a:t>
            </a:r>
            <a:r>
              <a:rPr lang="ru-RU" sz="1200" dirty="0">
                <a:latin typeface="Open Sans" panose="020B0606030504020204" pitchFamily="34" charset="0"/>
                <a:ea typeface="Open Sans" panose="020B0606030504020204" pitchFamily="34" charset="0"/>
                <a:cs typeface="Open Sans" panose="020B0606030504020204" pitchFamily="34" charset="0"/>
              </a:rPr>
              <a:t> месторождение мергеля).</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завода по переработке древесных отходов.</a:t>
            </a:r>
          </a:p>
        </p:txBody>
      </p:sp>
      <p:sp>
        <p:nvSpPr>
          <p:cNvPr id="17" name="TextBox 16"/>
          <p:cNvSpPr txBox="1"/>
          <p:nvPr/>
        </p:nvSpPr>
        <p:spPr>
          <a:xfrm>
            <a:off x="2414441" y="3156881"/>
            <a:ext cx="2133726" cy="400110"/>
          </a:xfrm>
          <a:prstGeom prst="rect">
            <a:avLst/>
          </a:prstGeom>
          <a:noFill/>
        </p:spPr>
        <p:txBody>
          <a:bodyPr wrap="none" rtlCol="0">
            <a:spAutoFit/>
          </a:bodyPr>
          <a:lstStyle/>
          <a:p>
            <a:r>
              <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18" name="TextBox 17"/>
          <p:cNvSpPr txBox="1"/>
          <p:nvPr/>
        </p:nvSpPr>
        <p:spPr>
          <a:xfrm>
            <a:off x="52740" y="5050377"/>
            <a:ext cx="5764139" cy="276999"/>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Обработка древесины и производство изделий из дерева</a:t>
            </a:r>
          </a:p>
        </p:txBody>
      </p:sp>
      <p:sp>
        <p:nvSpPr>
          <p:cNvPr id="19" name="TextBox 18"/>
          <p:cNvSpPr txBox="1"/>
          <p:nvPr/>
        </p:nvSpPr>
        <p:spPr>
          <a:xfrm>
            <a:off x="2429669" y="4401130"/>
            <a:ext cx="2494016" cy="400110"/>
          </a:xfrm>
          <a:prstGeom prst="rect">
            <a:avLst/>
          </a:prstGeom>
          <a:noFill/>
        </p:spPr>
        <p:txBody>
          <a:bodyPr wrap="none" rtlCol="0">
            <a:spAutoFit/>
          </a:bodyPr>
          <a:lstStyle/>
          <a:p>
            <a:r>
              <a:rPr lang="ru-RU" sz="2000" b="1" dirty="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Приоритетные направления инвестирования</a:t>
            </a:r>
          </a:p>
        </p:txBody>
      </p:sp>
      <p:sp>
        <p:nvSpPr>
          <p:cNvPr id="25" name="TextBox 24"/>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8" name="TextBox 27"/>
          <p:cNvSpPr txBox="1"/>
          <p:nvPr/>
        </p:nvSpPr>
        <p:spPr>
          <a:xfrm>
            <a:off x="101495" y="3522620"/>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880639" y="484975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Documents and Settings\111\Рабочий стол\Сельское хозйств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719" y="1889606"/>
            <a:ext cx="1126386" cy="11304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111\Мои документы\Downloads\Строительство.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962" y="3414895"/>
            <a:ext cx="917675" cy="930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111\Мои документы\Downloads\промышленность.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217719" y="4567394"/>
            <a:ext cx="749986" cy="887839"/>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7800" y="5930833"/>
            <a:ext cx="4674184" cy="460514"/>
          </a:xfrm>
          <a:prstGeom prst="rect">
            <a:avLst/>
          </a:prstGeom>
          <a:ln w="12700">
            <a:solidFill>
              <a:srgbClr val="78A45A"/>
            </a:solidFill>
            <a:prstDash val="lgDash"/>
          </a:ln>
        </p:spPr>
      </p:pic>
      <p:sp>
        <p:nvSpPr>
          <p:cNvPr id="4" name="TextBox 3"/>
          <p:cNvSpPr txBox="1"/>
          <p:nvPr/>
        </p:nvSpPr>
        <p:spPr>
          <a:xfrm>
            <a:off x="1566334" y="6034666"/>
            <a:ext cx="3475885" cy="276999"/>
          </a:xfrm>
          <a:prstGeom prst="rect">
            <a:avLst/>
          </a:prstGeom>
          <a:noFill/>
        </p:spPr>
        <p:txBody>
          <a:bodyPr wrap="square" rtlCol="0">
            <a:spAutoFit/>
          </a:bodyPr>
          <a:lstStyle/>
          <a:p>
            <a:pPr marL="171450" indent="-171450">
              <a:buFont typeface="Arial" panose="020B0604020202020204" pitchFamily="34" charset="0"/>
              <a:buChar char="•"/>
            </a:pPr>
            <a:r>
              <a:rPr lang="ru-RU" sz="1200" dirty="0">
                <a:latin typeface="Open Sans" pitchFamily="34" charset="0"/>
                <a:ea typeface="Open Sans" pitchFamily="34" charset="0"/>
                <a:cs typeface="Open Sans" pitchFamily="34" charset="0"/>
              </a:rPr>
              <a:t>Создание объектов </a:t>
            </a:r>
            <a:r>
              <a:rPr lang="ru-RU" sz="1200" dirty="0" err="1">
                <a:latin typeface="Open Sans" pitchFamily="34" charset="0"/>
                <a:ea typeface="Open Sans" pitchFamily="34" charset="0"/>
                <a:cs typeface="Open Sans" pitchFamily="34" charset="0"/>
              </a:rPr>
              <a:t>агротуризма</a:t>
            </a:r>
            <a:endParaRPr lang="ru-RU" sz="1200" dirty="0">
              <a:latin typeface="Open Sans" pitchFamily="34" charset="0"/>
              <a:ea typeface="Open Sans" pitchFamily="34" charset="0"/>
              <a:cs typeface="Open Sans" pitchFamily="34" charset="0"/>
            </a:endParaRPr>
          </a:p>
        </p:txBody>
      </p:sp>
      <p:sp>
        <p:nvSpPr>
          <p:cNvPr id="7" name="TextBox 6"/>
          <p:cNvSpPr txBox="1"/>
          <p:nvPr/>
        </p:nvSpPr>
        <p:spPr>
          <a:xfrm>
            <a:off x="2882068" y="5518666"/>
            <a:ext cx="2322143" cy="369332"/>
          </a:xfrm>
          <a:prstGeom prst="rect">
            <a:avLst/>
          </a:prstGeom>
          <a:noFill/>
        </p:spPr>
        <p:txBody>
          <a:bodyPr wrap="square" rtlCol="0">
            <a:spAutoFit/>
          </a:bodyPr>
          <a:lstStyle/>
          <a:p>
            <a:r>
              <a:rPr lang="ru-RU"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pic>
        <p:nvPicPr>
          <p:cNvPr id="3075" name="Picture 3" descr="C:\Documents and Settings\111\Мои документы\Downloads\туризм.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035" y="5703332"/>
            <a:ext cx="792465" cy="8067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97725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03558" y="7190343"/>
            <a:ext cx="456118"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p>
        </p:txBody>
      </p:sp>
      <p:graphicFrame>
        <p:nvGraphicFramePr>
          <p:cNvPr id="19" name="Таблица 18"/>
          <p:cNvGraphicFramePr>
            <a:graphicFrameLocks noGrp="1"/>
          </p:cNvGraphicFramePr>
          <p:nvPr>
            <p:extLst>
              <p:ext uri="{D42A27DB-BD31-4B8C-83A1-F6EECF244321}">
                <p14:modId xmlns:p14="http://schemas.microsoft.com/office/powerpoint/2010/main" val="2457182663"/>
              </p:ext>
            </p:extLst>
          </p:nvPr>
        </p:nvGraphicFramePr>
        <p:xfrm>
          <a:off x="168295" y="1027740"/>
          <a:ext cx="7224722" cy="1976523"/>
        </p:xfrm>
        <a:graphic>
          <a:graphicData uri="http://schemas.openxmlformats.org/drawingml/2006/table">
            <a:tbl>
              <a:tblPr>
                <a:tableStyleId>{BDBED569-4797-4DF1-A0F4-6AAB3CD982D8}</a:tableStyleId>
              </a:tblPr>
              <a:tblGrid>
                <a:gridCol w="4157899">
                  <a:extLst>
                    <a:ext uri="{9D8B030D-6E8A-4147-A177-3AD203B41FA5}">
                      <a16:colId xmlns="" xmlns:a16="http://schemas.microsoft.com/office/drawing/2014/main" val="4165441938"/>
                    </a:ext>
                  </a:extLst>
                </a:gridCol>
                <a:gridCol w="3066823">
                  <a:extLst>
                    <a:ext uri="{9D8B030D-6E8A-4147-A177-3AD203B41FA5}">
                      <a16:colId xmlns="" xmlns:a16="http://schemas.microsoft.com/office/drawing/2014/main" val="1779954494"/>
                    </a:ext>
                  </a:extLst>
                </a:gridCol>
              </a:tblGrid>
              <a:tr h="51382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67-04-11</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458363">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baseline="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err="1">
                          <a:latin typeface="Open Sans" panose="020B0606030504020204" pitchFamily="34" charset="0"/>
                          <a:ea typeface="Open Sans" panose="020B0606030504020204" pitchFamily="34" charset="0"/>
                          <a:cs typeface="Open Sans" panose="020B0606030504020204" pitchFamily="34" charset="0"/>
                        </a:rPr>
                        <a:t>Глинковский</a:t>
                      </a:r>
                      <a:r>
                        <a:rPr lang="ru-RU" sz="1100" baseline="0" dirty="0">
                          <a:latin typeface="Open Sans" panose="020B0606030504020204" pitchFamily="34" charset="0"/>
                          <a:ea typeface="Open Sans" panose="020B0606030504020204" pitchFamily="34" charset="0"/>
                          <a:cs typeface="Open Sans" panose="020B0606030504020204" pitchFamily="34" charset="0"/>
                        </a:rPr>
                        <a:t> район,  с. Глинка, 700 м на юго-восток от жилого дома №13 по ул. Мира;</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0,5 </a:t>
                      </a:r>
                      <a:r>
                        <a:rPr lang="ru-RU" sz="1100" dirty="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1312700840"/>
              </p:ext>
            </p:extLst>
          </p:nvPr>
        </p:nvGraphicFramePr>
        <p:xfrm>
          <a:off x="169006" y="5960030"/>
          <a:ext cx="5859632" cy="365760"/>
        </p:xfrm>
        <a:graphic>
          <a:graphicData uri="http://schemas.openxmlformats.org/drawingml/2006/table">
            <a:tbl>
              <a:tblPr>
                <a:tableStyleId>{BDBED569-4797-4DF1-A0F4-6AAB3CD982D8}</a:tableStyleId>
              </a:tblPr>
              <a:tblGrid>
                <a:gridCol w="2674759">
                  <a:extLst>
                    <a:ext uri="{9D8B030D-6E8A-4147-A177-3AD203B41FA5}">
                      <a16:colId xmlns="" xmlns:a16="http://schemas.microsoft.com/office/drawing/2014/main" val="4165441938"/>
                    </a:ext>
                  </a:extLst>
                </a:gridCol>
                <a:gridCol w="3184873">
                  <a:extLst>
                    <a:ext uri="{9D8B030D-6E8A-4147-A177-3AD203B41FA5}">
                      <a16:colId xmlns="" xmlns:a16="http://schemas.microsoft.com/office/drawing/2014/main" val="1772052304"/>
                    </a:ext>
                  </a:extLst>
                </a:gridCol>
              </a:tblGrid>
              <a:tr h="337532">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 «Глинка-Бердники»</a:t>
                      </a:r>
                      <a:r>
                        <a:rPr lang="ru-RU" sz="900" baseline="0" dirty="0">
                          <a:solidFill>
                            <a:schemeClr val="tx1"/>
                          </a:solidFill>
                          <a:latin typeface="Open Sans" pitchFamily="34" charset="0"/>
                          <a:ea typeface="Open Sans" pitchFamily="34" charset="0"/>
                          <a:cs typeface="Open Sans" pitchFamily="34" charset="0"/>
                        </a:rPr>
                        <a:t> на расстоянии</a:t>
                      </a:r>
                      <a:r>
                        <a:rPr lang="ru-RU" sz="900" dirty="0">
                          <a:solidFill>
                            <a:schemeClr val="tx1"/>
                          </a:solidFill>
                          <a:latin typeface="Open Sans" pitchFamily="34" charset="0"/>
                          <a:ea typeface="Open Sans" pitchFamily="34" charset="0"/>
                          <a:cs typeface="Open Sans" pitchFamily="34" charset="0"/>
                        </a:rPr>
                        <a:t> 0,4 км, железная </a:t>
                      </a:r>
                      <a:r>
                        <a:rPr lang="ru-RU" sz="900" baseline="0" dirty="0">
                          <a:solidFill>
                            <a:schemeClr val="tx1"/>
                          </a:solidFill>
                          <a:latin typeface="Open Sans" pitchFamily="34" charset="0"/>
                          <a:ea typeface="Open Sans" pitchFamily="34" charset="0"/>
                          <a:cs typeface="Open Sans" pitchFamily="34" charset="0"/>
                        </a:rPr>
                        <a:t>на расстоянии</a:t>
                      </a:r>
                      <a:r>
                        <a:rPr lang="ru-RU" sz="900" dirty="0">
                          <a:solidFill>
                            <a:schemeClr val="tx1"/>
                          </a:solidFill>
                          <a:latin typeface="Open Sans" pitchFamily="34" charset="0"/>
                          <a:ea typeface="Open Sans" pitchFamily="34" charset="0"/>
                          <a:cs typeface="Open Sans" pitchFamily="34" charset="0"/>
                        </a:rPr>
                        <a:t> 1,5</a:t>
                      </a:r>
                      <a:r>
                        <a:rPr lang="ru-RU" sz="900" baseline="0" dirty="0">
                          <a:solidFill>
                            <a:schemeClr val="tx1"/>
                          </a:solidFill>
                          <a:latin typeface="Open Sans" pitchFamily="34" charset="0"/>
                          <a:ea typeface="Open Sans" pitchFamily="34" charset="0"/>
                          <a:cs typeface="Open Sans" pitchFamily="34" charset="0"/>
                        </a:rPr>
                        <a:t> км</a:t>
                      </a:r>
                      <a:endParaRPr lang="ru-RU" sz="800" dirty="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51847096"/>
              </p:ext>
            </p:extLst>
          </p:nvPr>
        </p:nvGraphicFramePr>
        <p:xfrm>
          <a:off x="169006" y="6296565"/>
          <a:ext cx="5855275" cy="436744"/>
        </p:xfrm>
        <a:graphic>
          <a:graphicData uri="http://schemas.openxmlformats.org/drawingml/2006/table">
            <a:tbl>
              <a:tblPr>
                <a:tableStyleId>{BDBED569-4797-4DF1-A0F4-6AAB3CD982D8}</a:tableStyleId>
              </a:tblPr>
              <a:tblGrid>
                <a:gridCol w="2672517">
                  <a:extLst>
                    <a:ext uri="{9D8B030D-6E8A-4147-A177-3AD203B41FA5}">
                      <a16:colId xmlns="" xmlns:a16="http://schemas.microsoft.com/office/drawing/2014/main" val="4165441938"/>
                    </a:ext>
                  </a:extLst>
                </a:gridCol>
                <a:gridCol w="3182758">
                  <a:extLst>
                    <a:ext uri="{9D8B030D-6E8A-4147-A177-3AD203B41FA5}">
                      <a16:colId xmlns="" xmlns:a16="http://schemas.microsoft.com/office/drawing/2014/main" val="1575495227"/>
                    </a:ext>
                  </a:extLst>
                </a:gridCol>
              </a:tblGrid>
              <a:tr h="436744">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аренда ориентировочно-</a:t>
                      </a:r>
                      <a:r>
                        <a:rPr lang="ru-RU" sz="900" baseline="0" dirty="0">
                          <a:solidFill>
                            <a:schemeClr val="tx1"/>
                          </a:solidFill>
                          <a:latin typeface="Open Sans" pitchFamily="34" charset="0"/>
                          <a:ea typeface="Open Sans" pitchFamily="34" charset="0"/>
                          <a:cs typeface="Open Sans" pitchFamily="34" charset="0"/>
                        </a:rPr>
                        <a:t> 9000 руб. в год; выкуп через аукцион от 300000 </a:t>
                      </a:r>
                      <a:r>
                        <a:rPr lang="ru-RU" sz="900" baseline="0" dirty="0" err="1">
                          <a:solidFill>
                            <a:schemeClr val="tx1"/>
                          </a:solidFill>
                          <a:latin typeface="Open Sans" pitchFamily="34" charset="0"/>
                          <a:ea typeface="Open Sans" pitchFamily="34" charset="0"/>
                          <a:cs typeface="Open Sans" pitchFamily="34" charset="0"/>
                        </a:rPr>
                        <a:t>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66712480"/>
              </p:ext>
            </p:extLst>
          </p:nvPr>
        </p:nvGraphicFramePr>
        <p:xfrm>
          <a:off x="168294" y="300819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2085059">
                  <a:extLst>
                    <a:ext uri="{9D8B030D-6E8A-4147-A177-3AD203B41FA5}">
                      <a16:colId xmlns="" xmlns:a16="http://schemas.microsoft.com/office/drawing/2014/main" val="3330051727"/>
                    </a:ext>
                  </a:extLst>
                </a:gridCol>
                <a:gridCol w="3333483">
                  <a:extLst>
                    <a:ext uri="{9D8B030D-6E8A-4147-A177-3AD203B41FA5}">
                      <a16:colId xmlns="" xmlns:a16="http://schemas.microsoft.com/office/drawing/2014/main" val="2995895153"/>
                    </a:ext>
                  </a:extLst>
                </a:gridCol>
              </a:tblGrid>
              <a:tr h="0">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16,3 га</a:t>
                      </a:r>
                    </a:p>
                  </a:txBody>
                  <a:tcPr anchor="ctr"/>
                </a:tc>
                <a:extLst>
                  <a:ext uri="{0D108BD9-81ED-4DB2-BD59-A6C34878D82A}">
                    <a16:rowId xmlns=""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2786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099669339"/>
              </p:ext>
            </p:extLst>
          </p:nvPr>
        </p:nvGraphicFramePr>
        <p:xfrm>
          <a:off x="169006" y="4031672"/>
          <a:ext cx="6831562" cy="1911927"/>
        </p:xfrm>
        <a:graphic>
          <a:graphicData uri="http://schemas.openxmlformats.org/drawingml/2006/table">
            <a:tbl>
              <a:tblPr>
                <a:tableStyleId>{BDBED569-4797-4DF1-A0F4-6AAB3CD982D8}</a:tableStyleId>
              </a:tblPr>
              <a:tblGrid>
                <a:gridCol w="1276886">
                  <a:extLst>
                    <a:ext uri="{9D8B030D-6E8A-4147-A177-3AD203B41FA5}">
                      <a16:colId xmlns="" xmlns:a16="http://schemas.microsoft.com/office/drawing/2014/main" val="4165441938"/>
                    </a:ext>
                  </a:extLst>
                </a:gridCol>
                <a:gridCol w="1398660">
                  <a:extLst>
                    <a:ext uri="{9D8B030D-6E8A-4147-A177-3AD203B41FA5}">
                      <a16:colId xmlns="" xmlns:a16="http://schemas.microsoft.com/office/drawing/2014/main" val="2407449417"/>
                    </a:ext>
                  </a:extLst>
                </a:gridCol>
                <a:gridCol w="4156016">
                  <a:extLst>
                    <a:ext uri="{9D8B030D-6E8A-4147-A177-3AD203B41FA5}">
                      <a16:colId xmlns="" xmlns:a16="http://schemas.microsoft.com/office/drawing/2014/main" val="2693098453"/>
                    </a:ext>
                  </a:extLst>
                </a:gridCol>
              </a:tblGrid>
              <a:tr h="650210">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в 0,9 км до границы земельного участка, резерв мощности для технологического присоединения 3,7 МВА, сроки осуществления тех. присоединения 6 мес., ориентировочная стоимость 44 тыс. руб.</a:t>
                      </a:r>
                    </a:p>
                  </a:txBody>
                  <a:tcPr anchor="ctr"/>
                </a:tc>
                <a:extLst>
                  <a:ext uri="{0D108BD9-81ED-4DB2-BD59-A6C34878D82A}">
                    <a16:rowId xmlns="" xmlns:a16="http://schemas.microsoft.com/office/drawing/2014/main" val="2951530806"/>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ГРС на</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500 м от площадки  </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(давление 3 кг/</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кв.см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Возможное потребление 420 куб. м/час. Сроки тех. присоединения  - 6 мес. Стоимость тех. присоединения - 3 млн. руб. (за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1000</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м от площадки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давление 2 атм.,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3995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 </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297" y="1075389"/>
            <a:ext cx="2950853" cy="187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57247435"/>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8631</TotalTime>
  <Words>2989</Words>
  <Application>Microsoft Office PowerPoint</Application>
  <PresentationFormat>Произвольный</PresentationFormat>
  <Paragraphs>761</Paragraphs>
  <Slides>28</Slides>
  <Notes>17</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0" baseType="lpstr">
      <vt:lpstr>Тема Office</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777</cp:lastModifiedBy>
  <cp:revision>1179</cp:revision>
  <cp:lastPrinted>2021-08-12T11:44:53Z</cp:lastPrinted>
  <dcterms:created xsi:type="dcterms:W3CDTF">2017-05-10T15:02:08Z</dcterms:created>
  <dcterms:modified xsi:type="dcterms:W3CDTF">2022-03-23T09:27:29Z</dcterms:modified>
</cp:coreProperties>
</file>