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0" r:id="rId2"/>
    <p:sldId id="261" r:id="rId3"/>
    <p:sldId id="262" r:id="rId4"/>
    <p:sldId id="263" r:id="rId5"/>
    <p:sldId id="264" r:id="rId6"/>
    <p:sldId id="296" r:id="rId7"/>
    <p:sldId id="266" r:id="rId8"/>
    <p:sldId id="267" r:id="rId9"/>
    <p:sldId id="303" r:id="rId10"/>
    <p:sldId id="302" r:id="rId11"/>
    <p:sldId id="271" r:id="rId12"/>
    <p:sldId id="304" r:id="rId13"/>
    <p:sldId id="272" r:id="rId14"/>
    <p:sldId id="298" r:id="rId15"/>
    <p:sldId id="274" r:id="rId16"/>
    <p:sldId id="299" r:id="rId17"/>
    <p:sldId id="276" r:id="rId18"/>
    <p:sldId id="277" r:id="rId19"/>
    <p:sldId id="278" r:id="rId20"/>
    <p:sldId id="297" r:id="rId21"/>
    <p:sldId id="280" r:id="rId22"/>
    <p:sldId id="281" r:id="rId23"/>
    <p:sldId id="282" r:id="rId24"/>
    <p:sldId id="291" r:id="rId25"/>
    <p:sldId id="295" r:id="rId26"/>
    <p:sldId id="285" r:id="rId27"/>
    <p:sldId id="286" r:id="rId28"/>
    <p:sldId id="287" r:id="rId29"/>
  </p:sldIdLst>
  <p:sldSz cx="7559675" cy="7559675"/>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C"/>
    <a:srgbClr val="E8E8A8"/>
    <a:srgbClr val="D2EECC"/>
    <a:srgbClr val="6DC781"/>
    <a:srgbClr val="81D78C"/>
    <a:srgbClr val="73B82A"/>
    <a:srgbClr val="CAD440"/>
    <a:srgbClr val="DEDC49"/>
    <a:srgbClr val="7CD9E0"/>
    <a:srgbClr val="EBEB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5" autoAdjust="0"/>
    <p:restoredTop sz="93449" autoAdjust="0"/>
  </p:normalViewPr>
  <p:slideViewPr>
    <p:cSldViewPr snapToGrid="0">
      <p:cViewPr>
        <p:scale>
          <a:sx n="69" d="100"/>
          <a:sy n="69" d="100"/>
        </p:scale>
        <p:origin x="-1650" y="90"/>
      </p:cViewPr>
      <p:guideLst>
        <p:guide orient="horz" pos="2381"/>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045648134963707"/>
          <c:y val="8.3922148102004809E-2"/>
          <c:w val="0.54111717153286232"/>
          <c:h val="0.85600705434022628"/>
        </c:manualLayout>
      </c:layout>
      <c:pie3DChart>
        <c:varyColors val="1"/>
        <c:ser>
          <c:idx val="0"/>
          <c:order val="0"/>
          <c:tx>
            <c:strRef>
              <c:f>Лист1!$B$1</c:f>
              <c:strCache>
                <c:ptCount val="1"/>
                <c:pt idx="0">
                  <c:v>Столбец1</c:v>
                </c:pt>
              </c:strCache>
            </c:strRef>
          </c:tx>
          <c:explosion val="1"/>
          <c:dPt>
            <c:idx val="0"/>
            <c:bubble3D val="0"/>
            <c:spPr>
              <a:solidFill>
                <a:srgbClr val="C0D03C"/>
              </a:solidFill>
              <a:ln w="19050">
                <a:no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xmlns:c16r2="http://schemas.microsoft.com/office/drawing/2015/06/chart">
              <c:ext xmlns:c16="http://schemas.microsoft.com/office/drawing/2014/chart" uri="{C3380CC4-5D6E-409C-BE32-E72D297353CC}">
                <c16:uniqueId val="{00000001-1959-4126-A4D1-A99845705119}"/>
              </c:ext>
            </c:extLst>
          </c:dPt>
          <c:dPt>
            <c:idx val="1"/>
            <c:bubble3D val="0"/>
            <c:spPr>
              <a:solidFill>
                <a:srgbClr val="6C8EBE"/>
              </a:solidFill>
              <a:ln w="19050">
                <a:no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6r2="http://schemas.microsoft.com/office/drawing/2015/06/chart">
              <c:ext xmlns:c16="http://schemas.microsoft.com/office/drawing/2014/chart" uri="{C3380CC4-5D6E-409C-BE32-E72D297353CC}">
                <c16:uniqueId val="{00000003-1959-4126-A4D1-A99845705119}"/>
              </c:ext>
            </c:extLst>
          </c:dPt>
          <c:dPt>
            <c:idx val="2"/>
            <c:bubble3D val="0"/>
            <c:spPr>
              <a:solidFill>
                <a:srgbClr val="25B8CA"/>
              </a:solidFill>
              <a:ln w="19050">
                <a:no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6r2="http://schemas.microsoft.com/office/drawing/2015/06/chart">
              <c:ext xmlns:c16="http://schemas.microsoft.com/office/drawing/2014/chart" uri="{C3380CC4-5D6E-409C-BE32-E72D297353CC}">
                <c16:uniqueId val="{00000005-1959-4126-A4D1-A99845705119}"/>
              </c:ext>
            </c:extLst>
          </c:dPt>
          <c:dPt>
            <c:idx val="3"/>
            <c:bubble3D val="0"/>
            <c:spPr>
              <a:solidFill>
                <a:srgbClr val="EBE352"/>
              </a:solidFill>
              <a:ln w="19050">
                <a:no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xmlns:c16r2="http://schemas.microsoft.com/office/drawing/2015/06/chart">
              <c:ext xmlns:c16="http://schemas.microsoft.com/office/drawing/2014/chart" uri="{C3380CC4-5D6E-409C-BE32-E72D297353CC}">
                <c16:uniqueId val="{00000007-1959-4126-A4D1-A99845705119}"/>
              </c:ext>
            </c:extLst>
          </c:dPt>
          <c:dPt>
            <c:idx val="4"/>
            <c:bubble3D val="0"/>
            <c:spPr>
              <a:solidFill>
                <a:srgbClr val="77CA82"/>
              </a:solidFill>
              <a:ln w="19050">
                <a:no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xmlns:c16r2="http://schemas.microsoft.com/office/drawing/2015/06/chart">
              <c:ext xmlns:c16="http://schemas.microsoft.com/office/drawing/2014/chart" uri="{C3380CC4-5D6E-409C-BE32-E72D297353CC}">
                <c16:uniqueId val="{00000009-1959-4126-A4D1-A99845705119}"/>
              </c:ext>
            </c:extLst>
          </c:dPt>
          <c:dPt>
            <c:idx val="5"/>
            <c:bubble3D val="0"/>
            <c:spPr>
              <a:solidFill>
                <a:srgbClr val="8BDCDE"/>
              </a:solidFill>
              <a:ln w="19050">
                <a:no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xmlns:c16r2="http://schemas.microsoft.com/office/drawing/2015/06/chart">
              <c:ext xmlns:c16="http://schemas.microsoft.com/office/drawing/2014/chart" uri="{C3380CC4-5D6E-409C-BE32-E72D297353CC}">
                <c16:uniqueId val="{0000000B-1959-4126-A4D1-A99845705119}"/>
              </c:ext>
            </c:extLst>
          </c:dPt>
          <c:dLbls>
            <c:dLbl>
              <c:idx val="1"/>
              <c:layout>
                <c:manualLayout>
                  <c:x val="-4.060728893375707E-2"/>
                  <c:y val="2.9049974343001602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3685342751098047E-2"/>
                  <c:y val="6.148021691664131E-4"/>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959-4126-A4D1-A99845705119}"/>
                </c:ext>
                <c:ext xmlns:c15="http://schemas.microsoft.com/office/drawing/2012/chart" uri="{CE6537A1-D6FC-4f65-9D91-7224C49458BB}">
                  <c15:layout/>
                </c:ext>
              </c:extLst>
            </c:dLbl>
            <c:dLbl>
              <c:idx val="3"/>
              <c:layout>
                <c:manualLayout>
                  <c:x val="-3.2238776827455899E-2"/>
                  <c:y val="-2.1187165451930483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5072385423496723E-2"/>
                  <c:y val="-5.134373286833041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7.1759580975410533E-2"/>
                  <c:y val="-2.360342184807142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8.9336035654265386E-2"/>
                  <c:y val="-1.7752762098501015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7.8507425271930276E-2"/>
                  <c:y val="1.1297212244500646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15:layout/>
              </c:ext>
            </c:extLst>
          </c:dLbls>
          <c:cat>
            <c:strRef>
              <c:f>Лист1!$A$2:$A$8</c:f>
              <c:strCache>
                <c:ptCount val="7"/>
                <c:pt idx="0">
                  <c:v>Сельское хозяйство</c:v>
                </c:pt>
                <c:pt idx="1">
                  <c:v>Транспортировка и хранение</c:v>
                </c:pt>
                <c:pt idx="2">
                  <c:v>Водоснабжение; водоотведение, организация сбора и утилизации отходов, деятельность по ликвидации загрязнений</c:v>
                </c:pt>
                <c:pt idx="3">
                  <c:v>государственное управление и обеспечение военной безопасности, соципльное обеспечение</c:v>
                </c:pt>
                <c:pt idx="4">
                  <c:v>Деятельность в области культуры, спорта, организации досуга и развлечений</c:v>
                </c:pt>
                <c:pt idx="5">
                  <c:v>Образование</c:v>
                </c:pt>
                <c:pt idx="6">
                  <c:v>Прочее</c:v>
                </c:pt>
              </c:strCache>
            </c:strRef>
          </c:cat>
          <c:val>
            <c:numRef>
              <c:f>Лист1!$B$2:$B$8</c:f>
              <c:numCache>
                <c:formatCode>0.0%</c:formatCode>
                <c:ptCount val="7"/>
                <c:pt idx="0">
                  <c:v>0.73599999999999999</c:v>
                </c:pt>
                <c:pt idx="1">
                  <c:v>7.1999999999999995E-2</c:v>
                </c:pt>
                <c:pt idx="2">
                  <c:v>5.2999999999999999E-2</c:v>
                </c:pt>
                <c:pt idx="3">
                  <c:v>5.5E-2</c:v>
                </c:pt>
                <c:pt idx="4">
                  <c:v>2.1000000000000001E-2</c:v>
                </c:pt>
                <c:pt idx="5">
                  <c:v>7.0000000000000001E-3</c:v>
                </c:pt>
                <c:pt idx="6">
                  <c:v>5.6000000000000001E-2</c:v>
                </c:pt>
              </c:numCache>
            </c:numRef>
          </c:val>
          <c:extLst xmlns:c16r2="http://schemas.microsoft.com/office/drawing/2015/06/chart">
            <c:ext xmlns:c16="http://schemas.microsoft.com/office/drawing/2014/chart" uri="{C3380CC4-5D6E-409C-BE32-E72D297353CC}">
              <c16:uniqueId val="{00000016-1959-4126-A4D1-A99845705119}"/>
            </c:ext>
          </c:extLst>
        </c:ser>
        <c:dLbls>
          <c:dLblPos val="out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8.6628883058681688E-2"/>
          <c:y val="0.67185131191259895"/>
          <c:w val="0.72365215774983171"/>
          <c:h val="0.28931576000502213"/>
        </c:manualLayout>
      </c:layout>
      <c:overlay val="0"/>
      <c:spPr>
        <a:noFill/>
        <a:ln>
          <a:noFill/>
        </a:ln>
        <a:effectLst/>
      </c:spPr>
      <c:txPr>
        <a:bodyPr rot="0" spcFirstLastPara="1" vertOverflow="ellipsis" vert="horz" wrap="square" anchor="b" anchorCtr="0"/>
        <a:lstStyle/>
        <a:p>
          <a:pPr>
            <a:defRPr sz="900" b="0" i="0" u="none" strike="noStrike" kern="12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0821878228737"/>
          <c:y val="9.3493093729371493E-2"/>
          <c:w val="0.71680042048098314"/>
          <c:h val="0.87224052912874095"/>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4"/>
          <c:dPt>
            <c:idx val="0"/>
            <c:bubble3D val="0"/>
            <c:spPr>
              <a:solidFill>
                <a:srgbClr val="0070C0"/>
              </a:solidFill>
              <a:ln w="3175">
                <a:solidFill>
                  <a:srgbClr val="0070C0"/>
                </a:solidFill>
              </a:ln>
              <a:effectLst/>
            </c:spPr>
            <c:extLst xmlns:c16r2="http://schemas.microsoft.com/office/drawing/2015/06/chart">
              <c:ext xmlns:c16="http://schemas.microsoft.com/office/drawing/2014/chart" uri="{C3380CC4-5D6E-409C-BE32-E72D297353CC}">
                <c16:uniqueId val="{00000001-AB19-4056-BA0C-AD5E9B5B2677}"/>
              </c:ext>
            </c:extLst>
          </c:dPt>
          <c:dPt>
            <c:idx val="1"/>
            <c:bubble3D val="0"/>
            <c:spPr>
              <a:solidFill>
                <a:srgbClr val="C0D03C"/>
              </a:solidFill>
              <a:ln w="3175">
                <a:solidFill>
                  <a:srgbClr val="0070C0"/>
                </a:solidFill>
              </a:ln>
              <a:effectLst/>
            </c:spPr>
            <c:extLst xmlns:c16r2="http://schemas.microsoft.com/office/drawing/2015/06/chart">
              <c:ext xmlns:c16="http://schemas.microsoft.com/office/drawing/2014/chart" uri="{C3380CC4-5D6E-409C-BE32-E72D297353CC}">
                <c16:uniqueId val="{00000003-AB19-4056-BA0C-AD5E9B5B2677}"/>
              </c:ext>
            </c:extLst>
          </c:dPt>
          <c:dPt>
            <c:idx val="2"/>
            <c:bubble3D val="0"/>
            <c:spPr>
              <a:solidFill>
                <a:srgbClr val="EBE352"/>
              </a:solidFill>
              <a:ln w="3175">
                <a:solidFill>
                  <a:srgbClr val="0070C0"/>
                </a:solidFill>
              </a:ln>
              <a:effectLst/>
            </c:spPr>
            <c:extLst xmlns:c16r2="http://schemas.microsoft.com/office/drawing/2015/06/chart">
              <c:ext xmlns:c16="http://schemas.microsoft.com/office/drawing/2014/chart" uri="{C3380CC4-5D6E-409C-BE32-E72D297353CC}">
                <c16:uniqueId val="{00000005-AB19-4056-BA0C-AD5E9B5B2677}"/>
              </c:ext>
            </c:extLst>
          </c:dPt>
          <c:dPt>
            <c:idx val="3"/>
            <c:bubble3D val="0"/>
            <c:spPr>
              <a:solidFill>
                <a:srgbClr val="77CA82"/>
              </a:solidFill>
              <a:ln w="3175">
                <a:solidFill>
                  <a:srgbClr val="0070C0"/>
                </a:solidFill>
              </a:ln>
              <a:effectLst/>
            </c:spPr>
            <c:extLst xmlns:c16r2="http://schemas.microsoft.com/office/drawing/2015/06/chart">
              <c:ext xmlns:c16="http://schemas.microsoft.com/office/drawing/2014/chart" uri="{C3380CC4-5D6E-409C-BE32-E72D297353CC}">
                <c16:uniqueId val="{00000007-AB19-4056-BA0C-AD5E9B5B2677}"/>
              </c:ext>
            </c:extLst>
          </c:dPt>
          <c:dPt>
            <c:idx val="4"/>
            <c:bubble3D val="0"/>
            <c:spPr>
              <a:solidFill>
                <a:srgbClr val="00AEFF"/>
              </a:solidFill>
              <a:ln w="3175">
                <a:solidFill>
                  <a:srgbClr val="0070C0"/>
                </a:solidFill>
              </a:ln>
              <a:effectLst/>
            </c:spPr>
            <c:extLst xmlns:c16r2="http://schemas.microsoft.com/office/drawing/2015/06/chart">
              <c:ext xmlns:c16="http://schemas.microsoft.com/office/drawing/2014/chart" uri="{C3380CC4-5D6E-409C-BE32-E72D297353CC}">
                <c16:uniqueId val="{00000009-AB19-4056-BA0C-AD5E9B5B2677}"/>
              </c:ext>
            </c:extLst>
          </c:dPt>
          <c:dPt>
            <c:idx val="5"/>
            <c:bubble3D val="0"/>
            <c:explosion val="6"/>
            <c:spPr>
              <a:solidFill>
                <a:srgbClr val="8BDCDE"/>
              </a:solidFill>
              <a:ln w="3175">
                <a:solidFill>
                  <a:srgbClr val="0070C0"/>
                </a:solidFill>
              </a:ln>
              <a:effectLst/>
            </c:spPr>
            <c:extLst xmlns:c16r2="http://schemas.microsoft.com/office/drawing/2015/06/chart">
              <c:ext xmlns:c16="http://schemas.microsoft.com/office/drawing/2014/chart" uri="{C3380CC4-5D6E-409C-BE32-E72D297353CC}">
                <c16:uniqueId val="{0000000B-DEA9-4078-A26C-BA95FD8E8760}"/>
              </c:ext>
            </c:extLst>
          </c:dPt>
          <c:dLbls>
            <c:dLbl>
              <c:idx val="0"/>
              <c:layout>
                <c:manualLayout>
                  <c:x val="-1.2976296806729327E-2"/>
                  <c:y val="2.1778628301524538E-3"/>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B19-4056-BA0C-AD5E9B5B2677}"/>
                </c:ext>
                <c:ext xmlns:c15="http://schemas.microsoft.com/office/drawing/2012/chart" uri="{CE6537A1-D6FC-4f65-9D91-7224C49458BB}"/>
              </c:extLst>
            </c:dLbl>
            <c:dLbl>
              <c:idx val="1"/>
              <c:layout>
                <c:manualLayout>
                  <c:x val="-1.316864235185743E-2"/>
                  <c:y val="-0.16479618088197176"/>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B19-4056-BA0C-AD5E9B5B2677}"/>
                </c:ext>
                <c:ext xmlns:c15="http://schemas.microsoft.com/office/drawing/2012/chart" uri="{CE6537A1-D6FC-4f65-9D91-7224C49458BB}">
                  <c15:layout/>
                </c:ext>
              </c:extLst>
            </c:dLbl>
            <c:dLbl>
              <c:idx val="2"/>
              <c:layout>
                <c:manualLayout>
                  <c:x val="-1.5609070015141766E-3"/>
                  <c:y val="-3.4028026571540144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B19-4056-BA0C-AD5E9B5B2677}"/>
                </c:ext>
                <c:ext xmlns:c15="http://schemas.microsoft.com/office/drawing/2012/chart" uri="{CE6537A1-D6FC-4f65-9D91-7224C49458BB}">
                  <c15:layout/>
                </c:ext>
              </c:extLst>
            </c:dLbl>
            <c:dLbl>
              <c:idx val="3"/>
              <c:layout>
                <c:manualLayout>
                  <c:x val="2.9837743175804631E-2"/>
                  <c:y val="-3.8903956938104188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B19-4056-BA0C-AD5E9B5B2677}"/>
                </c:ext>
                <c:ext xmlns:c15="http://schemas.microsoft.com/office/drawing/2012/chart" uri="{CE6537A1-D6FC-4f65-9D91-7224C49458BB}">
                  <c15:layout>
                    <c:manualLayout>
                      <c:w val="0.10920096670277674"/>
                      <c:h val="8.311443298038472E-2"/>
                    </c:manualLayout>
                  </c15:layout>
                </c:ext>
              </c:extLst>
            </c:dLbl>
            <c:dLbl>
              <c:idx val="4"/>
              <c:layout>
                <c:manualLayout>
                  <c:x val="-1.1176496358274156E-2"/>
                  <c:y val="-4.1347020569540711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B19-4056-BA0C-AD5E9B5B2677}"/>
                </c:ext>
                <c:ext xmlns:c15="http://schemas.microsoft.com/office/drawing/2012/chart" uri="{CE6537A1-D6FC-4f65-9D91-7224C49458BB}">
                  <c15:layout/>
                </c:ext>
              </c:extLst>
            </c:dLbl>
            <c:dLbl>
              <c:idx val="5"/>
              <c:layout>
                <c:manualLayout>
                  <c:x val="-3.5376468932244052E-3"/>
                  <c:y val="2.8280055759948512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DEA9-4078-A26C-BA95FD8E8760}"/>
                </c:ext>
                <c:ext xmlns:c15="http://schemas.microsoft.com/office/drawing/2012/chart" uri="{CE6537A1-D6FC-4f65-9D91-7224C49458BB}">
                  <c15:layout/>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1">
                  <c:v>Строительство</c:v>
                </c:pt>
                <c:pt idx="2">
                  <c:v>Оптовая и розничная торговля</c:v>
                </c:pt>
                <c:pt idx="3">
                  <c:v>Сельское хозяйство</c:v>
                </c:pt>
                <c:pt idx="4">
                  <c:v>Заготовка и переработка дреесины</c:v>
                </c:pt>
                <c:pt idx="5">
                  <c:v>Прочие виды</c:v>
                </c:pt>
              </c:strCache>
            </c:strRef>
          </c:cat>
          <c:val>
            <c:numRef>
              <c:f>Лист1!$B$2:$B$7</c:f>
              <c:numCache>
                <c:formatCode>0.0</c:formatCode>
                <c:ptCount val="6"/>
                <c:pt idx="1">
                  <c:v>4</c:v>
                </c:pt>
                <c:pt idx="2">
                  <c:v>19</c:v>
                </c:pt>
                <c:pt idx="3">
                  <c:v>13.5</c:v>
                </c:pt>
                <c:pt idx="4">
                  <c:v>23</c:v>
                </c:pt>
                <c:pt idx="5">
                  <c:v>40.5</c:v>
                </c:pt>
              </c:numCache>
            </c:numRef>
          </c:val>
          <c:extLst xmlns:c16r2="http://schemas.microsoft.com/office/drawing/2015/06/chart">
            <c:ext xmlns:c16="http://schemas.microsoft.com/office/drawing/2014/chart" uri="{C3380CC4-5D6E-409C-BE32-E72D297353CC}">
              <c16:uniqueId val="{0000000A-AB19-4056-BA0C-AD5E9B5B2677}"/>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48144955041122"/>
          <c:y val="7.3265387896492007E-2"/>
          <c:w val="0.72451321635511146"/>
          <c:h val="0.73978987757957815"/>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09DD-4903-8301-36BE8AE14F30}"/>
              </c:ext>
            </c:extLst>
          </c:dPt>
          <c:dLbls>
            <c:dLbl>
              <c:idx val="0"/>
              <c:layout>
                <c:manualLayout>
                  <c:x val="-0.25054567543960587"/>
                  <c:y val="3.154421839050745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26828209235010508"/>
                  <c:y val="-7.078464700255926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0.23899999999999999</c:v>
                </c:pt>
                <c:pt idx="1">
                  <c:v>0.76100000000000001</c:v>
                </c:pt>
              </c:numCache>
            </c:numRef>
          </c:val>
          <c:extLst xmlns:c16r2="http://schemas.microsoft.com/office/drawing/2015/06/chart">
            <c:ext xmlns:c16="http://schemas.microsoft.com/office/drawing/2014/chart" uri="{C3380CC4-5D6E-409C-BE32-E72D297353CC}">
              <c16:uniqueId val="{00000004-09DD-4903-8301-36BE8AE14F30}"/>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008"/>
          <c:y val="0.84464055881081257"/>
          <c:w val="0.6438471267699043"/>
          <c:h val="0.150474381430932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2301304408926"/>
          <c:y val="0.44112060535397468"/>
          <c:w val="0.29838187426627882"/>
          <c:h val="0.46833118808649404"/>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6"/>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1-CD74-4828-AC9A-D7FF2275CF7B}"/>
              </c:ext>
            </c:extLst>
          </c:dPt>
          <c:dPt>
            <c:idx val="1"/>
            <c:bubble3D val="0"/>
            <c:explosion val="15"/>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5-CD74-4828-AC9A-D7FF2275CF7B}"/>
              </c:ext>
            </c:extLst>
          </c:dPt>
          <c:dPt>
            <c:idx val="3"/>
            <c:bubble3D val="0"/>
            <c:explosion val="7"/>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7-CD74-4828-AC9A-D7FF2275CF7B}"/>
              </c:ext>
            </c:extLst>
          </c:dPt>
          <c:dPt>
            <c:idx val="4"/>
            <c:bubble3D val="0"/>
            <c:explosion val="13"/>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B-CD74-4828-AC9A-D7FF2275CF7B}"/>
              </c:ext>
            </c:extLst>
          </c:dPt>
          <c:dLbls>
            <c:dLbl>
              <c:idx val="0"/>
              <c:layout>
                <c:manualLayout>
                  <c:x val="3.605613969340859E-3"/>
                  <c:y val="-1.1318525819941416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051392774860635E-3"/>
                  <c:y val="-3.423854060532278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98183565497965E-3"/>
                  <c:y val="-2.323127424542986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31369977159713E-2"/>
                  <c:y val="-9.3355557451878994E-4"/>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4422455877363733E-2"/>
                  <c:y val="-8.4888943649561142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layout/>
              </c:ext>
            </c:extLst>
          </c:dLbls>
          <c:cat>
            <c:strRef>
              <c:f>Лист1!$A$2:$A$8</c:f>
              <c:strCache>
                <c:ptCount val="7"/>
                <c:pt idx="0">
                  <c:v>Национальная экономика</c:v>
                </c:pt>
                <c:pt idx="1">
                  <c:v>Жилищно-коммунальное хозяйство</c:v>
                </c:pt>
                <c:pt idx="2">
                  <c:v>Общегосударственные расходы</c:v>
                </c:pt>
                <c:pt idx="3">
                  <c:v>Социальная политика</c:v>
                </c:pt>
                <c:pt idx="4">
                  <c:v>Образование</c:v>
                </c:pt>
                <c:pt idx="5">
                  <c:v>Культра</c:v>
                </c:pt>
                <c:pt idx="6">
                  <c:v>Другое</c:v>
                </c:pt>
              </c:strCache>
            </c:strRef>
          </c:cat>
          <c:val>
            <c:numRef>
              <c:f>Лист1!$B$2:$B$8</c:f>
              <c:numCache>
                <c:formatCode>General</c:formatCode>
                <c:ptCount val="7"/>
                <c:pt idx="0">
                  <c:v>73.2</c:v>
                </c:pt>
                <c:pt idx="1">
                  <c:v>28.5</c:v>
                </c:pt>
                <c:pt idx="2">
                  <c:v>37.799999999999997</c:v>
                </c:pt>
                <c:pt idx="3">
                  <c:v>12.2</c:v>
                </c:pt>
                <c:pt idx="4">
                  <c:v>83.1</c:v>
                </c:pt>
                <c:pt idx="5">
                  <c:v>28.1</c:v>
                </c:pt>
                <c:pt idx="6">
                  <c:v>0.5</c:v>
                </c:pt>
              </c:numCache>
            </c:numRef>
          </c:val>
          <c:extLst xmlns:c16r2="http://schemas.microsoft.com/office/drawing/2015/06/chart">
            <c:ext xmlns:c16="http://schemas.microsoft.com/office/drawing/2014/chart" uri="{C3380CC4-5D6E-409C-BE32-E72D297353CC}">
              <c16:uniqueId val="{0000000C-CD74-4828-AC9A-D7FF2275CF7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48155132250797422"/>
          <c:y val="0.64035696135013076"/>
          <c:w val="0.46009522227758404"/>
          <c:h val="0.34867928815743293"/>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79819882677953"/>
          <c:y val="0.10776321577389973"/>
          <c:w val="0.45118517016680837"/>
          <c:h val="0.55379680137647913"/>
        </c:manualLayout>
      </c:layout>
      <c:pieChart>
        <c:varyColors val="1"/>
        <c:ser>
          <c:idx val="0"/>
          <c:order val="0"/>
          <c:tx>
            <c:strRef>
              <c:f>Лист1!$B$1</c:f>
              <c:strCache>
                <c:ptCount val="1"/>
                <c:pt idx="0">
                  <c:v>2017</c:v>
                </c:pt>
              </c:strCache>
            </c:strRef>
          </c:tx>
          <c:spPr>
            <a:solidFill>
              <a:srgbClr val="05BAFF"/>
            </a:solidFill>
            <a:ln>
              <a:solidFill>
                <a:schemeClr val="accent5">
                  <a:lumMod val="50000"/>
                </a:schemeClr>
              </a:solidFill>
            </a:ln>
          </c:spPr>
          <c:explosion val="8"/>
          <c:dPt>
            <c:idx val="0"/>
            <c:bubble3D val="0"/>
            <c:spPr>
              <a:solidFill>
                <a:srgbClr val="81D78C"/>
              </a:solidFill>
              <a:ln>
                <a:solidFill>
                  <a:schemeClr val="accent5">
                    <a:lumMod val="50000"/>
                  </a:schemeClr>
                </a:solidFill>
              </a:ln>
              <a:effectLst/>
            </c:spPr>
          </c:dPt>
          <c:dPt>
            <c:idx val="1"/>
            <c:bubble3D val="0"/>
            <c:explosion val="13"/>
            <c:spPr>
              <a:solidFill>
                <a:srgbClr val="05BAFF"/>
              </a:solidFill>
              <a:ln>
                <a:solidFill>
                  <a:schemeClr val="accent5">
                    <a:lumMod val="50000"/>
                  </a:schemeClr>
                </a:solidFill>
              </a:ln>
              <a:effectLst/>
            </c:spPr>
          </c:dPt>
          <c:dPt>
            <c:idx val="2"/>
            <c:bubble3D val="0"/>
            <c:spPr>
              <a:solidFill>
                <a:srgbClr val="C3D445"/>
              </a:solidFill>
              <a:ln>
                <a:solidFill>
                  <a:schemeClr val="accent5">
                    <a:lumMod val="50000"/>
                  </a:schemeClr>
                </a:solidFill>
              </a:ln>
              <a:effectLst/>
            </c:spPr>
          </c:dPt>
          <c:dLbls>
            <c:dLbl>
              <c:idx val="0"/>
              <c:layout>
                <c:manualLayout>
                  <c:x val="1.4384920073079925E-2"/>
                  <c:y val="1.7656437425863817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845953363409521E-2"/>
                  <c:y val="-0.1271263494662195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0023604860970369E-2"/>
                  <c:y val="1.2613647675384027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поступления</c:v>
                </c:pt>
                <c:pt idx="1">
                  <c:v>Безвозмездные поступления</c:v>
                </c:pt>
                <c:pt idx="2">
                  <c:v>Прочие доходы</c:v>
                </c:pt>
              </c:strCache>
            </c:strRef>
          </c:cat>
          <c:val>
            <c:numRef>
              <c:f>Лист1!$B$2:$B$4</c:f>
              <c:numCache>
                <c:formatCode>General</c:formatCode>
                <c:ptCount val="3"/>
                <c:pt idx="0">
                  <c:v>23.2</c:v>
                </c:pt>
                <c:pt idx="1">
                  <c:v>235.3</c:v>
                </c:pt>
                <c:pt idx="2">
                  <c:v>2.6</c:v>
                </c:pt>
              </c:numCache>
            </c:numRef>
          </c:val>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169484940574423"/>
          <c:y val="0.72517101719431143"/>
          <c:w val="0.58452891306046972"/>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351" cy="497759"/>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49728" y="0"/>
            <a:ext cx="2946351" cy="497759"/>
          </a:xfrm>
          <a:prstGeom prst="rect">
            <a:avLst/>
          </a:prstGeom>
        </p:spPr>
        <p:txBody>
          <a:bodyPr vert="horz" lIns="91440" tIns="45720" rIns="91440" bIns="45720" rtlCol="0"/>
          <a:lstStyle>
            <a:lvl1pPr algn="r">
              <a:defRPr sz="1200"/>
            </a:lvl1pPr>
          </a:lstStyle>
          <a:p>
            <a:fld id="{A371B3DC-399D-44FA-8619-304EA245A766}" type="datetimeFigureOut">
              <a:rPr lang="ru-RU" smtClean="0"/>
              <a:t>30.08.2021</a:t>
            </a:fld>
            <a:endParaRPr lang="ru-RU" dirty="0"/>
          </a:p>
        </p:txBody>
      </p:sp>
      <p:sp>
        <p:nvSpPr>
          <p:cNvPr id="4" name="Образ слайда 3"/>
          <p:cNvSpPr>
            <a:spLocks noGrp="1" noRot="1" noChangeAspect="1"/>
          </p:cNvSpPr>
          <p:nvPr>
            <p:ph type="sldImg" idx="2"/>
          </p:nvPr>
        </p:nvSpPr>
        <p:spPr>
          <a:xfrm>
            <a:off x="1722438" y="1241425"/>
            <a:ext cx="3352800" cy="3351213"/>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928" y="4777850"/>
            <a:ext cx="5437821" cy="3909149"/>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467"/>
            <a:ext cx="2946351" cy="497759"/>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49728" y="9430467"/>
            <a:ext cx="2946351" cy="497759"/>
          </a:xfrm>
          <a:prstGeom prst="rect">
            <a:avLst/>
          </a:prstGeom>
        </p:spPr>
        <p:txBody>
          <a:bodyPr vert="horz" lIns="91440" tIns="45720" rIns="91440" bIns="45720" rtlCol="0" anchor="b"/>
          <a:lstStyle>
            <a:lvl1pPr algn="r">
              <a:defRPr sz="1200"/>
            </a:lvl1pPr>
          </a:lstStyle>
          <a:p>
            <a:fld id="{2C823618-DF07-46CB-B655-B5123BD5FC91}" type="slidenum">
              <a:rPr lang="ru-RU" smtClean="0"/>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5</a:t>
            </a:fld>
            <a:endParaRPr lang="ru-RU" dirty="0"/>
          </a:p>
        </p:txBody>
      </p:sp>
    </p:spTree>
    <p:extLst>
      <p:ext uri="{BB962C8B-B14F-4D97-AF65-F5344CB8AC3E}">
        <p14:creationId xmlns:p14="http://schemas.microsoft.com/office/powerpoint/2010/main" val="242979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16</a:t>
            </a:fld>
            <a:endParaRPr lang="ru-RU" dirty="0"/>
          </a:p>
        </p:txBody>
      </p:sp>
    </p:spTree>
    <p:extLst>
      <p:ext uri="{BB962C8B-B14F-4D97-AF65-F5344CB8AC3E}">
        <p14:creationId xmlns:p14="http://schemas.microsoft.com/office/powerpoint/2010/main" val="2139518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17</a:t>
            </a:fld>
            <a:endParaRPr lang="ru-RU" dirty="0"/>
          </a:p>
        </p:txBody>
      </p:sp>
    </p:spTree>
    <p:extLst>
      <p:ext uri="{BB962C8B-B14F-4D97-AF65-F5344CB8AC3E}">
        <p14:creationId xmlns:p14="http://schemas.microsoft.com/office/powerpoint/2010/main" val="409469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21</a:t>
            </a:fld>
            <a:endParaRPr lang="ru-RU" dirty="0"/>
          </a:p>
        </p:txBody>
      </p:sp>
    </p:spTree>
    <p:extLst>
      <p:ext uri="{BB962C8B-B14F-4D97-AF65-F5344CB8AC3E}">
        <p14:creationId xmlns:p14="http://schemas.microsoft.com/office/powerpoint/2010/main" val="39518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22</a:t>
            </a:fld>
            <a:endParaRPr lang="ru-RU" dirty="0"/>
          </a:p>
        </p:txBody>
      </p:sp>
    </p:spTree>
    <p:extLst>
      <p:ext uri="{BB962C8B-B14F-4D97-AF65-F5344CB8AC3E}">
        <p14:creationId xmlns:p14="http://schemas.microsoft.com/office/powerpoint/2010/main" val="3169149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10</a:t>
            </a:r>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23</a:t>
            </a:fld>
            <a:endParaRPr lang="ru-RU" dirty="0"/>
          </a:p>
        </p:txBody>
      </p:sp>
    </p:spTree>
    <p:extLst>
      <p:ext uri="{BB962C8B-B14F-4D97-AF65-F5344CB8AC3E}">
        <p14:creationId xmlns:p14="http://schemas.microsoft.com/office/powerpoint/2010/main" val="3215374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25</a:t>
            </a:fld>
            <a:endParaRPr lang="ru-RU" dirty="0"/>
          </a:p>
        </p:txBody>
      </p:sp>
    </p:spTree>
    <p:extLst>
      <p:ext uri="{BB962C8B-B14F-4D97-AF65-F5344CB8AC3E}">
        <p14:creationId xmlns:p14="http://schemas.microsoft.com/office/powerpoint/2010/main" val="311213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26</a:t>
            </a:fld>
            <a:endParaRPr lang="ru-RU" dirty="0"/>
          </a:p>
        </p:txBody>
      </p:sp>
    </p:spTree>
    <p:extLst>
      <p:ext uri="{BB962C8B-B14F-4D97-AF65-F5344CB8AC3E}">
        <p14:creationId xmlns:p14="http://schemas.microsoft.com/office/powerpoint/2010/main" val="215223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27</a:t>
            </a:fld>
            <a:endParaRPr lang="ru-RU" dirty="0"/>
          </a:p>
        </p:txBody>
      </p:sp>
    </p:spTree>
    <p:extLst>
      <p:ext uri="{BB962C8B-B14F-4D97-AF65-F5344CB8AC3E}">
        <p14:creationId xmlns:p14="http://schemas.microsoft.com/office/powerpoint/2010/main" val="35551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7</a:t>
            </a:fld>
            <a:endParaRPr lang="ru-RU" dirty="0"/>
          </a:p>
        </p:txBody>
      </p:sp>
    </p:spTree>
    <p:extLst>
      <p:ext uri="{BB962C8B-B14F-4D97-AF65-F5344CB8AC3E}">
        <p14:creationId xmlns:p14="http://schemas.microsoft.com/office/powerpoint/2010/main" val="404286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9</a:t>
            </a:fld>
            <a:endParaRPr lang="ru-RU" dirty="0"/>
          </a:p>
        </p:txBody>
      </p:sp>
    </p:spTree>
    <p:extLst>
      <p:ext uri="{BB962C8B-B14F-4D97-AF65-F5344CB8AC3E}">
        <p14:creationId xmlns:p14="http://schemas.microsoft.com/office/powerpoint/2010/main" val="67437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10</a:t>
            </a:fld>
            <a:endParaRPr lang="ru-RU" dirty="0"/>
          </a:p>
        </p:txBody>
      </p:sp>
    </p:spTree>
    <p:extLst>
      <p:ext uri="{BB962C8B-B14F-4D97-AF65-F5344CB8AC3E}">
        <p14:creationId xmlns:p14="http://schemas.microsoft.com/office/powerpoint/2010/main" val="256406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11</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12</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13</a:t>
            </a:fld>
            <a:endParaRPr lang="ru-RU" dirty="0"/>
          </a:p>
        </p:txBody>
      </p:sp>
    </p:spTree>
    <p:extLst>
      <p:ext uri="{BB962C8B-B14F-4D97-AF65-F5344CB8AC3E}">
        <p14:creationId xmlns:p14="http://schemas.microsoft.com/office/powerpoint/2010/main" val="75521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14</a:t>
            </a:fld>
            <a:endParaRPr lang="ru-RU" dirty="0"/>
          </a:p>
        </p:txBody>
      </p:sp>
    </p:spTree>
    <p:extLst>
      <p:ext uri="{BB962C8B-B14F-4D97-AF65-F5344CB8AC3E}">
        <p14:creationId xmlns:p14="http://schemas.microsoft.com/office/powerpoint/2010/main" val="133947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15</a:t>
            </a:fld>
            <a:endParaRPr lang="ru-RU" dirty="0"/>
          </a:p>
        </p:txBody>
      </p:sp>
    </p:spTree>
    <p:extLst>
      <p:ext uri="{BB962C8B-B14F-4D97-AF65-F5344CB8AC3E}">
        <p14:creationId xmlns:p14="http://schemas.microsoft.com/office/powerpoint/2010/main" val="174989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30.08.2021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30.08.2021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30.08.2021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30.08.2021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smtClean="0"/>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t>30.08.2021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t>30.08.2021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t>30.08.2021</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t>30.08.2021</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t>30.08.2021</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30.08.2021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30.08.2021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t>30.08.2021</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41.png"/><Relationship Id="rId18" Type="http://schemas.microsoft.com/office/2007/relationships/hdphoto" Target="../media/hdphoto2.wdp"/><Relationship Id="rId3" Type="http://schemas.openxmlformats.org/officeDocument/2006/relationships/image" Target="../media/image15.png"/><Relationship Id="rId21" Type="http://schemas.openxmlformats.org/officeDocument/2006/relationships/image" Target="../media/image76.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74.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microsoft.com/office/2007/relationships/hdphoto" Target="../media/hdphoto7.wdp"/><Relationship Id="rId10" Type="http://schemas.openxmlformats.org/officeDocument/2006/relationships/image" Target="../media/image70.png"/><Relationship Id="rId19" Type="http://schemas.openxmlformats.org/officeDocument/2006/relationships/image" Target="../media/image75.png"/><Relationship Id="rId4" Type="http://schemas.openxmlformats.org/officeDocument/2006/relationships/chart" Target="../charts/chart2.xml"/><Relationship Id="rId9" Type="http://schemas.openxmlformats.org/officeDocument/2006/relationships/image" Target="../media/image69.png"/><Relationship Id="rId14" Type="http://schemas.openxmlformats.org/officeDocument/2006/relationships/image" Target="../media/image73.png"/><Relationship Id="rId22"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hyperlink" Target="mailto:dep@smolinvest.comu" TargetMode="External"/><Relationship Id="rId3" Type="http://schemas.openxmlformats.org/officeDocument/2006/relationships/image" Target="../media/image15.png"/><Relationship Id="rId7"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15.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9.xml"/><Relationship Id="rId16" Type="http://schemas.openxmlformats.org/officeDocument/2006/relationships/image" Target="../media/image89.png"/><Relationship Id="rId20"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chart" Target="../charts/chart3.xml"/><Relationship Id="rId5" Type="http://schemas.openxmlformats.org/officeDocument/2006/relationships/image" Target="../media/image82.png"/><Relationship Id="rId15" Type="http://schemas.openxmlformats.org/officeDocument/2006/relationships/image" Target="../media/image88.png"/><Relationship Id="rId10" Type="http://schemas.microsoft.com/office/2007/relationships/hdphoto" Target="../media/hdphoto10.wdp"/><Relationship Id="rId19" Type="http://schemas.openxmlformats.org/officeDocument/2006/relationships/image" Target="../media/image92.png"/><Relationship Id="rId4" Type="http://schemas.microsoft.com/office/2007/relationships/hdphoto" Target="../media/hdphoto2.wdp"/><Relationship Id="rId9" Type="http://schemas.openxmlformats.org/officeDocument/2006/relationships/image" Target="../media/image84.png"/><Relationship Id="rId1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png"/><Relationship Id="rId18" Type="http://schemas.openxmlformats.org/officeDocument/2006/relationships/image" Target="../media/image17.png"/><Relationship Id="rId3" Type="http://schemas.openxmlformats.org/officeDocument/2006/relationships/image" Target="../media/image93.png"/><Relationship Id="rId7" Type="http://schemas.microsoft.com/office/2007/relationships/hdphoto" Target="../media/hdphoto12.wdp"/><Relationship Id="rId12" Type="http://schemas.microsoft.com/office/2007/relationships/hdphoto" Target="../media/hdphoto14.wdp"/><Relationship Id="rId17" Type="http://schemas.openxmlformats.org/officeDocument/2006/relationships/image" Target="../media/image103.png"/><Relationship Id="rId2" Type="http://schemas.openxmlformats.org/officeDocument/2006/relationships/notesSlide" Target="../notesSlides/notesSlide10.xml"/><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98.png"/><Relationship Id="rId5" Type="http://schemas.microsoft.com/office/2007/relationships/hdphoto" Target="../media/hdphoto11.wdp"/><Relationship Id="rId15" Type="http://schemas.openxmlformats.org/officeDocument/2006/relationships/image" Target="../media/image101.png"/><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13.wdp"/><Relationship Id="rId14"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media/image105.png"/><Relationship Id="rId10" Type="http://schemas.openxmlformats.org/officeDocument/2006/relationships/image" Target="../media/image17.png"/><Relationship Id="rId4" Type="http://schemas.openxmlformats.org/officeDocument/2006/relationships/image" Target="../media/image104.jpeg"/><Relationship Id="rId9" Type="http://schemas.openxmlformats.org/officeDocument/2006/relationships/image" Target="../media/image108.jpeg"/></Relationships>
</file>

<file path=ppt/slides/_rels/slide18.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jpeg"/><Relationship Id="rId7" Type="http://schemas.openxmlformats.org/officeDocument/2006/relationships/image" Target="../media/image124.png"/><Relationship Id="rId2" Type="http://schemas.openxmlformats.org/officeDocument/2006/relationships/image" Target="../media/image121.jpe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7.png"/><Relationship Id="rId5" Type="http://schemas.microsoft.com/office/2007/relationships/hdphoto" Target="../media/hdphoto2.wdp"/><Relationship Id="rId10" Type="http://schemas.openxmlformats.org/officeDocument/2006/relationships/image" Target="../media/image126.jpeg"/><Relationship Id="rId4" Type="http://schemas.openxmlformats.org/officeDocument/2006/relationships/image" Target="../media/image123.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7.png"/><Relationship Id="rId3" Type="http://schemas.microsoft.com/office/2007/relationships/hdphoto" Target="../media/hdphoto2.wdp"/><Relationship Id="rId7" Type="http://schemas.openxmlformats.org/officeDocument/2006/relationships/image" Target="../media/image130.jpeg"/><Relationship Id="rId12" Type="http://schemas.openxmlformats.org/officeDocument/2006/relationships/image" Target="../media/image74.png"/><Relationship Id="rId2"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29.png"/><Relationship Id="rId11" Type="http://schemas.openxmlformats.org/officeDocument/2006/relationships/image" Target="../media/image134.jpeg"/><Relationship Id="rId5" Type="http://schemas.openxmlformats.org/officeDocument/2006/relationships/image" Target="../media/image128.png"/><Relationship Id="rId10" Type="http://schemas.openxmlformats.org/officeDocument/2006/relationships/image" Target="../media/image133.jpeg"/><Relationship Id="rId4" Type="http://schemas.openxmlformats.org/officeDocument/2006/relationships/image" Target="../media/image15.png"/><Relationship Id="rId9" Type="http://schemas.openxmlformats.org/officeDocument/2006/relationships/image" Target="../media/image132.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5.png"/><Relationship Id="rId7" Type="http://schemas.openxmlformats.org/officeDocument/2006/relationships/image" Target="../media/image1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5.png"/><Relationship Id="rId4" Type="http://schemas.microsoft.com/office/2007/relationships/hdphoto" Target="../media/hdphoto12.wdp"/><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5.png"/><Relationship Id="rId7" Type="http://schemas.openxmlformats.org/officeDocument/2006/relationships/image" Target="../media/image14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jpe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6.png"/><Relationship Id="rId4" Type="http://schemas.openxmlformats.org/officeDocument/2006/relationships/image" Target="../media/image145.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50.png"/><Relationship Id="rId12" Type="http://schemas.microsoft.com/office/2007/relationships/hdphoto" Target="../media/hdphoto15.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9.png"/><Relationship Id="rId11" Type="http://schemas.openxmlformats.org/officeDocument/2006/relationships/image" Target="../media/image153.png"/><Relationship Id="rId5" Type="http://schemas.openxmlformats.org/officeDocument/2006/relationships/image" Target="../media/image148.png"/><Relationship Id="rId10" Type="http://schemas.openxmlformats.org/officeDocument/2006/relationships/image" Target="../media/image152.jpeg"/><Relationship Id="rId4" Type="http://schemas.openxmlformats.org/officeDocument/2006/relationships/image" Target="../media/image147.jpeg"/><Relationship Id="rId9" Type="http://schemas.openxmlformats.org/officeDocument/2006/relationships/image" Target="../media/image151.jpeg"/></Relationships>
</file>

<file path=ppt/slides/_rels/slide26.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59.png"/><Relationship Id="rId18" Type="http://schemas.openxmlformats.org/officeDocument/2006/relationships/image" Target="../media/image164.png"/><Relationship Id="rId3" Type="http://schemas.openxmlformats.org/officeDocument/2006/relationships/image" Target="../media/image154.jpeg"/><Relationship Id="rId21" Type="http://schemas.openxmlformats.org/officeDocument/2006/relationships/image" Target="../media/image166.png"/><Relationship Id="rId7" Type="http://schemas.openxmlformats.org/officeDocument/2006/relationships/image" Target="../media/image157.png"/><Relationship Id="rId12" Type="http://schemas.microsoft.com/office/2007/relationships/hdphoto" Target="../media/hdphoto2.wdp"/><Relationship Id="rId17" Type="http://schemas.openxmlformats.org/officeDocument/2006/relationships/image" Target="../media/image163.png"/><Relationship Id="rId2" Type="http://schemas.openxmlformats.org/officeDocument/2006/relationships/notesSlide" Target="../notesSlides/notesSlide16.xml"/><Relationship Id="rId16" Type="http://schemas.openxmlformats.org/officeDocument/2006/relationships/image" Target="../media/image162.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58.png"/><Relationship Id="rId5" Type="http://schemas.openxmlformats.org/officeDocument/2006/relationships/image" Target="../media/image156.png"/><Relationship Id="rId15" Type="http://schemas.openxmlformats.org/officeDocument/2006/relationships/image" Target="../media/image161.png"/><Relationship Id="rId10" Type="http://schemas.microsoft.com/office/2007/relationships/hdphoto" Target="../media/hdphoto15.wdp"/><Relationship Id="rId19" Type="http://schemas.openxmlformats.org/officeDocument/2006/relationships/image" Target="../media/image165.jpeg"/><Relationship Id="rId4" Type="http://schemas.openxmlformats.org/officeDocument/2006/relationships/image" Target="../media/image155.png"/><Relationship Id="rId9" Type="http://schemas.openxmlformats.org/officeDocument/2006/relationships/image" Target="../media/image153.png"/><Relationship Id="rId14" Type="http://schemas.openxmlformats.org/officeDocument/2006/relationships/image" Target="../media/image160.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7.wdp"/><Relationship Id="rId7" Type="http://schemas.openxmlformats.org/officeDocument/2006/relationships/image" Target="../media/image15.png"/><Relationship Id="rId2" Type="http://schemas.openxmlformats.org/officeDocument/2006/relationships/image" Target="../media/image167.png"/><Relationship Id="rId1" Type="http://schemas.openxmlformats.org/officeDocument/2006/relationships/slideLayout" Target="../slideLayouts/slideLayout1.xml"/><Relationship Id="rId6" Type="http://schemas.openxmlformats.org/officeDocument/2006/relationships/hyperlink" Target="mailto:smolregion67@yandex.ru" TargetMode="External"/><Relationship Id="rId5" Type="http://schemas.openxmlformats.org/officeDocument/2006/relationships/hyperlink" Target="mailto:dep@smolinvest.com" TargetMode="External"/><Relationship Id="rId4" Type="http://schemas.openxmlformats.org/officeDocument/2006/relationships/hyperlink" Target="mailto:glinka@admin-smolensk.r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44.png"/><Relationship Id="rId12" Type="http://schemas.microsoft.com/office/2007/relationships/hdphoto" Target="../media/hdphoto5.wdp"/><Relationship Id="rId17" Type="http://schemas.openxmlformats.org/officeDocument/2006/relationships/image" Target="../media/image17.png"/><Relationship Id="rId2" Type="http://schemas.openxmlformats.org/officeDocument/2006/relationships/image" Target="../media/image41.png"/><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2.wdp"/><Relationship Id="rId15" Type="http://schemas.openxmlformats.org/officeDocument/2006/relationships/image" Target="../media/image48.png"/><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chart" Target="../charts/chart1.xml"/><Relationship Id="rId4" Type="http://schemas.microsoft.com/office/2007/relationships/hdphoto" Target="../media/hdphoto2.wdp"/><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2.wdp"/><Relationship Id="rId7"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endPar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 name="Группа 1"/>
          <p:cNvGrpSpPr/>
          <p:nvPr/>
        </p:nvGrpSpPr>
        <p:grpSpPr>
          <a:xfrm>
            <a:off x="698130" y="1087242"/>
            <a:ext cx="6055490" cy="5786405"/>
            <a:chOff x="698130" y="1087242"/>
            <a:chExt cx="6055490" cy="5786405"/>
          </a:xfrm>
        </p:grpSpPr>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23" name="Рисунок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24" name="Рисунок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25" name="Рисунок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27" name="TextBox 26"/>
            <p:cNvSpPr txBox="1"/>
            <p:nvPr/>
          </p:nvSpPr>
          <p:spPr>
            <a:xfrm>
              <a:off x="1632173" y="3196056"/>
              <a:ext cx="4090535" cy="1323439"/>
            </a:xfrm>
            <a:prstGeom prst="rect">
              <a:avLst/>
            </a:prstGeom>
            <a:noFill/>
          </p:spPr>
          <p:txBody>
            <a:bodyPr wrap="square" rtlCol="0">
              <a:spAutoFit/>
            </a:bodyPr>
            <a:lstStyle/>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ru-RU" sz="2000" b="1" dirty="0" err="1"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Глинковский</a:t>
              </a: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район»</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endPar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8" name="Рисунок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30" name="Рисунок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4" name="Прямоугольник 3"/>
          <p:cNvSpPr/>
          <p:nvPr/>
        </p:nvSpPr>
        <p:spPr>
          <a:xfrm>
            <a:off x="3196818" y="4916647"/>
            <a:ext cx="1099468" cy="369332"/>
          </a:xfrm>
          <a:prstGeom prst="rect">
            <a:avLst/>
          </a:prstGeom>
        </p:spPr>
        <p:txBody>
          <a:bodyPr wrap="none">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2021 год</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721746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248371"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9</a:t>
            </a:r>
          </a:p>
        </p:txBody>
      </p:sp>
      <p:graphicFrame>
        <p:nvGraphicFramePr>
          <p:cNvPr id="19" name="Таблица 18"/>
          <p:cNvGraphicFramePr>
            <a:graphicFrameLocks noGrp="1"/>
          </p:cNvGraphicFramePr>
          <p:nvPr>
            <p:extLst>
              <p:ext uri="{D42A27DB-BD31-4B8C-83A1-F6EECF244321}">
                <p14:modId xmlns:p14="http://schemas.microsoft.com/office/powerpoint/2010/main" val="1943499349"/>
              </p:ext>
            </p:extLst>
          </p:nvPr>
        </p:nvGraphicFramePr>
        <p:xfrm>
          <a:off x="168295" y="1008076"/>
          <a:ext cx="7224722" cy="2042623"/>
        </p:xfrm>
        <a:graphic>
          <a:graphicData uri="http://schemas.openxmlformats.org/drawingml/2006/table">
            <a:tbl>
              <a:tblPr>
                <a:tableStyleId>{BDBED569-4797-4DF1-A0F4-6AAB3CD982D8}</a:tableStyleId>
              </a:tblPr>
              <a:tblGrid>
                <a:gridCol w="4280760">
                  <a:extLst>
                    <a:ext uri="{9D8B030D-6E8A-4147-A177-3AD203B41FA5}">
                      <a16:colId xmlns:a16="http://schemas.microsoft.com/office/drawing/2014/main" xmlns="" val="4165441938"/>
                    </a:ext>
                  </a:extLst>
                </a:gridCol>
                <a:gridCol w="2943962">
                  <a:extLst>
                    <a:ext uri="{9D8B030D-6E8A-4147-A177-3AD203B41FA5}">
                      <a16:colId xmlns:a16="http://schemas.microsoft.com/office/drawing/2014/main" xmlns=""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67-04-13</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Глинковский район, Доброминское  с/п, д. Белый Холм;</a:t>
                      </a:r>
                      <a:endPar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Москвы: 420км;</a:t>
                      </a: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126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центра</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 Глинка</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26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1174040580"/>
              </p:ext>
            </p:extLst>
          </p:nvPr>
        </p:nvGraphicFramePr>
        <p:xfrm>
          <a:off x="169006" y="6000223"/>
          <a:ext cx="5990632" cy="259080"/>
        </p:xfrm>
        <a:graphic>
          <a:graphicData uri="http://schemas.openxmlformats.org/drawingml/2006/table">
            <a:tbl>
              <a:tblPr>
                <a:tableStyleId>{BDBED569-4797-4DF1-A0F4-6AAB3CD982D8}</a:tableStyleId>
              </a:tblPr>
              <a:tblGrid>
                <a:gridCol w="2672516">
                  <a:extLst>
                    <a:ext uri="{9D8B030D-6E8A-4147-A177-3AD203B41FA5}">
                      <a16:colId xmlns:a16="http://schemas.microsoft.com/office/drawing/2014/main" xmlns="" val="4165441938"/>
                    </a:ext>
                  </a:extLst>
                </a:gridCol>
                <a:gridCol w="3318116">
                  <a:extLst>
                    <a:ext uri="{9D8B030D-6E8A-4147-A177-3AD203B41FA5}">
                      <a16:colId xmlns:a16="http://schemas.microsoft.com/office/drawing/2014/main" xmlns="" val="1772052304"/>
                    </a:ext>
                  </a:extLst>
                </a:gridCol>
              </a:tblGrid>
              <a:tr h="181606">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Автодорога «Глинка-</a:t>
                      </a:r>
                      <a:r>
                        <a:rPr lang="ru-RU" sz="900" dirty="0" err="1" smtClean="0">
                          <a:solidFill>
                            <a:schemeClr val="tx1"/>
                          </a:solidFill>
                          <a:latin typeface="Open Sans" pitchFamily="34" charset="0"/>
                          <a:ea typeface="Open Sans" pitchFamily="34" charset="0"/>
                          <a:cs typeface="Open Sans" pitchFamily="34" charset="0"/>
                        </a:rPr>
                        <a:t>Немыкари</a:t>
                      </a:r>
                      <a:r>
                        <a:rPr lang="ru-RU" sz="900" dirty="0" smtClean="0">
                          <a:solidFill>
                            <a:schemeClr val="tx1"/>
                          </a:solidFill>
                          <a:latin typeface="Open Sans" pitchFamily="34" charset="0"/>
                          <a:ea typeface="Open Sans" pitchFamily="34" charset="0"/>
                          <a:cs typeface="Open Sans" pitchFamily="34" charset="0"/>
                        </a:rPr>
                        <a:t>»</a:t>
                      </a:r>
                      <a:r>
                        <a:rPr lang="ru-RU" sz="900" baseline="0" dirty="0" smtClean="0">
                          <a:solidFill>
                            <a:schemeClr val="tx1"/>
                          </a:solidFill>
                          <a:latin typeface="Open Sans" pitchFamily="34" charset="0"/>
                          <a:ea typeface="Open Sans" pitchFamily="34" charset="0"/>
                          <a:cs typeface="Open Sans" pitchFamily="34" charset="0"/>
                        </a:rPr>
                        <a:t> 0,2 км. </a:t>
                      </a:r>
                      <a:endParaRPr lang="ru-RU" sz="800" dirty="0" smtClean="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885303291"/>
              </p:ext>
            </p:extLst>
          </p:nvPr>
        </p:nvGraphicFramePr>
        <p:xfrm>
          <a:off x="169006" y="6414654"/>
          <a:ext cx="5992876" cy="365760"/>
        </p:xfrm>
        <a:graphic>
          <a:graphicData uri="http://schemas.openxmlformats.org/drawingml/2006/table">
            <a:tbl>
              <a:tblPr>
                <a:tableStyleId>{BDBED569-4797-4DF1-A0F4-6AAB3CD982D8}</a:tableStyleId>
              </a:tblPr>
              <a:tblGrid>
                <a:gridCol w="2671176">
                  <a:extLst>
                    <a:ext uri="{9D8B030D-6E8A-4147-A177-3AD203B41FA5}">
                      <a16:colId xmlns:a16="http://schemas.microsoft.com/office/drawing/2014/main" xmlns="" val="4165441938"/>
                    </a:ext>
                  </a:extLst>
                </a:gridCol>
                <a:gridCol w="3321700">
                  <a:extLst>
                    <a:ext uri="{9D8B030D-6E8A-4147-A177-3AD203B41FA5}">
                      <a16:colId xmlns:a16="http://schemas.microsoft.com/office/drawing/2014/main" xmlns="" val="1575495227"/>
                    </a:ext>
                  </a:extLst>
                </a:gridCol>
              </a:tblGrid>
              <a:tr h="295661">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FF0000"/>
                          </a:solidFill>
                          <a:latin typeface="Open Sans" pitchFamily="34" charset="0"/>
                          <a:ea typeface="Open Sans" pitchFamily="34" charset="0"/>
                          <a:cs typeface="Open Sans" pitchFamily="34" charset="0"/>
                        </a:rPr>
                        <a:t> </a:t>
                      </a:r>
                      <a:r>
                        <a:rPr lang="ru-RU" sz="900" dirty="0" smtClean="0">
                          <a:solidFill>
                            <a:schemeClr val="tx1"/>
                          </a:solidFill>
                          <a:latin typeface="Open Sans" pitchFamily="34" charset="0"/>
                          <a:ea typeface="Open Sans" pitchFamily="34" charset="0"/>
                          <a:cs typeface="Open Sans" pitchFamily="34" charset="0"/>
                        </a:rPr>
                        <a:t>долгосрочная</a:t>
                      </a:r>
                      <a:r>
                        <a:rPr lang="ru-RU" sz="900" baseline="0" dirty="0" smtClean="0">
                          <a:solidFill>
                            <a:schemeClr val="tx1"/>
                          </a:solidFill>
                          <a:latin typeface="Open Sans" pitchFamily="34" charset="0"/>
                          <a:ea typeface="Open Sans" pitchFamily="34" charset="0"/>
                          <a:cs typeface="Open Sans" pitchFamily="34" charset="0"/>
                        </a:rPr>
                        <a:t> аренда, ориентировочная стоимость 700 руб./год, выкуп через аукцион от 2000 руб.</a:t>
                      </a:r>
                      <a:endParaRPr lang="ru-RU" sz="900" dirty="0" smtClean="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1770282735"/>
              </p:ext>
            </p:extLst>
          </p:nvPr>
        </p:nvGraphicFramePr>
        <p:xfrm>
          <a:off x="168294" y="3057172"/>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xmlns="" val="4165441938"/>
                    </a:ext>
                  </a:extLst>
                </a:gridCol>
                <a:gridCol w="1864100">
                  <a:extLst>
                    <a:ext uri="{9D8B030D-6E8A-4147-A177-3AD203B41FA5}">
                      <a16:colId xmlns:a16="http://schemas.microsoft.com/office/drawing/2014/main" xmlns="" val="3330051727"/>
                    </a:ext>
                  </a:extLst>
                </a:gridCol>
                <a:gridCol w="3554442">
                  <a:extLst>
                    <a:ext uri="{9D8B030D-6E8A-4147-A177-3AD203B41FA5}">
                      <a16:colId xmlns:a16="http://schemas.microsoft.com/office/drawing/2014/main" xmlns="" val="2995895153"/>
                    </a:ext>
                  </a:extLst>
                </a:gridCol>
              </a:tblGrid>
              <a:tr h="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5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a16="http://schemas.microsoft.com/office/drawing/2014/main" xmlns="" val="42063930"/>
                  </a:ext>
                </a:extLst>
              </a:tr>
              <a:tr h="166904">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использования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3437894487"/>
              </p:ext>
            </p:extLst>
          </p:nvPr>
        </p:nvGraphicFramePr>
        <p:xfrm>
          <a:off x="169006" y="4103024"/>
          <a:ext cx="6892797" cy="1882140"/>
        </p:xfrm>
        <a:graphic>
          <a:graphicData uri="http://schemas.openxmlformats.org/drawingml/2006/table">
            <a:tbl>
              <a:tblPr>
                <a:tableStyleId>{BDBED569-4797-4DF1-A0F4-6AAB3CD982D8}</a:tableStyleId>
              </a:tblPr>
              <a:tblGrid>
                <a:gridCol w="1306737">
                  <a:extLst>
                    <a:ext uri="{9D8B030D-6E8A-4147-A177-3AD203B41FA5}">
                      <a16:colId xmlns:a16="http://schemas.microsoft.com/office/drawing/2014/main" xmlns="" val="4165441938"/>
                    </a:ext>
                  </a:extLst>
                </a:gridCol>
                <a:gridCol w="1378293">
                  <a:extLst>
                    <a:ext uri="{9D8B030D-6E8A-4147-A177-3AD203B41FA5}">
                      <a16:colId xmlns:a16="http://schemas.microsoft.com/office/drawing/2014/main" xmlns="" val="2407449417"/>
                    </a:ext>
                  </a:extLst>
                </a:gridCol>
                <a:gridCol w="4207767">
                  <a:extLst>
                    <a:ext uri="{9D8B030D-6E8A-4147-A177-3AD203B41FA5}">
                      <a16:colId xmlns:a16="http://schemas.microsoft.com/office/drawing/2014/main" xmlns="" val="2693098453"/>
                    </a:ext>
                  </a:extLst>
                </a:gridCol>
              </a:tblGrid>
              <a:tr h="408016">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ПС</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Белый Холм 35/10 расположен</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в 0,9 км до границы земельного участка, резерв мощности 1,43 МВА, сроки осуществления техприсоединения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6 мес., ориентировочная стоимость -44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тыс.руб</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24939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в 500 м находится газовый модуль, среднее давление 3 кг низкое давление 350 мм </a:t>
                      </a:r>
                      <a:r>
                        <a:rPr lang="ru-RU" sz="900" kern="1200" dirty="0" err="1" smtClean="0">
                          <a:solidFill>
                            <a:schemeClr val="tx1"/>
                          </a:solidFill>
                          <a:effectLst/>
                          <a:latin typeface="+mn-lt"/>
                          <a:ea typeface="+mn-ea"/>
                          <a:cs typeface="+mn-cs"/>
                        </a:rPr>
                        <a:t>вд</a:t>
                      </a:r>
                      <a:r>
                        <a:rPr lang="ru-RU" sz="900" kern="1200" dirty="0" smtClean="0">
                          <a:solidFill>
                            <a:schemeClr val="tx1"/>
                          </a:solidFill>
                          <a:effectLst/>
                          <a:latin typeface="+mn-lt"/>
                          <a:ea typeface="+mn-ea"/>
                          <a:cs typeface="+mn-cs"/>
                        </a:rPr>
                        <a:t>., диаметр трубы вход 250 мм, выход 90 мм. Возможное потребление 420 куб. м/час, ориентировочная стоимость присоединения к газовым сетям 2 млн. </a:t>
                      </a:r>
                      <a:r>
                        <a:rPr lang="ru-RU" sz="900" kern="1200" dirty="0" err="1" smtClean="0">
                          <a:solidFill>
                            <a:schemeClr val="tx1"/>
                          </a:solidFill>
                          <a:effectLst/>
                          <a:latin typeface="+mn-lt"/>
                          <a:ea typeface="+mn-ea"/>
                          <a:cs typeface="+mn-cs"/>
                        </a:rPr>
                        <a:t>руб</a:t>
                      </a:r>
                      <a:r>
                        <a:rPr lang="ru-RU" sz="900" kern="1200" dirty="0" smtClean="0">
                          <a:solidFill>
                            <a:schemeClr val="tx1"/>
                          </a:solidFill>
                          <a:effectLst/>
                          <a:latin typeface="+mn-lt"/>
                          <a:ea typeface="+mn-ea"/>
                          <a:cs typeface="+mn-cs"/>
                        </a:rPr>
                        <a:t> (за 1 км) </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2401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350 м от площадки, давление 2 атм., максимальная мощность 20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21059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032109891"/>
                  </a:ext>
                </a:extLst>
              </a:tr>
            </a:tbl>
          </a:graphicData>
        </a:graphic>
      </p:graphicFrame>
      <p:sp>
        <p:nvSpPr>
          <p:cNvPr id="24" name="TextBox 23"/>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17" name="Рисунок 16" descr="C:\Users\777\Desktop\Инвестиц. площадки от 14.10.2016\ИП №67-04-13\схема площадки №13.jpg"/>
          <p:cNvPicPr/>
          <p:nvPr/>
        </p:nvPicPr>
        <p:blipFill>
          <a:blip r:embed="rId5"/>
          <a:srcRect l="2901" t="26996" r="51064" b="8418"/>
          <a:stretch>
            <a:fillRect/>
          </a:stretch>
        </p:blipFill>
        <p:spPr bwMode="auto">
          <a:xfrm>
            <a:off x="4447309" y="1066799"/>
            <a:ext cx="2956714" cy="1967345"/>
          </a:xfrm>
          <a:prstGeom prst="rect">
            <a:avLst/>
          </a:prstGeom>
          <a:noFill/>
          <a:ln w="9525">
            <a:noFill/>
            <a:miter lim="800000"/>
            <a:headEnd/>
            <a:tailEnd/>
          </a:ln>
        </p:spPr>
      </p:pic>
    </p:spTree>
    <p:extLst>
      <p:ext uri="{BB962C8B-B14F-4D97-AF65-F5344CB8AC3E}">
        <p14:creationId xmlns:p14="http://schemas.microsoft.com/office/powerpoint/2010/main" val="1266477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3972143932"/>
              </p:ext>
            </p:extLst>
          </p:nvPr>
        </p:nvGraphicFramePr>
        <p:xfrm>
          <a:off x="168295" y="1047404"/>
          <a:ext cx="7224722" cy="2042623"/>
        </p:xfrm>
        <a:graphic>
          <a:graphicData uri="http://schemas.openxmlformats.org/drawingml/2006/table">
            <a:tbl>
              <a:tblPr>
                <a:tableStyleId>{BDBED569-4797-4DF1-A0F4-6AAB3CD982D8}</a:tableStyleId>
              </a:tblPr>
              <a:tblGrid>
                <a:gridCol w="4280760">
                  <a:extLst>
                    <a:ext uri="{9D8B030D-6E8A-4147-A177-3AD203B41FA5}">
                      <a16:colId xmlns:a16="http://schemas.microsoft.com/office/drawing/2014/main" xmlns="" val="4165441938"/>
                    </a:ext>
                  </a:extLst>
                </a:gridCol>
                <a:gridCol w="2943962">
                  <a:extLst>
                    <a:ext uri="{9D8B030D-6E8A-4147-A177-3AD203B41FA5}">
                      <a16:colId xmlns:a16="http://schemas.microsoft.com/office/drawing/2014/main" xmlns=""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67-04-19</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l"/>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smtClean="0">
                          <a:latin typeface="Open Sans" panose="020B0606030504020204" pitchFamily="34" charset="0"/>
                          <a:ea typeface="Open Sans" panose="020B0606030504020204" pitchFamily="34" charset="0"/>
                          <a:cs typeface="Open Sans" panose="020B0606030504020204" pitchFamily="34" charset="0"/>
                        </a:rPr>
                        <a:t>Глинковский район,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Глинковское</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сельское поселение, </a:t>
                      </a:r>
                      <a:br>
                        <a:rPr lang="ru-RU" sz="1100" baseline="0" dirty="0" smtClean="0">
                          <a:latin typeface="Open Sans" panose="020B0606030504020204" pitchFamily="34" charset="0"/>
                          <a:ea typeface="Open Sans" panose="020B0606030504020204" pitchFamily="34" charset="0"/>
                          <a:cs typeface="Open Sans" panose="020B0606030504020204" pitchFamily="34" charset="0"/>
                        </a:rPr>
                      </a:br>
                      <a:r>
                        <a:rPr lang="ru-RU" sz="1100" baseline="0" dirty="0" smtClean="0">
                          <a:latin typeface="Open Sans" panose="020B0606030504020204" pitchFamily="34" charset="0"/>
                          <a:ea typeface="Open Sans" panose="020B0606030504020204" pitchFamily="34" charset="0"/>
                          <a:cs typeface="Open Sans" panose="020B0606030504020204" pitchFamily="34" charset="0"/>
                        </a:rPr>
                        <a:t>д. Ново-Яковлевичи;</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100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Глинка</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6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14" name="TextBox 13"/>
          <p:cNvSpPr txBox="1"/>
          <p:nvPr/>
        </p:nvSpPr>
        <p:spPr>
          <a:xfrm>
            <a:off x="833915" y="154887"/>
            <a:ext cx="104547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70722"/>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017326177"/>
              </p:ext>
            </p:extLst>
          </p:nvPr>
        </p:nvGraphicFramePr>
        <p:xfrm>
          <a:off x="167048" y="5893824"/>
          <a:ext cx="6302577" cy="388989"/>
        </p:xfrm>
        <a:graphic>
          <a:graphicData uri="http://schemas.openxmlformats.org/drawingml/2006/table">
            <a:tbl>
              <a:tblPr>
                <a:tableStyleId>{BDBED569-4797-4DF1-A0F4-6AAB3CD982D8}</a:tableStyleId>
              </a:tblPr>
              <a:tblGrid>
                <a:gridCol w="1642087">
                  <a:extLst>
                    <a:ext uri="{9D8B030D-6E8A-4147-A177-3AD203B41FA5}">
                      <a16:colId xmlns:a16="http://schemas.microsoft.com/office/drawing/2014/main" xmlns="" val="4165441938"/>
                    </a:ext>
                  </a:extLst>
                </a:gridCol>
                <a:gridCol w="4660490">
                  <a:extLst>
                    <a:ext uri="{9D8B030D-6E8A-4147-A177-3AD203B41FA5}">
                      <a16:colId xmlns:a16="http://schemas.microsoft.com/office/drawing/2014/main" xmlns="" val="1772052304"/>
                    </a:ext>
                  </a:extLst>
                </a:gridCol>
              </a:tblGrid>
              <a:tr h="388989">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автомобильная дорога</a:t>
                      </a:r>
                      <a:r>
                        <a:rPr lang="ru-RU" sz="900" baseline="0" dirty="0" smtClean="0">
                          <a:solidFill>
                            <a:schemeClr val="tx1"/>
                          </a:solidFill>
                          <a:latin typeface="Open Sans" pitchFamily="34" charset="0"/>
                          <a:ea typeface="Open Sans" pitchFamily="34" charset="0"/>
                          <a:cs typeface="Open Sans" pitchFamily="34" charset="0"/>
                        </a:rPr>
                        <a:t> «Глинка-Ново-Яковлевичи» с асфальтированным покрытием на расстоянии 1,5 к м, железнодорожная станция на расстоянии 7 км</a:t>
                      </a:r>
                      <a:endParaRPr lang="ru-RU" sz="900" dirty="0" smtClean="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966625601"/>
              </p:ext>
            </p:extLst>
          </p:nvPr>
        </p:nvGraphicFramePr>
        <p:xfrm>
          <a:off x="169005" y="6284803"/>
          <a:ext cx="5743109" cy="502920"/>
        </p:xfrm>
        <a:graphic>
          <a:graphicData uri="http://schemas.openxmlformats.org/drawingml/2006/table">
            <a:tbl>
              <a:tblPr>
                <a:tableStyleId>{BDBED569-4797-4DF1-A0F4-6AAB3CD982D8}</a:tableStyleId>
              </a:tblPr>
              <a:tblGrid>
                <a:gridCol w="2782013">
                  <a:extLst>
                    <a:ext uri="{9D8B030D-6E8A-4147-A177-3AD203B41FA5}">
                      <a16:colId xmlns:a16="http://schemas.microsoft.com/office/drawing/2014/main" xmlns="" val="4165441938"/>
                    </a:ext>
                  </a:extLst>
                </a:gridCol>
                <a:gridCol w="2961096">
                  <a:extLst>
                    <a:ext uri="{9D8B030D-6E8A-4147-A177-3AD203B41FA5}">
                      <a16:colId xmlns:a16="http://schemas.microsoft.com/office/drawing/2014/main" xmlns="" val="1575495227"/>
                    </a:ext>
                  </a:extLst>
                </a:gridCol>
              </a:tblGrid>
              <a:tr h="0">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Долгосрочная</a:t>
                      </a:r>
                      <a:r>
                        <a:rPr lang="ru-RU" sz="900" baseline="0" dirty="0" smtClean="0">
                          <a:solidFill>
                            <a:schemeClr val="tx1"/>
                          </a:solidFill>
                          <a:latin typeface="Open Sans" pitchFamily="34" charset="0"/>
                          <a:ea typeface="Open Sans" pitchFamily="34" charset="0"/>
                          <a:cs typeface="Open Sans" pitchFamily="34" charset="0"/>
                        </a:rPr>
                        <a:t> аренда- ориентироавочно-1000 руб./год; выкуп через аукцион ориентировочно от 1500 руб.</a:t>
                      </a:r>
                      <a:endParaRPr lang="ru-RU" sz="900" dirty="0" smtClean="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796735430"/>
              </p:ext>
            </p:extLst>
          </p:nvPr>
        </p:nvGraphicFramePr>
        <p:xfrm>
          <a:off x="168294" y="3085742"/>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xmlns="" val="4165441938"/>
                    </a:ext>
                  </a:extLst>
                </a:gridCol>
                <a:gridCol w="1864100">
                  <a:extLst>
                    <a:ext uri="{9D8B030D-6E8A-4147-A177-3AD203B41FA5}">
                      <a16:colId xmlns:a16="http://schemas.microsoft.com/office/drawing/2014/main" xmlns="" val="3330051727"/>
                    </a:ext>
                  </a:extLst>
                </a:gridCol>
                <a:gridCol w="3554442">
                  <a:extLst>
                    <a:ext uri="{9D8B030D-6E8A-4147-A177-3AD203B41FA5}">
                      <a16:colId xmlns:a16="http://schemas.microsoft.com/office/drawing/2014/main" xmlns="" val="2995895153"/>
                    </a:ext>
                  </a:extLst>
                </a:gridCol>
              </a:tblGrid>
              <a:tr h="127755">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3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a16="http://schemas.microsoft.com/office/drawing/2014/main" xmlns=""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производства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3649810146"/>
              </p:ext>
            </p:extLst>
          </p:nvPr>
        </p:nvGraphicFramePr>
        <p:xfrm>
          <a:off x="167049" y="4146508"/>
          <a:ext cx="6774525" cy="1744980"/>
        </p:xfrm>
        <a:graphic>
          <a:graphicData uri="http://schemas.openxmlformats.org/drawingml/2006/table">
            <a:tbl>
              <a:tblPr>
                <a:tableStyleId>{BDBED569-4797-4DF1-A0F4-6AAB3CD982D8}</a:tableStyleId>
              </a:tblPr>
              <a:tblGrid>
                <a:gridCol w="1258509">
                  <a:extLst>
                    <a:ext uri="{9D8B030D-6E8A-4147-A177-3AD203B41FA5}">
                      <a16:colId xmlns:a16="http://schemas.microsoft.com/office/drawing/2014/main" xmlns="" val="4165441938"/>
                    </a:ext>
                  </a:extLst>
                </a:gridCol>
                <a:gridCol w="1369968">
                  <a:extLst>
                    <a:ext uri="{9D8B030D-6E8A-4147-A177-3AD203B41FA5}">
                      <a16:colId xmlns:a16="http://schemas.microsoft.com/office/drawing/2014/main" xmlns="" val="2407449417"/>
                    </a:ext>
                  </a:extLst>
                </a:gridCol>
                <a:gridCol w="4146048">
                  <a:extLst>
                    <a:ext uri="{9D8B030D-6E8A-4147-A177-3AD203B41FA5}">
                      <a16:colId xmlns:a16="http://schemas.microsoft.com/office/drawing/2014/main" xmlns="" val="2693098453"/>
                    </a:ext>
                  </a:extLst>
                </a:gridCol>
              </a:tblGrid>
              <a:tr h="403172">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на расстоянии 3,2 км до границы земельного участка, резерв мощности для технологического присоединения 3,7 МВА, ориентировочная стоимость 44 тыс. руб.</a:t>
                      </a:r>
                    </a:p>
                  </a:txBody>
                  <a:tcPr anchor="ctr"/>
                </a:tc>
                <a:extLst>
                  <a:ext uri="{0D108BD9-81ED-4DB2-BD59-A6C34878D82A}">
                    <a16:rowId xmlns:a16="http://schemas.microsoft.com/office/drawing/2014/main" xmlns="" val="2951530806"/>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 км от участка (давление 3 кг/кв. см.). Возможное потребление 420 куб. м /час. Сроки тех. присоединения - 2 мес. Стоимость тех. присоединения - 3 млн. руб. (за 1 км)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450 м от площадки,, максимальная мощность 20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18936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032109891"/>
                  </a:ext>
                </a:extLst>
              </a:tr>
            </a:tbl>
          </a:graphicData>
        </a:graphic>
      </p:graphicFrame>
      <p:pic>
        <p:nvPicPr>
          <p:cNvPr id="2" name="Рисунок 1"/>
          <p:cNvPicPr>
            <a:picLocks noChangeAspect="1"/>
          </p:cNvPicPr>
          <p:nvPr/>
        </p:nvPicPr>
        <p:blipFill rotWithShape="1">
          <a:blip r:embed="rId4"/>
          <a:srcRect r="4183"/>
          <a:stretch/>
        </p:blipFill>
        <p:spPr>
          <a:xfrm>
            <a:off x="4464424" y="1071695"/>
            <a:ext cx="2895382" cy="1975664"/>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720879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3046557640"/>
              </p:ext>
            </p:extLst>
          </p:nvPr>
        </p:nvGraphicFramePr>
        <p:xfrm>
          <a:off x="168295" y="1047404"/>
          <a:ext cx="7224722" cy="2042623"/>
        </p:xfrm>
        <a:graphic>
          <a:graphicData uri="http://schemas.openxmlformats.org/drawingml/2006/table">
            <a:tbl>
              <a:tblPr>
                <a:tableStyleId>{BDBED569-4797-4DF1-A0F4-6AAB3CD982D8}</a:tableStyleId>
              </a:tblPr>
              <a:tblGrid>
                <a:gridCol w="4280760">
                  <a:extLst>
                    <a:ext uri="{9D8B030D-6E8A-4147-A177-3AD203B41FA5}">
                      <a16:colId xmlns:a16="http://schemas.microsoft.com/office/drawing/2014/main" xmlns="" val="4165441938"/>
                    </a:ext>
                  </a:extLst>
                </a:gridCol>
                <a:gridCol w="2943962">
                  <a:extLst>
                    <a:ext uri="{9D8B030D-6E8A-4147-A177-3AD203B41FA5}">
                      <a16:colId xmlns:a16="http://schemas.microsoft.com/office/drawing/2014/main" xmlns=""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67-04-28</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l"/>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smtClean="0">
                          <a:latin typeface="Open Sans" panose="020B0606030504020204" pitchFamily="34" charset="0"/>
                          <a:ea typeface="Open Sans" panose="020B0606030504020204" pitchFamily="34" charset="0"/>
                          <a:cs typeface="Open Sans" panose="020B0606030504020204" pitchFamily="34" charset="0"/>
                        </a:rPr>
                        <a:t>Глинковский район,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Глинковское</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сельское поселение, </a:t>
                      </a:r>
                      <a:br>
                        <a:rPr lang="ru-RU" sz="1100" baseline="0" dirty="0" smtClean="0">
                          <a:latin typeface="Open Sans" panose="020B0606030504020204" pitchFamily="34" charset="0"/>
                          <a:ea typeface="Open Sans" panose="020B0606030504020204" pitchFamily="34" charset="0"/>
                          <a:cs typeface="Open Sans" panose="020B0606030504020204" pitchFamily="34" charset="0"/>
                        </a:rPr>
                      </a:br>
                      <a:r>
                        <a:rPr lang="ru-RU" sz="1100" baseline="0" dirty="0" smtClean="0">
                          <a:latin typeface="Open Sans" panose="020B0606030504020204" pitchFamily="34" charset="0"/>
                          <a:ea typeface="Open Sans" panose="020B0606030504020204" pitchFamily="34" charset="0"/>
                          <a:cs typeface="Open Sans" panose="020B0606030504020204" pitchFamily="34" charset="0"/>
                        </a:rPr>
                        <a:t>с. Глинка, ул. Железнодорожная, д.3 А;</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100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Глинка</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14" name="TextBox 13"/>
          <p:cNvSpPr txBox="1"/>
          <p:nvPr/>
        </p:nvSpPr>
        <p:spPr>
          <a:xfrm>
            <a:off x="833915" y="154887"/>
            <a:ext cx="104547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70722"/>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118998694"/>
              </p:ext>
            </p:extLst>
          </p:nvPr>
        </p:nvGraphicFramePr>
        <p:xfrm>
          <a:off x="169006" y="6014035"/>
          <a:ext cx="6302577" cy="365760"/>
        </p:xfrm>
        <a:graphic>
          <a:graphicData uri="http://schemas.openxmlformats.org/drawingml/2006/table">
            <a:tbl>
              <a:tblPr>
                <a:tableStyleId>{BDBED569-4797-4DF1-A0F4-6AAB3CD982D8}</a:tableStyleId>
              </a:tblPr>
              <a:tblGrid>
                <a:gridCol w="1642087">
                  <a:extLst>
                    <a:ext uri="{9D8B030D-6E8A-4147-A177-3AD203B41FA5}">
                      <a16:colId xmlns:a16="http://schemas.microsoft.com/office/drawing/2014/main" xmlns="" val="4165441938"/>
                    </a:ext>
                  </a:extLst>
                </a:gridCol>
                <a:gridCol w="4660490">
                  <a:extLst>
                    <a:ext uri="{9D8B030D-6E8A-4147-A177-3AD203B41FA5}">
                      <a16:colId xmlns:a16="http://schemas.microsoft.com/office/drawing/2014/main" xmlns="" val="1772052304"/>
                    </a:ext>
                  </a:extLst>
                </a:gridCol>
              </a:tblGrid>
              <a:tr h="325358">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автомобильная дорога</a:t>
                      </a:r>
                      <a:r>
                        <a:rPr lang="ru-RU" sz="900" baseline="0" dirty="0" smtClean="0">
                          <a:solidFill>
                            <a:schemeClr val="tx1"/>
                          </a:solidFill>
                          <a:latin typeface="Open Sans" pitchFamily="34" charset="0"/>
                          <a:ea typeface="Open Sans" pitchFamily="34" charset="0"/>
                          <a:cs typeface="Open Sans" pitchFamily="34" charset="0"/>
                        </a:rPr>
                        <a:t> «Глинка-</a:t>
                      </a:r>
                      <a:r>
                        <a:rPr lang="ru-RU" sz="900" baseline="0" dirty="0" err="1" smtClean="0">
                          <a:solidFill>
                            <a:schemeClr val="tx1"/>
                          </a:solidFill>
                          <a:latin typeface="Open Sans" pitchFamily="34" charset="0"/>
                          <a:ea typeface="Open Sans" pitchFamily="34" charset="0"/>
                          <a:cs typeface="Open Sans" pitchFamily="34" charset="0"/>
                        </a:rPr>
                        <a:t>Бержники</a:t>
                      </a:r>
                      <a:r>
                        <a:rPr lang="ru-RU" sz="900" baseline="0" dirty="0" smtClean="0">
                          <a:solidFill>
                            <a:schemeClr val="tx1"/>
                          </a:solidFill>
                          <a:latin typeface="Open Sans" pitchFamily="34" charset="0"/>
                          <a:ea typeface="Open Sans" pitchFamily="34" charset="0"/>
                          <a:cs typeface="Open Sans" pitchFamily="34" charset="0"/>
                        </a:rPr>
                        <a:t>» с асфальтированным покрытием на расстоянии 0,02 км, железнодорожная станция на расстоянии 1 км</a:t>
                      </a:r>
                      <a:endParaRPr lang="ru-RU" sz="900" dirty="0" smtClean="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2385768617"/>
              </p:ext>
            </p:extLst>
          </p:nvPr>
        </p:nvGraphicFramePr>
        <p:xfrm>
          <a:off x="169006" y="6373090"/>
          <a:ext cx="5151139" cy="502920"/>
        </p:xfrm>
        <a:graphic>
          <a:graphicData uri="http://schemas.openxmlformats.org/drawingml/2006/table">
            <a:tbl>
              <a:tblPr>
                <a:tableStyleId>{BDBED569-4797-4DF1-A0F4-6AAB3CD982D8}</a:tableStyleId>
              </a:tblPr>
              <a:tblGrid>
                <a:gridCol w="2574194">
                  <a:extLst>
                    <a:ext uri="{9D8B030D-6E8A-4147-A177-3AD203B41FA5}">
                      <a16:colId xmlns:a16="http://schemas.microsoft.com/office/drawing/2014/main" xmlns="" val="4165441938"/>
                    </a:ext>
                  </a:extLst>
                </a:gridCol>
                <a:gridCol w="2576945">
                  <a:extLst>
                    <a:ext uri="{9D8B030D-6E8A-4147-A177-3AD203B41FA5}">
                      <a16:colId xmlns:a16="http://schemas.microsoft.com/office/drawing/2014/main" xmlns="" val="1575495227"/>
                    </a:ext>
                  </a:extLst>
                </a:gridCol>
              </a:tblGrid>
              <a:tr h="365759">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Долгосрочная</a:t>
                      </a:r>
                      <a:r>
                        <a:rPr lang="ru-RU" sz="900" baseline="0" dirty="0" smtClean="0">
                          <a:solidFill>
                            <a:schemeClr val="tx1"/>
                          </a:solidFill>
                          <a:latin typeface="Open Sans" pitchFamily="34" charset="0"/>
                          <a:ea typeface="Open Sans" pitchFamily="34" charset="0"/>
                          <a:cs typeface="Open Sans" pitchFamily="34" charset="0"/>
                        </a:rPr>
                        <a:t> аренда-ориентировочно-130000 руб./год; выкуп через аукцион от 44000 руб.</a:t>
                      </a:r>
                      <a:endParaRPr lang="ru-RU" sz="900" dirty="0" smtClean="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4234732053"/>
              </p:ext>
            </p:extLst>
          </p:nvPr>
        </p:nvGraphicFramePr>
        <p:xfrm>
          <a:off x="168294" y="3085742"/>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xmlns="" val="4165441938"/>
                    </a:ext>
                  </a:extLst>
                </a:gridCol>
                <a:gridCol w="1864100">
                  <a:extLst>
                    <a:ext uri="{9D8B030D-6E8A-4147-A177-3AD203B41FA5}">
                      <a16:colId xmlns:a16="http://schemas.microsoft.com/office/drawing/2014/main" xmlns="" val="3330051727"/>
                    </a:ext>
                  </a:extLst>
                </a:gridCol>
                <a:gridCol w="3554442">
                  <a:extLst>
                    <a:ext uri="{9D8B030D-6E8A-4147-A177-3AD203B41FA5}">
                      <a16:colId xmlns:a16="http://schemas.microsoft.com/office/drawing/2014/main" xmlns="" val="2995895153"/>
                    </a:ext>
                  </a:extLst>
                </a:gridCol>
              </a:tblGrid>
              <a:tr h="127755">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15342</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кв.м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пунктов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a16="http://schemas.microsoft.com/office/drawing/2014/main" xmlns=""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 производственных</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целей</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874650236"/>
              </p:ext>
            </p:extLst>
          </p:nvPr>
        </p:nvGraphicFramePr>
        <p:xfrm>
          <a:off x="167049" y="4115861"/>
          <a:ext cx="6916667" cy="1882140"/>
        </p:xfrm>
        <a:graphic>
          <a:graphicData uri="http://schemas.openxmlformats.org/drawingml/2006/table">
            <a:tbl>
              <a:tblPr>
                <a:tableStyleId>{BDBED569-4797-4DF1-A0F4-6AAB3CD982D8}</a:tableStyleId>
              </a:tblPr>
              <a:tblGrid>
                <a:gridCol w="1284915">
                  <a:extLst>
                    <a:ext uri="{9D8B030D-6E8A-4147-A177-3AD203B41FA5}">
                      <a16:colId xmlns:a16="http://schemas.microsoft.com/office/drawing/2014/main" xmlns="" val="4165441938"/>
                    </a:ext>
                  </a:extLst>
                </a:gridCol>
                <a:gridCol w="1277381">
                  <a:extLst>
                    <a:ext uri="{9D8B030D-6E8A-4147-A177-3AD203B41FA5}">
                      <a16:colId xmlns:a16="http://schemas.microsoft.com/office/drawing/2014/main" xmlns="" val="2407449417"/>
                    </a:ext>
                  </a:extLst>
                </a:gridCol>
                <a:gridCol w="4354371">
                  <a:extLst>
                    <a:ext uri="{9D8B030D-6E8A-4147-A177-3AD203B41FA5}">
                      <a16:colId xmlns:a16="http://schemas.microsoft.com/office/drawing/2014/main" xmlns="" val="2693098453"/>
                    </a:ext>
                  </a:extLst>
                </a:gridCol>
              </a:tblGrid>
              <a:tr h="501699">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 км расположен</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резерв мощности для технологического присоединения 3,7 МВА, сроки осуществления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тех. присоединения 6 мес., ориентировочная стоимость 44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тыс.руб</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63852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 200 м находится газораспределительный пункт, среднее давление 3 кг низкое давление 350 мм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вд</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диаметр трубы вход 250 мм, выход 90 мм, ориентировочная стоимость присоединения к газовым сетям 2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млн.руб</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(за 1 км).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50169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200 м от площадки,, максимальная мощность 20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ориентировочная стоимость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техприсоединения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1287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п.м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227424">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032109891"/>
                  </a:ext>
                </a:extLst>
              </a:tr>
            </a:tbl>
          </a:graphicData>
        </a:graphic>
      </p:graphicFrame>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graphicFrame>
        <p:nvGraphicFramePr>
          <p:cNvPr id="5" name="Объект 4"/>
          <p:cNvGraphicFramePr>
            <a:graphicFrameLocks noChangeAspect="1"/>
          </p:cNvGraphicFramePr>
          <p:nvPr>
            <p:extLst>
              <p:ext uri="{D42A27DB-BD31-4B8C-83A1-F6EECF244321}">
                <p14:modId xmlns:p14="http://schemas.microsoft.com/office/powerpoint/2010/main" val="2608206340"/>
              </p:ext>
            </p:extLst>
          </p:nvPr>
        </p:nvGraphicFramePr>
        <p:xfrm>
          <a:off x="4475018" y="1028546"/>
          <a:ext cx="2863357" cy="2038350"/>
        </p:xfrm>
        <a:graphic>
          <a:graphicData uri="http://schemas.openxmlformats.org/presentationml/2006/ole">
            <mc:AlternateContent xmlns:mc="http://schemas.openxmlformats.org/markup-compatibility/2006">
              <mc:Choice xmlns:v="urn:schemas-microsoft-com:vml" Requires="v">
                <p:oleObj spid="_x0000_s1045" name="Точечный рисунок" r:id="rId6" imgW="7973538" imgH="6163535" progId="Paint.Picture">
                  <p:embed/>
                </p:oleObj>
              </mc:Choice>
              <mc:Fallback>
                <p:oleObj name="Точечный рисунок" r:id="rId6" imgW="7973538" imgH="6163535"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018" y="1028546"/>
                        <a:ext cx="2863357" cy="2038350"/>
                      </a:xfrm>
                      <a:prstGeom prst="rect">
                        <a:avLst/>
                      </a:prstGeom>
                      <a:noFill/>
                    </p:spPr>
                  </p:pic>
                </p:oleObj>
              </mc:Fallback>
            </mc:AlternateContent>
          </a:graphicData>
        </a:graphic>
      </p:graphicFrame>
    </p:spTree>
    <p:extLst>
      <p:ext uri="{BB962C8B-B14F-4D97-AF65-F5344CB8AC3E}">
        <p14:creationId xmlns:p14="http://schemas.microsoft.com/office/powerpoint/2010/main" val="2601133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55" name="Диаграмма 54"/>
          <p:cNvGraphicFramePr/>
          <p:nvPr>
            <p:extLst>
              <p:ext uri="{D42A27DB-BD31-4B8C-83A1-F6EECF244321}">
                <p14:modId xmlns:p14="http://schemas.microsoft.com/office/powerpoint/2010/main" val="2972353216"/>
              </p:ext>
            </p:extLst>
          </p:nvPr>
        </p:nvGraphicFramePr>
        <p:xfrm>
          <a:off x="3645621" y="2273599"/>
          <a:ext cx="3509498" cy="2729838"/>
        </p:xfrm>
        <a:graphic>
          <a:graphicData uri="http://schemas.openxmlformats.org/drawingml/2006/chart">
            <c:chart xmlns:c="http://schemas.openxmlformats.org/drawingml/2006/chart" xmlns:r="http://schemas.openxmlformats.org/officeDocument/2006/relationships" r:id="rId4"/>
          </a:graphicData>
        </a:graphic>
      </p:graphicFrame>
      <p:sp>
        <p:nvSpPr>
          <p:cNvPr id="61" name="TextBox 60"/>
          <p:cNvSpPr txBox="1"/>
          <p:nvPr/>
        </p:nvSpPr>
        <p:spPr>
          <a:xfrm>
            <a:off x="833915" y="154887"/>
            <a:ext cx="1107996"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2" name="TextBox 61"/>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3" name="Рисунок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6235" y="5269591"/>
            <a:ext cx="1018111" cy="1018111"/>
          </a:xfrm>
          <a:prstGeom prst="rect">
            <a:avLst/>
          </a:prstGeom>
        </p:spPr>
      </p:pic>
      <p:sp>
        <p:nvSpPr>
          <p:cNvPr id="66" name="TextBox 65"/>
          <p:cNvSpPr txBox="1"/>
          <p:nvPr/>
        </p:nvSpPr>
        <p:spPr>
          <a:xfrm>
            <a:off x="2210033" y="4781424"/>
            <a:ext cx="1391591" cy="276999"/>
          </a:xfrm>
          <a:prstGeom prst="rect">
            <a:avLst/>
          </a:prstGeom>
          <a:noFill/>
        </p:spPr>
        <p:txBody>
          <a:bodyPr wrap="squar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7" name="TextBox 66"/>
          <p:cNvSpPr txBox="1"/>
          <p:nvPr/>
        </p:nvSpPr>
        <p:spPr>
          <a:xfrm>
            <a:off x="548028" y="4735257"/>
            <a:ext cx="1102383" cy="646331"/>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a:t>
            </a: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торговля</a:t>
            </a:r>
          </a:p>
        </p:txBody>
      </p:sp>
      <p:sp>
        <p:nvSpPr>
          <p:cNvPr id="68" name="TextBox 67"/>
          <p:cNvSpPr txBox="1"/>
          <p:nvPr/>
        </p:nvSpPr>
        <p:spPr>
          <a:xfrm>
            <a:off x="1599000" y="6338061"/>
            <a:ext cx="1224771"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9" name="TextBox 68"/>
          <p:cNvSpPr txBox="1"/>
          <p:nvPr/>
        </p:nvSpPr>
        <p:spPr>
          <a:xfrm>
            <a:off x="3152543" y="6330467"/>
            <a:ext cx="1183464" cy="646331"/>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Заготовка и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переработка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древесины</a:t>
            </a:r>
          </a:p>
        </p:txBody>
      </p:sp>
      <p:pic>
        <p:nvPicPr>
          <p:cNvPr id="70" name="Рисунок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9079" y="3667361"/>
            <a:ext cx="992023" cy="992023"/>
          </a:xfrm>
          <a:prstGeom prst="rect">
            <a:avLst/>
          </a:prstGeom>
        </p:spPr>
      </p:pic>
      <p:pic>
        <p:nvPicPr>
          <p:cNvPr id="71" name="Рисунок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470" y="3715281"/>
            <a:ext cx="976936" cy="976936"/>
          </a:xfrm>
          <a:prstGeom prst="rect">
            <a:avLst/>
          </a:prstGeom>
        </p:spPr>
      </p:pic>
      <p:pic>
        <p:nvPicPr>
          <p:cNvPr id="73" name="Рисунок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0978" y="5244702"/>
            <a:ext cx="991395" cy="991395"/>
          </a:xfrm>
          <a:prstGeom prst="rect">
            <a:avLst/>
          </a:prstGeom>
        </p:spPr>
      </p:pic>
      <p:pic>
        <p:nvPicPr>
          <p:cNvPr id="74" name="Рисунок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424" y="3666041"/>
            <a:ext cx="1058566" cy="1058566"/>
          </a:xfrm>
          <a:prstGeom prst="rect">
            <a:avLst/>
          </a:prstGeom>
        </p:spPr>
      </p:pic>
      <p:pic>
        <p:nvPicPr>
          <p:cNvPr id="75" name="Рисунок 74"/>
          <p:cNvPicPr>
            <a:picLocks noChangeAspect="1"/>
          </p:cNvPicPr>
          <p:nvPr/>
        </p:nvPicPr>
        <p:blipFill>
          <a:blip r:embed="rId10"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213838" y="5245540"/>
            <a:ext cx="1060876" cy="1060876"/>
          </a:xfrm>
          <a:prstGeom prst="rect">
            <a:avLst/>
          </a:prstGeom>
        </p:spPr>
      </p:pic>
      <p:pic>
        <p:nvPicPr>
          <p:cNvPr id="77" name="Рисунок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8854" y="3633274"/>
            <a:ext cx="1060196" cy="1060196"/>
          </a:xfrm>
          <a:prstGeom prst="rect">
            <a:avLst/>
          </a:prstGeom>
        </p:spPr>
      </p:pic>
      <p:pic>
        <p:nvPicPr>
          <p:cNvPr id="78" name="Рисунок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5000" y="5228625"/>
            <a:ext cx="1070126" cy="1070126"/>
          </a:xfrm>
          <a:prstGeom prst="rect">
            <a:avLst/>
          </a:prstGeom>
        </p:spPr>
      </p:pic>
      <p:pic>
        <p:nvPicPr>
          <p:cNvPr id="79" name="Рисунок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0298" y="2221544"/>
            <a:ext cx="841325" cy="853538"/>
          </a:xfrm>
          <a:prstGeom prst="rect">
            <a:avLst/>
          </a:prstGeom>
        </p:spPr>
      </p:pic>
      <p:pic>
        <p:nvPicPr>
          <p:cNvPr id="80" name="Рисунок 79"/>
          <p:cNvPicPr>
            <a:picLocks noChangeAspect="1"/>
          </p:cNvPicPr>
          <p:nvPr/>
        </p:nvPicPr>
        <p:blipFill>
          <a:blip r:embed="rId14" cstate="print">
            <a:lum bright="70000" contrast="-70000"/>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221765"/>
            <a:ext cx="2858359" cy="901249"/>
          </a:xfrm>
          <a:prstGeom prst="rect">
            <a:avLst/>
          </a:prstGeom>
        </p:spPr>
      </p:pic>
      <p:sp>
        <p:nvSpPr>
          <p:cNvPr id="81" name="TextBox 80"/>
          <p:cNvSpPr txBox="1"/>
          <p:nvPr/>
        </p:nvSpPr>
        <p:spPr>
          <a:xfrm>
            <a:off x="-149420" y="1258809"/>
            <a:ext cx="3157529"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3" name="TextBox 82"/>
          <p:cNvSpPr txBox="1"/>
          <p:nvPr/>
        </p:nvSpPr>
        <p:spPr>
          <a:xfrm>
            <a:off x="1204779" y="2413912"/>
            <a:ext cx="893786" cy="461665"/>
          </a:xfrm>
          <a:prstGeom prst="rect">
            <a:avLst/>
          </a:prstGeom>
          <a:noFill/>
        </p:spPr>
        <p:txBody>
          <a:bodyPr wrap="square" rtlCol="0">
            <a:spAutoFit/>
          </a:bodyPr>
          <a:lstStyle/>
          <a:p>
            <a:pPr algn="ctr"/>
            <a:r>
              <a:rPr lang="ru-RU" sz="24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 74</a:t>
            </a:r>
          </a:p>
        </p:txBody>
      </p:sp>
      <p:pic>
        <p:nvPicPr>
          <p:cNvPr id="84" name="Рисунок 8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028" y="2338311"/>
            <a:ext cx="651064" cy="622400"/>
          </a:xfrm>
          <a:prstGeom prst="rect">
            <a:avLst/>
          </a:prstGeom>
        </p:spPr>
      </p:pic>
      <p:pic>
        <p:nvPicPr>
          <p:cNvPr id="85" name="Рисунок 84"/>
          <p:cNvPicPr>
            <a:picLocks noChangeAspect="1"/>
          </p:cNvPicPr>
          <p:nvPr/>
        </p:nvPicPr>
        <p:blipFill>
          <a:blip r:embed="rId17" cstate="print">
            <a:lum bright="70000" contrast="-70000"/>
            <a:extLst>
              <a:ext uri="{BEBA8EAE-BF5A-486C-A8C5-ECC9F3942E4B}">
                <a14:imgProps xmlns:a14="http://schemas.microsoft.com/office/drawing/2010/main">
                  <a14:imgLayer r:embed="rId1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15401" y="1153677"/>
            <a:ext cx="4444274" cy="1064917"/>
          </a:xfrm>
          <a:prstGeom prst="rect">
            <a:avLst/>
          </a:prstGeom>
        </p:spPr>
      </p:pic>
      <p:sp>
        <p:nvSpPr>
          <p:cNvPr id="86" name="TextBox 85"/>
          <p:cNvSpPr txBox="1"/>
          <p:nvPr/>
        </p:nvSpPr>
        <p:spPr>
          <a:xfrm>
            <a:off x="3007623" y="1258809"/>
            <a:ext cx="4552052" cy="830997"/>
          </a:xfrm>
          <a:prstGeom prst="rect">
            <a:avLst/>
          </a:prstGeom>
          <a:noFill/>
        </p:spPr>
        <p:txBody>
          <a:bodyPr wrap="square" rtlCol="0">
            <a:spAutoFit/>
          </a:bodyPr>
          <a:lstStyle/>
          <a:p>
            <a:pPr algn="ctr"/>
            <a:r>
              <a:rPr lang="ru-RU" sz="16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 %</a:t>
            </a:r>
            <a:endPar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4976392" y="6317186"/>
            <a:ext cx="777905" cy="461665"/>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88" name="Рисунок 8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97985" y="5251232"/>
            <a:ext cx="991395" cy="991395"/>
          </a:xfrm>
          <a:prstGeom prst="rect">
            <a:avLst/>
          </a:prstGeom>
        </p:spPr>
      </p:pic>
      <p:pic>
        <p:nvPicPr>
          <p:cNvPr id="89" name="Рисунок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4907" y="5228625"/>
            <a:ext cx="1060876" cy="1060876"/>
          </a:xfrm>
          <a:prstGeom prst="rect">
            <a:avLst/>
          </a:prstGeom>
        </p:spPr>
      </p:pic>
      <p:sp>
        <p:nvSpPr>
          <p:cNvPr id="91" name="TextBox 90"/>
          <p:cNvSpPr txBox="1"/>
          <p:nvPr/>
        </p:nvSpPr>
        <p:spPr>
          <a:xfrm>
            <a:off x="2620219" y="3840206"/>
            <a:ext cx="556727" cy="646331"/>
          </a:xfrm>
          <a:prstGeom prst="rect">
            <a:avLst/>
          </a:prstGeom>
          <a:noFill/>
        </p:spPr>
        <p:txBody>
          <a:bodyPr wrap="squar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92" name="TextBox 91"/>
          <p:cNvSpPr txBox="1"/>
          <p:nvPr/>
        </p:nvSpPr>
        <p:spPr>
          <a:xfrm>
            <a:off x="747436" y="3854663"/>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14</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3" name="TextBox 92"/>
          <p:cNvSpPr txBox="1"/>
          <p:nvPr/>
        </p:nvSpPr>
        <p:spPr>
          <a:xfrm>
            <a:off x="1852178" y="5439005"/>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10</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4" name="TextBox 93"/>
          <p:cNvSpPr txBox="1"/>
          <p:nvPr/>
        </p:nvSpPr>
        <p:spPr>
          <a:xfrm>
            <a:off x="3389050" y="5419233"/>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5" name="TextBox 94"/>
          <p:cNvSpPr txBox="1"/>
          <p:nvPr/>
        </p:nvSpPr>
        <p:spPr>
          <a:xfrm>
            <a:off x="5036264" y="5435897"/>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30</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6" name="Рисунок 3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37" name="Рисунок 36"/>
          <p:cNvPicPr>
            <a:picLocks noChangeAspect="1"/>
          </p:cNvPicPr>
          <p:nvPr/>
        </p:nvPicPr>
        <p:blipFill>
          <a:blip r:embed="rId21" cstate="print">
            <a:lum bright="70000" contrast="-70000"/>
            <a:extLst>
              <a:ext uri="{BEBA8EAE-BF5A-486C-A8C5-ECC9F3942E4B}">
                <a14:imgProps xmlns:a14="http://schemas.microsoft.com/office/drawing/2010/main">
                  <a14:imgLayer r:embed="rId22">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237211"/>
            <a:ext cx="3140564" cy="290110"/>
          </a:xfrm>
          <a:prstGeom prst="rect">
            <a:avLst/>
          </a:prstGeom>
        </p:spPr>
      </p:pic>
      <p:sp>
        <p:nvSpPr>
          <p:cNvPr id="38" name="TextBox 41"/>
          <p:cNvSpPr txBox="1"/>
          <p:nvPr/>
        </p:nvSpPr>
        <p:spPr>
          <a:xfrm>
            <a:off x="35201" y="3214768"/>
            <a:ext cx="3105362"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a:t>
            </a:r>
            <a:r>
              <a:rPr lang="ru-RU" sz="16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деятельности:</a:t>
            </a:r>
            <a:endPar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5051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a:picLocks noChangeAspect="1"/>
          </p:cNvPicPr>
          <p:nvPr/>
        </p:nvPicPr>
        <p:blipFill>
          <a:blip r:embed="rId3"/>
          <a:stretch>
            <a:fillRect/>
          </a:stretch>
        </p:blipFill>
        <p:spPr>
          <a:xfrm>
            <a:off x="2061031" y="156237"/>
            <a:ext cx="5498644" cy="768091"/>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794" y="4384735"/>
            <a:ext cx="697402" cy="697402"/>
          </a:xfrm>
          <a:prstGeom prst="rect">
            <a:avLst/>
          </a:prstGeom>
        </p:spPr>
      </p:pic>
      <p:sp>
        <p:nvSpPr>
          <p:cNvPr id="3" name="TextBox 2"/>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Объект 9"/>
          <p:cNvSpPr>
            <a:spLocks noGrp="1"/>
          </p:cNvSpPr>
          <p:nvPr>
            <p:ph idx="1"/>
          </p:nvPr>
        </p:nvSpPr>
        <p:spPr>
          <a:xfrm>
            <a:off x="209548" y="1258561"/>
            <a:ext cx="7076753" cy="1732609"/>
          </a:xfrm>
        </p:spPr>
        <p:txBody>
          <a:bodyPr>
            <a:noAutofit/>
          </a:bodyPr>
          <a:lstStyle/>
          <a:p>
            <a:pPr marL="0" indent="358775" algn="just">
              <a:buNone/>
            </a:pPr>
            <a:r>
              <a:rPr lang="ru-RU" sz="1500" dirty="0" smtClean="0">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lang="ru-RU" sz="15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endParaRPr lang="ru-RU"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548" y="4029658"/>
            <a:ext cx="2438104" cy="1244885"/>
          </a:xfrm>
          <a:prstGeom prst="rect">
            <a:avLst/>
          </a:prstGeom>
        </p:spPr>
      </p:pic>
      <p:pic>
        <p:nvPicPr>
          <p:cNvPr id="21" name="Рисунок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5338" y="4033520"/>
            <a:ext cx="2410963" cy="1241023"/>
          </a:xfrm>
          <a:prstGeom prst="rect">
            <a:avLst/>
          </a:prstGeom>
        </p:spPr>
      </p:pic>
      <p:sp>
        <p:nvSpPr>
          <p:cNvPr id="22" name="Объект 9"/>
          <p:cNvSpPr txBox="1">
            <a:spLocks/>
          </p:cNvSpPr>
          <p:nvPr/>
        </p:nvSpPr>
        <p:spPr>
          <a:xfrm>
            <a:off x="4855967" y="4106534"/>
            <a:ext cx="2479929" cy="97560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Font typeface="Arial" panose="020B0604020202020204" pitchFamily="34" charset="0"/>
              <a:buNone/>
            </a:pPr>
            <a:r>
              <a:rPr lang="ru-RU" sz="1300" dirty="0" smtClean="0">
                <a:latin typeface="Open Sans" panose="020B0606030504020204" pitchFamily="34" charset="0"/>
                <a:ea typeface="Open Sans" panose="020B0606030504020204" pitchFamily="34" charset="0"/>
                <a:cs typeface="Open Sans" panose="020B0606030504020204" pitchFamily="34" charset="0"/>
              </a:rPr>
              <a:t>Возмещение до 50% затрат на уплату первого взноса (аванса) по договорам лизинга оборудования с российскими лизинговыми организациями</a:t>
            </a: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4" name="Прямая со стрелкой 23"/>
          <p:cNvCxnSpPr/>
          <p:nvPr/>
        </p:nvCxnSpPr>
        <p:spPr>
          <a:xfrm>
            <a:off x="3721953" y="3854817"/>
            <a:ext cx="20937" cy="443069"/>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2647652" y="4715394"/>
            <a:ext cx="711901" cy="18042"/>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H="1">
            <a:off x="4163437" y="4733436"/>
            <a:ext cx="692530" cy="898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112117" y="7190343"/>
            <a:ext cx="44755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6" name="Рисунок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7912" y="5595348"/>
            <a:ext cx="359828" cy="312796"/>
          </a:xfrm>
          <a:prstGeom prst="rect">
            <a:avLst/>
          </a:prstGeom>
        </p:spPr>
      </p:pic>
      <p:sp>
        <p:nvSpPr>
          <p:cNvPr id="32" name="TextBox 31"/>
          <p:cNvSpPr txBox="1"/>
          <p:nvPr/>
        </p:nvSpPr>
        <p:spPr>
          <a:xfrm>
            <a:off x="1594627" y="5595348"/>
            <a:ext cx="3401348" cy="1015663"/>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Департамент инвестиционного развития Смоленской области</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smtClean="0">
                <a:latin typeface="Open Sans" panose="020B0606030504020204" pitchFamily="34" charset="0"/>
                <a:ea typeface="Open Sans" panose="020B0606030504020204" pitchFamily="34" charset="0"/>
                <a:cs typeface="Open Sans" panose="020B0606030504020204" pitchFamily="34" charset="0"/>
              </a:rPr>
              <a:t>dep-invest.admin-smoliensk.ru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8"/>
              </a:rPr>
              <a:t>dep@smolinvest.com</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p:cNvSpPr txBox="1"/>
          <p:nvPr/>
        </p:nvSpPr>
        <p:spPr>
          <a:xfrm>
            <a:off x="209548" y="4106534"/>
            <a:ext cx="2438104" cy="1092607"/>
          </a:xfrm>
          <a:prstGeom prst="rect">
            <a:avLst/>
          </a:prstGeom>
          <a:noFill/>
        </p:spPr>
        <p:txBody>
          <a:bodyPr wrap="square" rtlCol="0">
            <a:spAutoFit/>
          </a:bodyPr>
          <a:lstStyle/>
          <a:p>
            <a:pPr algn="ctr"/>
            <a:r>
              <a:rPr lang="ru-RU" sz="1300" dirty="0">
                <a:latin typeface="Open Sans" panose="020B0606030504020204" pitchFamily="34" charset="0"/>
                <a:ea typeface="Open Sans" panose="020B0606030504020204" pitchFamily="34" charset="0"/>
                <a:cs typeface="Open Sans" panose="020B0606030504020204" pitchFamily="34" charset="0"/>
              </a:rPr>
              <a:t>Возмещение до 50% затрат на технологическое </a:t>
            </a:r>
            <a:r>
              <a:rPr lang="ru-RU" sz="1300" dirty="0" smtClean="0">
                <a:latin typeface="Open Sans" panose="020B0606030504020204" pitchFamily="34" charset="0"/>
                <a:ea typeface="Open Sans" panose="020B0606030504020204" pitchFamily="34" charset="0"/>
                <a:cs typeface="Open Sans" panose="020B0606030504020204" pitchFamily="34" charset="0"/>
              </a:rPr>
              <a:t>присоединение </a:t>
            </a:r>
            <a:r>
              <a:rPr lang="ru-RU" sz="1300" dirty="0">
                <a:latin typeface="Open Sans" panose="020B0606030504020204" pitchFamily="34" charset="0"/>
                <a:ea typeface="Open Sans" panose="020B0606030504020204" pitchFamily="34" charset="0"/>
                <a:cs typeface="Open Sans" panose="020B0606030504020204" pitchFamily="34" charset="0"/>
              </a:rPr>
              <a:t>к </a:t>
            </a:r>
            <a:r>
              <a:rPr lang="ru-RU" sz="1300" dirty="0" smtClean="0">
                <a:latin typeface="Open Sans" panose="020B0606030504020204" pitchFamily="34" charset="0"/>
                <a:ea typeface="Open Sans" panose="020B0606030504020204" pitchFamily="34" charset="0"/>
                <a:cs typeface="Open Sans" panose="020B0606030504020204" pitchFamily="34" charset="0"/>
              </a:rPr>
              <a:t>объектам электро-сетевого хозяйства мощностью </a:t>
            </a:r>
            <a:r>
              <a:rPr lang="ru-RU" sz="1300" dirty="0">
                <a:latin typeface="Open Sans" panose="020B0606030504020204" pitchFamily="34" charset="0"/>
                <a:ea typeface="Open Sans" panose="020B0606030504020204" pitchFamily="34" charset="0"/>
                <a:cs typeface="Open Sans" panose="020B0606030504020204" pitchFamily="34" charset="0"/>
              </a:rPr>
              <a:t>до 1,5 </a:t>
            </a:r>
            <a:r>
              <a:rPr lang="ru-RU" sz="1300" dirty="0" smtClean="0">
                <a:latin typeface="Open Sans" panose="020B0606030504020204" pitchFamily="34" charset="0"/>
                <a:ea typeface="Open Sans" panose="020B0606030504020204" pitchFamily="34" charset="0"/>
                <a:cs typeface="Open Sans" panose="020B0606030504020204" pitchFamily="34" charset="0"/>
              </a:rPr>
              <a:t>МВт</a:t>
            </a: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962877" y="2747173"/>
            <a:ext cx="5985163" cy="892552"/>
          </a:xfrm>
          <a:prstGeom prst="rect">
            <a:avLst/>
          </a:prstGeom>
        </p:spPr>
        <p:txBody>
          <a:bodyPr wrap="square">
            <a:spAutoFit/>
          </a:bodyPr>
          <a:lstStyle/>
          <a:p>
            <a:pPr algn="ctr"/>
            <a:r>
              <a:rPr lang="ru-RU" sz="1300" dirty="0" smtClean="0">
                <a:latin typeface="Open Sans" panose="020B0606030504020204" pitchFamily="34" charset="0"/>
                <a:ea typeface="Open Sans" panose="020B0606030504020204" pitchFamily="34" charset="0"/>
                <a:cs typeface="Open Sans" panose="020B0606030504020204" pitchFamily="34" charset="0"/>
              </a:rPr>
              <a:t>-Освобождение  от уплаты налога на имущество организаций в части созданного (построенного), приобретенного недвижимого имущества (за исключением жилых помещений) инвесторов, осуществляющих деятельность в сфере промышленности</a:t>
            </a: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4545" y="2538157"/>
            <a:ext cx="5681825" cy="1317573"/>
          </a:xfrm>
          <a:prstGeom prst="rect">
            <a:avLst/>
          </a:prstGeom>
        </p:spPr>
      </p:pic>
      <p:sp>
        <p:nvSpPr>
          <p:cNvPr id="2" name="Прямоугольник 1"/>
          <p:cNvSpPr/>
          <p:nvPr/>
        </p:nvSpPr>
        <p:spPr>
          <a:xfrm>
            <a:off x="814208" y="156238"/>
            <a:ext cx="1233252" cy="769441"/>
          </a:xfrm>
          <a:prstGeom prst="rect">
            <a:avLst/>
          </a:prstGeom>
        </p:spPr>
        <p:txBody>
          <a:bodyPr wrap="square">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789041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29597" y="5273661"/>
            <a:ext cx="3943734" cy="739274"/>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7"/>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579" y="1793129"/>
            <a:ext cx="703970" cy="703970"/>
          </a:xfrm>
          <a:prstGeom prst="rect">
            <a:avLst/>
          </a:prstGeom>
        </p:spPr>
      </p:pic>
      <p:sp>
        <p:nvSpPr>
          <p:cNvPr id="76" name="TextBox 75"/>
          <p:cNvSpPr txBox="1"/>
          <p:nvPr/>
        </p:nvSpPr>
        <p:spPr>
          <a:xfrm>
            <a:off x="1325312" y="1898799"/>
            <a:ext cx="900525" cy="523220"/>
          </a:xfrm>
          <a:prstGeom prst="rect">
            <a:avLst/>
          </a:prstGeom>
          <a:noFill/>
        </p:spPr>
        <p:txBody>
          <a:bodyPr wrap="square" rtlCol="0">
            <a:spAutoFit/>
          </a:bodyPr>
          <a:lstStyle/>
          <a:p>
            <a:pPr algn="ctr"/>
            <a:r>
              <a:rPr lang="ru-RU" sz="28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ru-RU" sz="28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8" name="Рисунок 77"/>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6853" y="2709834"/>
            <a:ext cx="2449953" cy="504138"/>
          </a:xfrm>
          <a:prstGeom prst="rect">
            <a:avLst/>
          </a:prstGeom>
        </p:spPr>
      </p:pic>
      <p:graphicFrame>
        <p:nvGraphicFramePr>
          <p:cNvPr id="79" name="Диаграмма 78"/>
          <p:cNvGraphicFramePr/>
          <p:nvPr>
            <p:extLst>
              <p:ext uri="{D42A27DB-BD31-4B8C-83A1-F6EECF244321}">
                <p14:modId xmlns:p14="http://schemas.microsoft.com/office/powerpoint/2010/main" val="2531851596"/>
              </p:ext>
            </p:extLst>
          </p:nvPr>
        </p:nvGraphicFramePr>
        <p:xfrm>
          <a:off x="-205562" y="3199567"/>
          <a:ext cx="3180462" cy="3094640"/>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Box 7"/>
          <p:cNvSpPr txBox="1"/>
          <p:nvPr/>
        </p:nvSpPr>
        <p:spPr>
          <a:xfrm>
            <a:off x="176853" y="2720866"/>
            <a:ext cx="2437272"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6" name="TextBox 95"/>
          <p:cNvSpPr txBox="1"/>
          <p:nvPr/>
        </p:nvSpPr>
        <p:spPr>
          <a:xfrm>
            <a:off x="2829392" y="1058216"/>
            <a:ext cx="4595395"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7" name="Рисунок 16"/>
          <p:cNvPicPr>
            <a:picLocks noChangeAspect="1"/>
          </p:cNvPicPr>
          <p:nvPr/>
        </p:nvPicPr>
        <p:blipFill>
          <a:blip r:embed="rId12"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32266" y="5297342"/>
            <a:ext cx="3363853" cy="1418406"/>
          </a:xfrm>
          <a:prstGeom prst="rect">
            <a:avLst/>
          </a:prstGeom>
        </p:spPr>
      </p:pic>
      <p:sp>
        <p:nvSpPr>
          <p:cNvPr id="19" name="TextBox 18"/>
          <p:cNvSpPr txBox="1"/>
          <p:nvPr/>
        </p:nvSpPr>
        <p:spPr>
          <a:xfrm>
            <a:off x="2530967" y="4936684"/>
            <a:ext cx="4540994"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2023 года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Рисунок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2706" y="5371295"/>
            <a:ext cx="253843" cy="267857"/>
          </a:xfrm>
          <a:prstGeom prst="rect">
            <a:avLst/>
          </a:prstGeom>
        </p:spPr>
      </p:pic>
      <p:sp>
        <p:nvSpPr>
          <p:cNvPr id="27" name="TextBox 26"/>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190329" y="1241839"/>
            <a:ext cx="2435913"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2" name="Рисунок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1808" y="6082055"/>
            <a:ext cx="253843" cy="267857"/>
          </a:xfrm>
          <a:prstGeom prst="rect">
            <a:avLst/>
          </a:prstGeom>
        </p:spPr>
      </p:pic>
      <p:sp>
        <p:nvSpPr>
          <p:cNvPr id="9" name="TextBox 8"/>
          <p:cNvSpPr txBox="1"/>
          <p:nvPr/>
        </p:nvSpPr>
        <p:spPr>
          <a:xfrm>
            <a:off x="3045256" y="5297342"/>
            <a:ext cx="3834484" cy="646331"/>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Внедрение современной ресурсосберегающей </a:t>
            </a:r>
          </a:p>
          <a:p>
            <a:r>
              <a:rPr lang="ru-RU" sz="1200" dirty="0">
                <a:latin typeface="Open Sans" panose="020B0606030504020204" pitchFamily="34" charset="0"/>
                <a:ea typeface="Open Sans" panose="020B0606030504020204" pitchFamily="34" charset="0"/>
                <a:cs typeface="Open Sans" panose="020B0606030504020204" pitchFamily="34" charset="0"/>
              </a:rPr>
              <a:t>т</a:t>
            </a:r>
            <a:r>
              <a:rPr lang="ru-RU" sz="1200" dirty="0" smtClean="0">
                <a:latin typeface="Open Sans" panose="020B0606030504020204" pitchFamily="34" charset="0"/>
                <a:ea typeface="Open Sans" panose="020B0606030504020204" pitchFamily="34" charset="0"/>
                <a:cs typeface="Open Sans" panose="020B0606030504020204" pitchFamily="34" charset="0"/>
              </a:rPr>
              <a:t>ехники и использование семян высоких репродукций</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3045256" y="6006546"/>
            <a:ext cx="2921258"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p>
        </p:txBody>
      </p:sp>
      <p:sp>
        <p:nvSpPr>
          <p:cNvPr id="60" name="TextBox 59"/>
          <p:cNvSpPr txBox="1"/>
          <p:nvPr/>
        </p:nvSpPr>
        <p:spPr>
          <a:xfrm>
            <a:off x="2980490" y="4463997"/>
            <a:ext cx="1321833"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олоко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3223096" y="2841284"/>
            <a:ext cx="883278" cy="430887"/>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100" dirty="0">
              <a:solidFill>
                <a:srgbClr val="3366C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зерно.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92753" y="1681710"/>
            <a:ext cx="1134641" cy="1113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2036" y="1884685"/>
            <a:ext cx="1086542" cy="1077218"/>
          </a:xfrm>
          <a:prstGeom prst="rect">
            <a:avLst/>
          </a:prstGeom>
          <a:noFill/>
        </p:spPr>
        <p:txBody>
          <a:bodyPr wrap="square" rtlCol="0">
            <a:spAutoFit/>
          </a:bodyPr>
          <a:lstStyle/>
          <a:p>
            <a:pPr algn="ctr"/>
            <a:r>
              <a:rPr lang="ru-RU" sz="2800"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3194</a:t>
            </a:r>
          </a:p>
          <a:p>
            <a:pPr algn="ctr"/>
            <a:r>
              <a:rPr lang="ru-RU"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endParaRPr lang="ru-RU" dirty="0">
              <a:solidFill>
                <a:schemeClr val="bg1"/>
              </a:solidFill>
            </a:endParaRPr>
          </a:p>
        </p:txBody>
      </p:sp>
      <p:pic>
        <p:nvPicPr>
          <p:cNvPr id="4098" name="Picture 2" descr="C:\Documents and Settings\111\Мои документы\Downloads\картофель (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09913" y="1675885"/>
            <a:ext cx="1087564" cy="10875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0688" y="1814139"/>
            <a:ext cx="1045237" cy="800219"/>
          </a:xfrm>
          <a:prstGeom prst="rect">
            <a:avLst/>
          </a:prstGeom>
          <a:noFill/>
        </p:spPr>
        <p:txBody>
          <a:bodyPr wrap="square" rtlCol="0">
            <a:spAutoFit/>
          </a:bodyPr>
          <a:lstStyle/>
          <a:p>
            <a:pPr algn="ctr"/>
            <a:r>
              <a:rPr lang="ru-RU" sz="2800" b="1" dirty="0" smtClean="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580</a:t>
            </a:r>
          </a:p>
          <a:p>
            <a:pPr algn="ctr"/>
            <a:r>
              <a:rPr lang="ru-RU" b="1" dirty="0" smtClean="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sz="3200" b="1" dirty="0">
              <a:solidFill>
                <a:srgbClr val="05B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Прямоугольник 13"/>
          <p:cNvSpPr/>
          <p:nvPr/>
        </p:nvSpPr>
        <p:spPr>
          <a:xfrm>
            <a:off x="4554959" y="2868987"/>
            <a:ext cx="1066898" cy="261610"/>
          </a:xfrm>
          <a:prstGeom prst="rect">
            <a:avLst/>
          </a:prstGeom>
        </p:spPr>
        <p:txBody>
          <a:bodyPr wrap="square">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050" name="Picture 2" descr="C:\Documents and Settings\111\Мои документы\Downloads\овощи.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9598" y="1683343"/>
            <a:ext cx="1088400" cy="1088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flipH="1">
            <a:off x="5910472" y="2826244"/>
            <a:ext cx="1050997" cy="261610"/>
          </a:xfrm>
          <a:prstGeom prst="rect">
            <a:avLst/>
          </a:prstGeom>
        </p:spPr>
        <p:txBody>
          <a:bodyPr wrap="square">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овощи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TextBox 6"/>
          <p:cNvSpPr txBox="1"/>
          <p:nvPr/>
        </p:nvSpPr>
        <p:spPr>
          <a:xfrm>
            <a:off x="5974709" y="1823120"/>
            <a:ext cx="938588" cy="861774"/>
          </a:xfrm>
          <a:prstGeom prst="rect">
            <a:avLst/>
          </a:prstGeom>
          <a:noFill/>
        </p:spPr>
        <p:txBody>
          <a:bodyPr wrap="squar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201</a:t>
            </a:r>
            <a:endParaRPr lang="ru-RU" sz="3200"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sz="3200" b="1" dirty="0">
              <a:solidFill>
                <a:schemeClr val="bg1"/>
              </a:solidFill>
              <a:latin typeface="Open Sans" pitchFamily="34" charset="0"/>
              <a:ea typeface="Open Sans" pitchFamily="34" charset="0"/>
              <a:cs typeface="Open Sans" pitchFamily="34" charset="0"/>
            </a:endParaRPr>
          </a:p>
        </p:txBody>
      </p:sp>
      <p:pic>
        <p:nvPicPr>
          <p:cNvPr id="2051" name="Picture 3" descr="C:\Documents and Settings\111\Мои документы\Downloads\молоко.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82424" y="3262640"/>
            <a:ext cx="1129037" cy="11438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16549" y="3397180"/>
            <a:ext cx="1303030" cy="861774"/>
          </a:xfrm>
          <a:prstGeom prst="rect">
            <a:avLst/>
          </a:prstGeom>
          <a:noFill/>
        </p:spPr>
        <p:txBody>
          <a:bodyPr wrap="square" rtlCol="0">
            <a:spAutoFit/>
          </a:bodyPr>
          <a:lstStyle/>
          <a:p>
            <a:pPr algn="ctr"/>
            <a:r>
              <a:rPr lang="ru-RU" sz="28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9681</a:t>
            </a:r>
            <a:r>
              <a:rPr lang="ru-RU" sz="32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 </a:t>
            </a:r>
          </a:p>
          <a:p>
            <a:pPr algn="ctr"/>
            <a:r>
              <a:rPr lang="ru-RU"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p:txBody>
      </p:sp>
      <p:pic>
        <p:nvPicPr>
          <p:cNvPr id="2052" name="Picture 4" descr="C:\Documents and Settings\111\Мои документы\Downloads\мяср скота и птицы.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91126" y="3283679"/>
            <a:ext cx="1106352" cy="109890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4509913" y="3397180"/>
            <a:ext cx="1087563" cy="861774"/>
          </a:xfrm>
          <a:prstGeom prst="rect">
            <a:avLst/>
          </a:prstGeom>
        </p:spPr>
        <p:txBody>
          <a:bodyPr wrap="square">
            <a:spAutoFit/>
          </a:bodyPr>
          <a:lstStyle/>
          <a:p>
            <a:pPr algn="ctr"/>
            <a:r>
              <a:rPr lang="ru-RU" sz="2800" b="1"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460</a:t>
            </a:r>
            <a:r>
              <a:rPr lang="ru-RU" sz="3200" b="1"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endParaRPr lang="ru-RU" sz="3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4459411" y="4396795"/>
            <a:ext cx="1335358" cy="430887"/>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мясо скота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 птицы</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053" name="Picture 5" descr="C:\Documents and Settings\111\Мои документы\Downloads\яйца.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92158" y="3276140"/>
            <a:ext cx="1068785" cy="108937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899073" y="3443505"/>
            <a:ext cx="1050997" cy="984885"/>
          </a:xfrm>
          <a:prstGeom prst="rect">
            <a:avLst/>
          </a:prstGeom>
          <a:noFill/>
        </p:spPr>
        <p:txBody>
          <a:bodyPr wrap="square" rtlCol="0">
            <a:spAutoFit/>
          </a:bodyPr>
          <a:lstStyle/>
          <a:p>
            <a:pPr algn="ctr"/>
            <a:r>
              <a:rPr lang="ru-RU" sz="36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1,2</a:t>
            </a:r>
            <a:endParaRPr lang="ru-RU" sz="36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sz="11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м</a:t>
            </a:r>
            <a:r>
              <a:rPr lang="ru-RU" sz="11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лн. шт.</a:t>
            </a:r>
            <a:endParaRPr lang="ru-RU" sz="1100" b="1" dirty="0">
              <a:solidFill>
                <a:srgbClr val="05BAFF"/>
              </a:solidFill>
              <a:latin typeface="Open Sans" pitchFamily="34" charset="0"/>
              <a:ea typeface="Open Sans" pitchFamily="34" charset="0"/>
              <a:cs typeface="Open Sans" pitchFamily="34" charset="0"/>
            </a:endParaRPr>
          </a:p>
          <a:p>
            <a:endParaRPr lang="ru-RU" sz="1100" dirty="0">
              <a:solidFill>
                <a:srgbClr val="05BAFF"/>
              </a:solidFill>
            </a:endParaRPr>
          </a:p>
        </p:txBody>
      </p:sp>
      <p:sp>
        <p:nvSpPr>
          <p:cNvPr id="23" name="TextBox 22"/>
          <p:cNvSpPr txBox="1"/>
          <p:nvPr/>
        </p:nvSpPr>
        <p:spPr>
          <a:xfrm>
            <a:off x="5834743" y="4313205"/>
            <a:ext cx="920226" cy="369332"/>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йца</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3" name="Рисунок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1051997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2345" y="5108307"/>
            <a:ext cx="1139650" cy="1089477"/>
          </a:xfrm>
          <a:prstGeom prst="rect">
            <a:avLst/>
          </a:prstGeom>
        </p:spPr>
      </p:pic>
      <p:pic>
        <p:nvPicPr>
          <p:cNvPr id="26" name="Рисунок 25"/>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883644" y="2105891"/>
            <a:ext cx="2537288" cy="269343"/>
          </a:xfrm>
          <a:prstGeom prst="rect">
            <a:avLst/>
          </a:prstGeom>
        </p:spPr>
      </p:pic>
      <p:pic>
        <p:nvPicPr>
          <p:cNvPr id="25" name="Рисунок 24"/>
          <p:cNvPicPr>
            <a:picLocks noChangeAspect="1"/>
          </p:cNvPicPr>
          <p:nvPr/>
        </p:nvPicPr>
        <p:blipFill>
          <a:blip r:embed="rId6" cstate="print">
            <a:duotone>
              <a:prstClr val="black"/>
              <a:srgbClr val="CCE395">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3723" y="5629197"/>
            <a:ext cx="2442249" cy="240017"/>
          </a:xfrm>
          <a:prstGeom prst="rect">
            <a:avLst/>
          </a:prstGeom>
        </p:spPr>
      </p:pic>
      <p:pic>
        <p:nvPicPr>
          <p:cNvPr id="24" name="Рисунок 23"/>
          <p:cNvPicPr>
            <a:picLocks noChangeAspect="1"/>
          </p:cNvPicPr>
          <p:nvPr/>
        </p:nvPicPr>
        <p:blipFill>
          <a:blip r:embed="rId8" cstate="print">
            <a:duotone>
              <a:prstClr val="black"/>
              <a:srgbClr val="AEFFDE">
                <a:tint val="45000"/>
                <a:satMod val="400000"/>
              </a:srgbClr>
            </a:duoton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11827" y="971808"/>
            <a:ext cx="2547847" cy="376755"/>
          </a:xfrm>
          <a:prstGeom prst="rect">
            <a:avLst/>
          </a:prstGeom>
        </p:spPr>
      </p:pic>
      <p:pic>
        <p:nvPicPr>
          <p:cNvPr id="7" name="Рисунок 6"/>
          <p:cNvPicPr>
            <a:picLocks noChangeAspect="1"/>
          </p:cNvPicPr>
          <p:nvPr/>
        </p:nvPicPr>
        <p:blipFill>
          <a:blip r:embed="rId6" cstate="print">
            <a:duotone>
              <a:prstClr val="black"/>
              <a:srgbClr val="DEE59D">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71420" y="957673"/>
            <a:ext cx="2449174" cy="287903"/>
          </a:xfrm>
          <a:prstGeom prst="rect">
            <a:avLst/>
          </a:prstGeom>
        </p:spPr>
      </p:pic>
      <p:pic>
        <p:nvPicPr>
          <p:cNvPr id="10" name="Рисунок 9"/>
          <p:cNvPicPr>
            <a:picLocks noChangeAspect="1"/>
          </p:cNvPicPr>
          <p:nvPr/>
        </p:nvPicPr>
        <p:blipFill>
          <a:blip r:embed="rId10" cstate="print"/>
          <a:stretch>
            <a:fillRect/>
          </a:stretch>
        </p:blipFill>
        <p:spPr>
          <a:xfrm>
            <a:off x="2061031" y="156237"/>
            <a:ext cx="5498644" cy="768091"/>
          </a:xfrm>
          <a:prstGeom prst="rect">
            <a:avLst/>
          </a:prstGeom>
        </p:spPr>
      </p:pic>
      <p:sp>
        <p:nvSpPr>
          <p:cNvPr id="3" name="TextBox 2"/>
          <p:cNvSpPr txBox="1"/>
          <p:nvPr/>
        </p:nvSpPr>
        <p:spPr>
          <a:xfrm>
            <a:off x="1806828" y="186057"/>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54" y="967627"/>
            <a:ext cx="2449174" cy="252955"/>
          </a:xfrm>
          <a:prstGeom prst="rect">
            <a:avLst/>
          </a:prstGeom>
        </p:spPr>
      </p:pic>
      <p:sp>
        <p:nvSpPr>
          <p:cNvPr id="6" name="TextBox 5"/>
          <p:cNvSpPr txBox="1"/>
          <p:nvPr/>
        </p:nvSpPr>
        <p:spPr>
          <a:xfrm>
            <a:off x="0" y="950817"/>
            <a:ext cx="2412845"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extBox 11"/>
          <p:cNvSpPr txBox="1"/>
          <p:nvPr/>
        </p:nvSpPr>
        <p:spPr>
          <a:xfrm>
            <a:off x="2484498" y="958621"/>
            <a:ext cx="2415999"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5045002" y="937440"/>
            <a:ext cx="251467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тавок по кредитам</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4979220" y="2105891"/>
            <a:ext cx="2580456"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8" name="Рисунок 17"/>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3723" y="3895727"/>
            <a:ext cx="2222996" cy="297886"/>
          </a:xfrm>
          <a:prstGeom prst="rect">
            <a:avLst/>
          </a:prstGeom>
        </p:spPr>
      </p:pic>
      <p:sp>
        <p:nvSpPr>
          <p:cNvPr id="19" name="TextBox 18"/>
          <p:cNvSpPr txBox="1"/>
          <p:nvPr/>
        </p:nvSpPr>
        <p:spPr>
          <a:xfrm>
            <a:off x="290946" y="3895727"/>
            <a:ext cx="1870363"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Грантовая поддержка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90946" y="5610706"/>
            <a:ext cx="2108692"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en-US"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a:t>
            </a:r>
            <a:r>
              <a:rPr lang="en-US"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19319" y="3706118"/>
            <a:ext cx="2390094" cy="426860"/>
          </a:xfrm>
          <a:prstGeom prst="rect">
            <a:avLst/>
          </a:prstGeom>
        </p:spPr>
      </p:pic>
      <p:sp>
        <p:nvSpPr>
          <p:cNvPr id="23" name="TextBox 22"/>
          <p:cNvSpPr txBox="1"/>
          <p:nvPr/>
        </p:nvSpPr>
        <p:spPr>
          <a:xfrm>
            <a:off x="2469877" y="3719084"/>
            <a:ext cx="2552509" cy="415498"/>
          </a:xfrm>
          <a:prstGeom prst="rect">
            <a:avLst/>
          </a:prstGeom>
          <a:noFill/>
        </p:spPr>
        <p:txBody>
          <a:bodyPr wrap="square" rtlCol="0">
            <a:spAutoFit/>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Модернизация объектов</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АПК и приобретение с</a:t>
            </a:r>
            <a:r>
              <a:rPr lang="en-US"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 техники</a:t>
            </a:r>
            <a:endPar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13"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111520" y="1286095"/>
            <a:ext cx="2291013" cy="2408129"/>
          </a:xfrm>
          <a:prstGeom prst="rect">
            <a:avLst/>
          </a:prstGeom>
        </p:spPr>
      </p:pic>
      <p:pic>
        <p:nvPicPr>
          <p:cNvPr id="33" name="Рисунок 32"/>
          <p:cNvPicPr>
            <a:picLocks noChangeAspect="1"/>
          </p:cNvPicPr>
          <p:nvPr/>
        </p:nvPicPr>
        <p:blipFill>
          <a:blip r:embed="rId13"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2539142" y="1286095"/>
            <a:ext cx="2316815" cy="2360799"/>
          </a:xfrm>
          <a:prstGeom prst="rect">
            <a:avLst/>
          </a:prstGeom>
        </p:spPr>
      </p:pic>
      <p:pic>
        <p:nvPicPr>
          <p:cNvPr id="38" name="Рисунок 37"/>
          <p:cNvPicPr>
            <a:picLocks noChangeAspect="1"/>
          </p:cNvPicPr>
          <p:nvPr/>
        </p:nvPicPr>
        <p:blipFill>
          <a:blip r:embed="rId14" cstate="print">
            <a:duotone>
              <a:prstClr val="black"/>
              <a:srgbClr val="B2EB99">
                <a:tint val="45000"/>
                <a:satMod val="400000"/>
              </a:srgbClr>
            </a:duotone>
            <a:extLst>
              <a:ext uri="{28A0092B-C50C-407E-A947-70E740481C1C}">
                <a14:useLocalDpi xmlns:a14="http://schemas.microsoft.com/office/drawing/2010/main" val="0"/>
              </a:ext>
            </a:extLst>
          </a:blip>
          <a:stretch>
            <a:fillRect/>
          </a:stretch>
        </p:blipFill>
        <p:spPr>
          <a:xfrm>
            <a:off x="2535294" y="4193105"/>
            <a:ext cx="2304587" cy="1579697"/>
          </a:xfrm>
          <a:prstGeom prst="rect">
            <a:avLst/>
          </a:prstGeom>
        </p:spPr>
      </p:pic>
      <p:pic>
        <p:nvPicPr>
          <p:cNvPr id="39" name="Рисунок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79219" y="1394910"/>
            <a:ext cx="2530608" cy="611517"/>
          </a:xfrm>
          <a:prstGeom prst="rect">
            <a:avLst/>
          </a:prstGeom>
        </p:spPr>
      </p:pic>
      <p:pic>
        <p:nvPicPr>
          <p:cNvPr id="42" name="Рисунок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4584" y="4137323"/>
            <a:ext cx="2391226" cy="1473383"/>
          </a:xfrm>
          <a:prstGeom prst="rect">
            <a:avLst/>
          </a:prstGeom>
        </p:spPr>
      </p:pic>
      <p:sp>
        <p:nvSpPr>
          <p:cNvPr id="30" name="Объект 31"/>
          <p:cNvSpPr txBox="1">
            <a:spLocks/>
          </p:cNvSpPr>
          <p:nvPr/>
        </p:nvSpPr>
        <p:spPr>
          <a:xfrm>
            <a:off x="2535972" y="4193106"/>
            <a:ext cx="2303910" cy="152117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 промышленной техники для производства сельскохозяйственной продукции.</a:t>
            </a:r>
            <a:endParaRPr lang="ru-RU" sz="850" spc="-5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прямых понесенных затрат на создание и (или) модернизацию объектов агропромышленного комплекса.</a:t>
            </a:r>
          </a:p>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приобретение оборудования в целях создания и (или) модернизации  производства молочной продукции.</a:t>
            </a: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7"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5001831" y="2461755"/>
            <a:ext cx="2507120" cy="1873652"/>
          </a:xfrm>
          <a:prstGeom prst="rect">
            <a:avLst/>
          </a:prstGeom>
        </p:spPr>
      </p:pic>
      <p:sp>
        <p:nvSpPr>
          <p:cNvPr id="35" name="Объект 31"/>
          <p:cNvSpPr txBox="1">
            <a:spLocks/>
          </p:cNvSpPr>
          <p:nvPr/>
        </p:nvSpPr>
        <p:spPr>
          <a:xfrm>
            <a:off x="4987809" y="1382702"/>
            <a:ext cx="2493470" cy="2326965"/>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850" spc="-50" dirty="0">
                <a:latin typeface="Open Sans" panose="020B0606030504020204" pitchFamily="34" charset="0"/>
                <a:ea typeface="Open Sans" panose="020B0606030504020204" pitchFamily="34" charset="0"/>
                <a:cs typeface="Open Sans" panose="020B0606030504020204" pitchFamily="34" charset="0"/>
              </a:rPr>
              <a:t>на возмещение части затрат на уплату процентов  по инвестиционным кредитам.</a:t>
            </a:r>
          </a:p>
        </p:txBody>
      </p:sp>
      <p:pic>
        <p:nvPicPr>
          <p:cNvPr id="40" name="Рисунок 39"/>
          <p:cNvPicPr>
            <a:picLocks noChangeAspect="1"/>
          </p:cNvPicPr>
          <p:nvPr/>
        </p:nvPicPr>
        <p:blipFill>
          <a:blip r:embed="rId17"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165784" y="5887705"/>
            <a:ext cx="2213119" cy="868928"/>
          </a:xfrm>
          <a:prstGeom prst="rect">
            <a:avLst/>
          </a:prstGeom>
        </p:spPr>
      </p:pic>
      <p:sp>
        <p:nvSpPr>
          <p:cNvPr id="36" name="Объект 31"/>
          <p:cNvSpPr txBox="1">
            <a:spLocks/>
          </p:cNvSpPr>
          <p:nvPr/>
        </p:nvSpPr>
        <p:spPr>
          <a:xfrm>
            <a:off x="290946" y="5839012"/>
            <a:ext cx="2108692" cy="645525"/>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Font typeface="Arial" panose="020B0604020202020204" pitchFamily="34" charset="0"/>
              <a:buNone/>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страховой премии, начисленной по договору сельскохозяйственного страхования.</a:t>
            </a:r>
            <a:endParaRPr lang="ru-RU" sz="85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Объект 31"/>
          <p:cNvSpPr txBox="1">
            <a:spLocks/>
          </p:cNvSpPr>
          <p:nvPr/>
        </p:nvSpPr>
        <p:spPr>
          <a:xfrm>
            <a:off x="67700" y="4132977"/>
            <a:ext cx="2331938" cy="122064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Гранты на создание и развитие крестьянского (фермерского) хозяйства начинающим фермерам.</a:t>
            </a:r>
          </a:p>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Гранты на развитие семейных животноводческих ферм на базе крестьянских (фермерских) хозяйств, включая индивидуальных предпринимателей.</a:t>
            </a:r>
          </a:p>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Гранты сельскохозяйственным потребительским кооперативам для развития материально-технической базы.</a:t>
            </a:r>
          </a:p>
        </p:txBody>
      </p:sp>
      <p:sp>
        <p:nvSpPr>
          <p:cNvPr id="49" name="Объект 31"/>
          <p:cNvSpPr>
            <a:spLocks noGrp="1"/>
          </p:cNvSpPr>
          <p:nvPr/>
        </p:nvSpPr>
        <p:spPr>
          <a:xfrm>
            <a:off x="93723" y="1310215"/>
            <a:ext cx="2332459" cy="260933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850" spc="-50" dirty="0" smtClean="0">
                <a:latin typeface="Open Sans" panose="020B0606030504020204" pitchFamily="34" charset="0"/>
                <a:ea typeface="Open Sans" panose="020B0606030504020204" pitchFamily="34" charset="0"/>
                <a:cs typeface="Open Sans" panose="020B0606030504020204" pitchFamily="34" charset="0"/>
              </a:rPr>
              <a:t>1. Субсидии на возмещение части затрат на проведение комплекса агротехнологических работ.</a:t>
            </a:r>
          </a:p>
          <a:p>
            <a:pPr marL="0" indent="0" algn="just">
              <a:lnSpc>
                <a:spcPct val="96000"/>
              </a:lnSpc>
              <a:spcBef>
                <a:spcPts val="0"/>
              </a:spcBef>
              <a:buNone/>
            </a:pPr>
            <a:r>
              <a:rPr lang="ru-RU" sz="850" spc="-50" dirty="0" smtClean="0">
                <a:latin typeface="Open Sans" panose="020B0606030504020204" pitchFamily="34" charset="0"/>
                <a:ea typeface="Open Sans" panose="020B0606030504020204" pitchFamily="34" charset="0"/>
                <a:cs typeface="Open Sans" panose="020B0606030504020204" pitchFamily="34" charset="0"/>
              </a:rPr>
              <a:t>2. </a:t>
            </a:r>
            <a:r>
              <a:rPr lang="ru-RU" sz="850" spc="-50" dirty="0" smtClean="0">
                <a:latin typeface="Open Sans" panose="020B0606030504020204" pitchFamily="34" charset="0"/>
                <a:ea typeface="Open Sans" panose="020B0606030504020204" pitchFamily="34" charset="0"/>
                <a:cs typeface="Open Sans" panose="020B0606030504020204" pitchFamily="34" charset="0"/>
              </a:rPr>
              <a:t> </a:t>
            </a: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850" spc="-50" dirty="0">
                <a:latin typeface="Open Sans" panose="020B0606030504020204" pitchFamily="34" charset="0"/>
                <a:ea typeface="Open Sans" panose="020B0606030504020204" pitchFamily="34" charset="0"/>
                <a:cs typeface="Open Sans" panose="020B0606030504020204" pitchFamily="34" charset="0"/>
              </a:rPr>
              <a:t>на возмещение части затрат на приобретение элитных семян.</a:t>
            </a:r>
          </a:p>
          <a:p>
            <a:pPr marL="0" indent="0" algn="just">
              <a:lnSpc>
                <a:spcPct val="96000"/>
              </a:lnSpc>
              <a:spcBef>
                <a:spcPts val="0"/>
              </a:spcBef>
              <a:buNone/>
            </a:pPr>
            <a:r>
              <a:rPr lang="ru-RU" sz="850" spc="-50" dirty="0">
                <a:latin typeface="Open Sans" panose="020B0606030504020204" pitchFamily="34" charset="0"/>
                <a:ea typeface="Open Sans" panose="020B0606030504020204" pitchFamily="34" charset="0"/>
                <a:cs typeface="Open Sans" panose="020B0606030504020204" pitchFamily="34" charset="0"/>
              </a:rPr>
              <a:t>3</a:t>
            </a:r>
            <a:r>
              <a:rPr lang="ru-RU" sz="850" spc="-50" dirty="0" smtClean="0">
                <a:latin typeface="Open Sans" panose="020B0606030504020204" pitchFamily="34" charset="0"/>
                <a:ea typeface="Open Sans" panose="020B0606030504020204" pitchFamily="34" charset="0"/>
                <a:cs typeface="Open Sans" panose="020B0606030504020204" pitchFamily="34" charset="0"/>
              </a:rPr>
              <a:t>. </a:t>
            </a: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производство и реализацию зерновых культур.</a:t>
            </a:r>
          </a:p>
          <a:p>
            <a:pPr marL="0" indent="0" algn="just">
              <a:lnSpc>
                <a:spcPct val="96000"/>
              </a:lnSpc>
              <a:spcBef>
                <a:spcPts val="0"/>
              </a:spcBef>
              <a:buNone/>
            </a:pPr>
            <a:r>
              <a:rPr lang="ru-RU" sz="850" spc="-50" dirty="0">
                <a:latin typeface="Open Sans" panose="020B0606030504020204" pitchFamily="34" charset="0"/>
                <a:ea typeface="Open Sans" panose="020B0606030504020204" pitchFamily="34" charset="0"/>
                <a:cs typeface="Open Sans" panose="020B0606030504020204" pitchFamily="34" charset="0"/>
              </a:rPr>
              <a:t>4</a:t>
            </a:r>
            <a:r>
              <a:rPr lang="ru-RU" sz="850" spc="-50" dirty="0" smtClean="0">
                <a:latin typeface="Open Sans" panose="020B0606030504020204" pitchFamily="34" charset="0"/>
                <a:ea typeface="Open Sans" panose="020B0606030504020204" pitchFamily="34" charset="0"/>
                <a:cs typeface="Open Sans" panose="020B0606030504020204" pitchFamily="34" charset="0"/>
              </a:rPr>
              <a:t>. </a:t>
            </a: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закладку и (или) уход за многолетними насаждениями.</a:t>
            </a:r>
          </a:p>
          <a:p>
            <a:pPr marL="0" indent="0" algn="just">
              <a:lnSpc>
                <a:spcPct val="96000"/>
              </a:lnSpc>
              <a:spcBef>
                <a:spcPts val="0"/>
              </a:spcBef>
              <a:buNone/>
            </a:pPr>
            <a:r>
              <a:rPr lang="ru-RU" sz="850" spc="-50" dirty="0">
                <a:latin typeface="Open Sans" panose="020B0606030504020204" pitchFamily="34" charset="0"/>
                <a:ea typeface="Open Sans" panose="020B0606030504020204" pitchFamily="34" charset="0"/>
                <a:cs typeface="Open Sans" panose="020B0606030504020204" pitchFamily="34" charset="0"/>
              </a:rPr>
              <a:t>5</a:t>
            </a:r>
            <a:r>
              <a:rPr lang="ru-RU" sz="850" spc="-50" dirty="0" smtClean="0">
                <a:latin typeface="Open Sans" panose="020B0606030504020204" pitchFamily="34" charset="0"/>
                <a:ea typeface="Open Sans" panose="020B0606030504020204" pitchFamily="34" charset="0"/>
                <a:cs typeface="Open Sans" panose="020B0606030504020204" pitchFamily="34" charset="0"/>
              </a:rPr>
              <a:t>. </a:t>
            </a: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стимулирование увеличения производства </a:t>
            </a:r>
            <a:r>
              <a:rPr lang="ru-RU" sz="850" spc="-50" dirty="0" err="1" smtClean="0">
                <a:latin typeface="Open Sans" panose="020B0606030504020204" pitchFamily="34" charset="0"/>
                <a:ea typeface="Open Sans" panose="020B0606030504020204" pitchFamily="34" charset="0"/>
                <a:cs typeface="Open Sans" panose="020B0606030504020204" pitchFamily="34" charset="0"/>
              </a:rPr>
              <a:t>маслиничных</a:t>
            </a:r>
            <a:r>
              <a:rPr lang="ru-RU" sz="850" spc="-50" dirty="0" smtClean="0">
                <a:latin typeface="Open Sans" panose="020B0606030504020204" pitchFamily="34" charset="0"/>
                <a:ea typeface="Open Sans" panose="020B0606030504020204" pitchFamily="34" charset="0"/>
                <a:cs typeface="Open Sans" panose="020B0606030504020204" pitchFamily="34" charset="0"/>
              </a:rPr>
              <a:t> культур.</a:t>
            </a:r>
          </a:p>
          <a:p>
            <a:pPr marL="0" indent="0" algn="just">
              <a:lnSpc>
                <a:spcPct val="96000"/>
              </a:lnSpc>
              <a:spcBef>
                <a:spcPts val="0"/>
              </a:spcBef>
              <a:buNone/>
            </a:pPr>
            <a:r>
              <a:rPr lang="ru-RU" sz="850" spc="-50" dirty="0">
                <a:latin typeface="Open Sans" panose="020B0606030504020204" pitchFamily="34" charset="0"/>
                <a:ea typeface="Open Sans" panose="020B0606030504020204" pitchFamily="34" charset="0"/>
                <a:cs typeface="Open Sans" panose="020B0606030504020204" pitchFamily="34" charset="0"/>
              </a:rPr>
              <a:t>6</a:t>
            </a: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850" spc="-50" dirty="0" smtClean="0">
                <a:latin typeface="Open Sans" panose="020B0606030504020204" pitchFamily="34" charset="0"/>
                <a:ea typeface="Open Sans" panose="020B0606030504020204" pitchFamily="34" charset="0"/>
                <a:cs typeface="Open Sans" panose="020B0606030504020204" pitchFamily="34" charset="0"/>
              </a:rPr>
              <a:t>на проведение </a:t>
            </a:r>
            <a:r>
              <a:rPr lang="ru-RU" sz="850" spc="-50" dirty="0" err="1" smtClean="0">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850" spc="-50" dirty="0" smtClean="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r>
              <a:rPr lang="ru-RU" sz="850" spc="-50" dirty="0" smtClean="0">
                <a:latin typeface="Open Sans" panose="020B0606030504020204" pitchFamily="34" charset="0"/>
                <a:ea typeface="Open Sans" panose="020B0606030504020204" pitchFamily="34" charset="0"/>
                <a:cs typeface="Open Sans" panose="020B0606030504020204" pitchFamily="34" charset="0"/>
              </a:rPr>
              <a:t>.</a:t>
            </a:r>
          </a:p>
          <a:p>
            <a:pPr marL="0" indent="0" algn="just">
              <a:lnSpc>
                <a:spcPct val="96000"/>
              </a:lnSpc>
              <a:spcBef>
                <a:spcPts val="0"/>
              </a:spcBef>
              <a:buNone/>
            </a:pPr>
            <a:r>
              <a:rPr lang="ru-RU" sz="850" spc="-50" dirty="0" smtClean="0">
                <a:latin typeface="Open Sans" panose="020B0606030504020204" pitchFamily="34" charset="0"/>
                <a:ea typeface="Open Sans" panose="020B0606030504020204" pitchFamily="34" charset="0"/>
                <a:cs typeface="Open Sans" panose="020B0606030504020204" pitchFamily="34" charset="0"/>
              </a:rPr>
              <a:t>7.. Субсидии на возмещение части затрат на известкование кислых почв.</a:t>
            </a:r>
            <a:endParaRPr lang="ru-RU" sz="850" spc="-5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50" name="Объект 31"/>
          <p:cNvSpPr txBox="1">
            <a:spLocks/>
          </p:cNvSpPr>
          <p:nvPr/>
        </p:nvSpPr>
        <p:spPr>
          <a:xfrm>
            <a:off x="2518065" y="1286394"/>
            <a:ext cx="2323871" cy="2360500"/>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r>
              <a:rPr lang="ru-RU" sz="850" spc="-50" dirty="0" smtClean="0">
                <a:latin typeface="Open Sans" panose="020B0606030504020204" pitchFamily="34" charset="0"/>
                <a:ea typeface="Open Sans" panose="020B0606030504020204" pitchFamily="34" charset="0"/>
                <a:cs typeface="Open Sans" panose="020B0606030504020204" pitchFamily="34" charset="0"/>
              </a:rPr>
              <a:t>.</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обеспечение прироста сельскохозяйственной продукции собственного производства в рамках приоритетной  </a:t>
            </a:r>
            <a:r>
              <a:rPr lang="ru-RU" sz="850" spc="-50" dirty="0" err="1">
                <a:latin typeface="Open Sans" panose="020B0606030504020204" pitchFamily="34" charset="0"/>
                <a:ea typeface="Open Sans" panose="020B0606030504020204" pitchFamily="34" charset="0"/>
                <a:cs typeface="Open Sans" panose="020B0606030504020204" pitchFamily="34" charset="0"/>
              </a:rPr>
              <a:t>подотрасли</a:t>
            </a:r>
            <a:r>
              <a:rPr lang="ru-RU" sz="850" spc="-50" dirty="0">
                <a:latin typeface="Open Sans" panose="020B0606030504020204" pitchFamily="34" charset="0"/>
                <a:ea typeface="Open Sans" panose="020B0606030504020204" pitchFamily="34" charset="0"/>
                <a:cs typeface="Open Sans" panose="020B0606030504020204" pitchFamily="34" charset="0"/>
              </a:rPr>
              <a:t> агропромышленного комплекса</a:t>
            </a:r>
            <a:r>
              <a:rPr lang="ru-RU" sz="850" spc="-50" dirty="0" smtClean="0">
                <a:latin typeface="Open Sans" panose="020B0606030504020204" pitchFamily="34" charset="0"/>
                <a:ea typeface="Open Sans" panose="020B0606030504020204" pitchFamily="34" charset="0"/>
                <a:cs typeface="Open Sans" panose="020B0606030504020204" pitchFamily="34" charset="0"/>
              </a:rPr>
              <a:t>.</a:t>
            </a:r>
            <a:endParaRPr lang="ru-RU" sz="850" spc="-50" dirty="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a:t>
            </a:r>
            <a:r>
              <a:rPr lang="ru-RU" sz="850" spc="-50" dirty="0" smtClean="0">
                <a:latin typeface="Open Sans" panose="020B0606030504020204" pitchFamily="34" charset="0"/>
                <a:ea typeface="Open Sans" panose="020B0606030504020204" pitchFamily="34" charset="0"/>
                <a:cs typeface="Open Sans" panose="020B0606030504020204" pitchFamily="34" charset="0"/>
              </a:rPr>
              <a:t>.</a:t>
            </a:r>
            <a:endParaRPr lang="ru-RU" sz="850" spc="-50" dirty="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содержание высокопродуктивного поголовья молочных коров.</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содержание товарного поголовья молочных коров.</a:t>
            </a:r>
          </a:p>
          <a:p>
            <a:pPr algn="just" defTabSz="755934">
              <a:lnSpc>
                <a:spcPct val="96000"/>
              </a:lnSpc>
            </a:pPr>
            <a:r>
              <a:rPr lang="ru-RU" sz="850" spc="-50" dirty="0">
                <a:latin typeface="Open Sans" panose="020B0606030504020204" pitchFamily="34" charset="0"/>
                <a:ea typeface="Open Sans" panose="020B0606030504020204" pitchFamily="34" charset="0"/>
                <a:cs typeface="Open Sans" panose="020B0606030504020204" pitchFamily="34" charset="0"/>
              </a:rPr>
              <a:t>6</a:t>
            </a:r>
            <a:r>
              <a:rPr lang="ru-RU" sz="850" spc="-50" dirty="0" smtClean="0">
                <a:latin typeface="Open Sans" panose="020B0606030504020204" pitchFamily="34" charset="0"/>
                <a:ea typeface="Open Sans" panose="020B0606030504020204" pitchFamily="34" charset="0"/>
                <a:cs typeface="Open Sans" panose="020B0606030504020204" pitchFamily="34" charset="0"/>
              </a:rPr>
              <a:t>. Субсидии на приобретение племенного молодняка.</a:t>
            </a:r>
            <a:endParaRPr lang="ru-RU" sz="85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p:cNvSpPr txBox="1"/>
          <p:nvPr/>
        </p:nvSpPr>
        <p:spPr>
          <a:xfrm>
            <a:off x="833915" y="154887"/>
            <a:ext cx="104547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5045001" y="2546184"/>
            <a:ext cx="2411241" cy="2101088"/>
          </a:xfrm>
          <a:prstGeom prst="rect">
            <a:avLst/>
          </a:prstGeom>
          <a:noFill/>
        </p:spPr>
        <p:txBody>
          <a:bodyPr wrap="square" rtlCol="0">
            <a:spAutoFit/>
          </a:bodyPr>
          <a:lstStyle/>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Социальные выплаты на строительство (приобретение) жилья в сельской местности гражданам, в том числе молодым семьям и молодым специалистам.</a:t>
            </a:r>
          </a:p>
          <a:p>
            <a:pPr indent="180975" algn="just" defTabSz="755934">
              <a:lnSpc>
                <a:spcPct val="96000"/>
              </a:lnSpc>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Льготная сельская ипотека.</a:t>
            </a:r>
          </a:p>
          <a:p>
            <a:pPr indent="180975" algn="just" defTabSz="755934">
              <a:lnSpc>
                <a:spcPct val="96000"/>
              </a:lnSpc>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развитие инженерной инфраструктуры сельских поселений.</a:t>
            </a:r>
          </a:p>
          <a:p>
            <a:pPr indent="180975" algn="just" defTabSz="755934">
              <a:lnSpc>
                <a:spcPct val="96000"/>
              </a:lnSpc>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обеспечение комплексного развития сельских территорий.</a:t>
            </a:r>
          </a:p>
          <a:p>
            <a:pPr indent="180975" algn="just" defTabSz="755934">
              <a:lnSpc>
                <a:spcPct val="96000"/>
              </a:lnSpc>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реализацию мероприятий по благоустройству сельских территорий.</a:t>
            </a:r>
          </a:p>
          <a:p>
            <a:pPr indent="180975" algn="just" defTabSz="755934">
              <a:lnSpc>
                <a:spcPct val="96000"/>
              </a:lnSpc>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понесенных по ученическим договорам и на оплату труда и проживания студентов.</a:t>
            </a:r>
          </a:p>
          <a:p>
            <a:pPr indent="180975" algn="just" defTabSz="755934">
              <a:lnSpc>
                <a:spcPct val="96000"/>
              </a:lnSpc>
              <a:buFont typeface="+mj-lt"/>
              <a:buAutoNum type="arabicPeriod"/>
            </a:pPr>
            <a:endParaRPr lang="ru-RU" sz="850" spc="-50" dirty="0" smtClean="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endParaRPr lang="ru-RU" sz="85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44" name="Рисунок 43"/>
          <p:cNvPicPr>
            <a:picLocks noChangeAspect="1"/>
          </p:cNvPicPr>
          <p:nvPr/>
        </p:nvPicPr>
        <p:blipFill>
          <a:blip r:embed="rId6" cstate="print">
            <a:duotone>
              <a:prstClr val="black"/>
              <a:srgbClr val="CCE395">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40010" y="5874569"/>
            <a:ext cx="3305948" cy="287205"/>
          </a:xfrm>
          <a:prstGeom prst="rect">
            <a:avLst/>
          </a:prstGeom>
        </p:spPr>
      </p:pic>
      <p:sp>
        <p:nvSpPr>
          <p:cNvPr id="48" name="TextBox 47"/>
          <p:cNvSpPr txBox="1"/>
          <p:nvPr/>
        </p:nvSpPr>
        <p:spPr>
          <a:xfrm>
            <a:off x="2501465" y="5839012"/>
            <a:ext cx="3305948" cy="246221"/>
          </a:xfrm>
          <a:prstGeom prst="rect">
            <a:avLst/>
          </a:prstGeom>
          <a:noFill/>
        </p:spPr>
        <p:txBody>
          <a:bodyPr wrap="square" rtlCol="0">
            <a:spAutoFit/>
          </a:bodyPr>
          <a:lstStyle/>
          <a:p>
            <a:pPr algn="ct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оддержка молодых специалистов</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1" name="Рисунок 50"/>
          <p:cNvPicPr>
            <a:picLocks noChangeAspect="1"/>
          </p:cNvPicPr>
          <p:nvPr/>
        </p:nvPicPr>
        <p:blipFill>
          <a:blip r:embed="rId17"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2539142" y="6134170"/>
            <a:ext cx="2900925" cy="700734"/>
          </a:xfrm>
          <a:prstGeom prst="rect">
            <a:avLst/>
          </a:prstGeom>
        </p:spPr>
      </p:pic>
      <p:sp>
        <p:nvSpPr>
          <p:cNvPr id="52" name="Объект 31"/>
          <p:cNvSpPr txBox="1">
            <a:spLocks/>
          </p:cNvSpPr>
          <p:nvPr/>
        </p:nvSpPr>
        <p:spPr>
          <a:xfrm>
            <a:off x="2640010" y="6161774"/>
            <a:ext cx="2839298" cy="63086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Выплата единовременного пособия молодым специалистам.</a:t>
            </a:r>
          </a:p>
          <a:p>
            <a:pPr marL="0" indent="180975" algn="just">
              <a:lnSpc>
                <a:spcPct val="96000"/>
              </a:lnSpc>
              <a:spcBef>
                <a:spcPts val="0"/>
              </a:spcBef>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ежемесячных выплат молодым специалистам.</a:t>
            </a:r>
            <a:endParaRPr lang="ru-RU" sz="85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3" name="Рисунок 5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371412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3" name="Picture 6" descr="http://tomnosti.info/dorogi-kak-i-pochemu-4/foto/17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0" r="12500"/>
          <a:stretch/>
        </p:blipFill>
        <p:spPr bwMode="auto">
          <a:xfrm>
            <a:off x="525346" y="1187705"/>
            <a:ext cx="1052404" cy="997917"/>
          </a:xfrm>
          <a:prstGeom prst="ellipse">
            <a:avLst/>
          </a:prstGeom>
          <a:noFill/>
          <a:extLst>
            <a:ext uri="{909E8E84-426E-40DD-AFC4-6F175D3DCCD1}">
              <a14:hiddenFill xmlns:a14="http://schemas.microsoft.com/office/drawing/2010/main">
                <a:solidFill>
                  <a:srgbClr val="FFFFFF"/>
                </a:solidFill>
              </a14:hiddenFill>
            </a:ext>
          </a:extLst>
        </p:spPr>
      </p:pic>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48" y="1157914"/>
            <a:ext cx="1057501" cy="1057501"/>
          </a:xfrm>
          <a:prstGeom prst="rect">
            <a:avLst/>
          </a:prstGeom>
        </p:spPr>
      </p:pic>
      <p:pic>
        <p:nvPicPr>
          <p:cNvPr id="35" name="Рисунок 34"/>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1894" y="5302850"/>
            <a:ext cx="2621866" cy="1175278"/>
          </a:xfrm>
          <a:prstGeom prst="rect">
            <a:avLst/>
          </a:prstGeom>
        </p:spPr>
      </p:pic>
      <p:sp>
        <p:nvSpPr>
          <p:cNvPr id="36" name="TextBox 35"/>
          <p:cNvSpPr txBox="1"/>
          <p:nvPr/>
        </p:nvSpPr>
        <p:spPr>
          <a:xfrm>
            <a:off x="-278249" y="2499578"/>
            <a:ext cx="4082583" cy="600164"/>
          </a:xfrm>
          <a:prstGeom prst="rect">
            <a:avLst/>
          </a:prstGeom>
          <a:noFill/>
        </p:spPr>
        <p:txBody>
          <a:bodyPr wrap="square" rtlCol="0">
            <a:spAutoFit/>
          </a:bodyPr>
          <a:lstStyle/>
          <a:p>
            <a:pPr algn="ctr"/>
            <a:r>
              <a:rPr lang="ru-RU"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автодорога общего пользования регионального значения:</a:t>
            </a:r>
          </a:p>
        </p:txBody>
      </p:sp>
      <p:sp>
        <p:nvSpPr>
          <p:cNvPr id="37" name="TextBox 36"/>
          <p:cNvSpPr txBox="1"/>
          <p:nvPr/>
        </p:nvSpPr>
        <p:spPr>
          <a:xfrm>
            <a:off x="205060" y="4738775"/>
            <a:ext cx="3115966"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510" y="3168095"/>
            <a:ext cx="542759" cy="542759"/>
          </a:xfrm>
          <a:prstGeom prst="rect">
            <a:avLst/>
          </a:prstGeom>
        </p:spPr>
      </p:pic>
      <p:sp>
        <p:nvSpPr>
          <p:cNvPr id="41" name="Прямоугольник 40"/>
          <p:cNvSpPr/>
          <p:nvPr/>
        </p:nvSpPr>
        <p:spPr>
          <a:xfrm>
            <a:off x="940943" y="3152188"/>
            <a:ext cx="2240175" cy="523220"/>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Р-96 Спас-Деменск-Ельня-Починок</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01" y="4161186"/>
            <a:ext cx="469038" cy="536734"/>
          </a:xfrm>
          <a:prstGeom prst="rect">
            <a:avLst/>
          </a:prstGeom>
        </p:spPr>
      </p:pic>
      <p:sp>
        <p:nvSpPr>
          <p:cNvPr id="44" name="Прямоугольник 43"/>
          <p:cNvSpPr/>
          <p:nvPr/>
        </p:nvSpPr>
        <p:spPr>
          <a:xfrm>
            <a:off x="977560" y="4270180"/>
            <a:ext cx="2691601" cy="307777"/>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Смоленск-Фаянсовая</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p:cNvSpPr txBox="1"/>
          <p:nvPr/>
        </p:nvSpPr>
        <p:spPr>
          <a:xfrm>
            <a:off x="1527527" y="1283686"/>
            <a:ext cx="2083580"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p:cNvSpPr txBox="1"/>
          <p:nvPr/>
        </p:nvSpPr>
        <p:spPr>
          <a:xfrm>
            <a:off x="527407" y="5685526"/>
            <a:ext cx="2586353" cy="276999"/>
          </a:xfrm>
          <a:prstGeom prst="rect">
            <a:avLst/>
          </a:prstGeom>
          <a:noFill/>
        </p:spPr>
        <p:txBody>
          <a:bodyPr wrap="square" rtlCol="0">
            <a:spAutoFit/>
          </a:bodyPr>
          <a:lstStyle/>
          <a:p>
            <a:pPr algn="ct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TextBox 46"/>
          <p:cNvSpPr txBox="1"/>
          <p:nvPr/>
        </p:nvSpPr>
        <p:spPr>
          <a:xfrm>
            <a:off x="527406" y="5866169"/>
            <a:ext cx="2586353" cy="553998"/>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35,1 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дороги с твердым                             покрытием   </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605420" y="5496837"/>
            <a:ext cx="2508340" cy="369332"/>
          </a:xfrm>
          <a:prstGeom prst="rect">
            <a:avLst/>
          </a:prstGeom>
          <a:noFill/>
        </p:spPr>
        <p:txBody>
          <a:bodyPr wrap="square" rtlCol="0">
            <a:spAutoFit/>
          </a:bodyPr>
          <a:lstStyle/>
          <a:p>
            <a:pPr algn="ctr"/>
            <a:r>
              <a:rPr lang="ru-RU"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64,7 </a:t>
            </a: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129838" y="3715586"/>
            <a:ext cx="3581758" cy="369332"/>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магистраль:</a:t>
            </a:r>
          </a:p>
        </p:txBody>
      </p:sp>
      <p:sp>
        <p:nvSpPr>
          <p:cNvPr id="50" name="Прямоугольник 49"/>
          <p:cNvSpPr/>
          <p:nvPr/>
        </p:nvSpPr>
        <p:spPr>
          <a:xfrm>
            <a:off x="520247" y="1343531"/>
            <a:ext cx="1085856" cy="769441"/>
          </a:xfrm>
          <a:prstGeom prst="rect">
            <a:avLst/>
          </a:prstGeom>
        </p:spPr>
        <p:txBody>
          <a:bodyPr wrap="square">
            <a:spAutoFit/>
          </a:bodyPr>
          <a:lstStyle/>
          <a:p>
            <a:pPr algn="ctr"/>
            <a:r>
              <a:rPr lang="ru-RU"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338,3 </a:t>
            </a:r>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км</a:t>
            </a:r>
            <a:endParaRPr lang="ru-RU" sz="2000" dirty="0">
              <a:solidFill>
                <a:schemeClr val="bg1"/>
              </a:solidFill>
            </a:endParaRPr>
          </a:p>
        </p:txBody>
      </p:sp>
      <p:pic>
        <p:nvPicPr>
          <p:cNvPr id="26" name="Рисунок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6124" y="1437575"/>
            <a:ext cx="4047038" cy="4900044"/>
          </a:xfrm>
          <a:prstGeom prst="rect">
            <a:avLst/>
          </a:prstGeom>
        </p:spPr>
      </p:pic>
    </p:spTree>
    <p:extLst>
      <p:ext uri="{BB962C8B-B14F-4D97-AF65-F5344CB8AC3E}">
        <p14:creationId xmlns:p14="http://schemas.microsoft.com/office/powerpoint/2010/main" val="496555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3418"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8" name="TextBox 37"/>
          <p:cNvSpPr txBox="1"/>
          <p:nvPr/>
        </p:nvSpPr>
        <p:spPr>
          <a:xfrm>
            <a:off x="1428326" y="1630351"/>
            <a:ext cx="1917622"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оказывающая услуги связи</a:t>
            </a:r>
          </a:p>
        </p:txBody>
      </p:sp>
      <p:sp>
        <p:nvSpPr>
          <p:cNvPr id="39" name="TextBox 38"/>
          <p:cNvSpPr txBox="1"/>
          <p:nvPr/>
        </p:nvSpPr>
        <p:spPr>
          <a:xfrm>
            <a:off x="2121300" y="1198928"/>
            <a:ext cx="418704" cy="584775"/>
          </a:xfrm>
          <a:prstGeom prst="rect">
            <a:avLst/>
          </a:prstGeom>
          <a:noFill/>
        </p:spPr>
        <p:txBody>
          <a:bodyPr wrap="non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0" name="TextBox 39"/>
          <p:cNvSpPr txBox="1"/>
          <p:nvPr/>
        </p:nvSpPr>
        <p:spPr>
          <a:xfrm flipH="1">
            <a:off x="6541289" y="2967745"/>
            <a:ext cx="806564"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41" name="TextBox 40"/>
          <p:cNvSpPr txBox="1"/>
          <p:nvPr/>
        </p:nvSpPr>
        <p:spPr>
          <a:xfrm>
            <a:off x="6078903" y="3424730"/>
            <a:ext cx="1398850"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flipH="1">
            <a:off x="727536" y="3123912"/>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3" name="TextBox 42"/>
          <p:cNvSpPr txBox="1"/>
          <p:nvPr/>
        </p:nvSpPr>
        <p:spPr>
          <a:xfrm>
            <a:off x="168296" y="3543470"/>
            <a:ext cx="1529785"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сотовой связи</a:t>
            </a:r>
          </a:p>
        </p:txBody>
      </p:sp>
      <p:sp>
        <p:nvSpPr>
          <p:cNvPr id="44" name="TextBox 43"/>
          <p:cNvSpPr txBox="1"/>
          <p:nvPr/>
        </p:nvSpPr>
        <p:spPr>
          <a:xfrm>
            <a:off x="4458728" y="5256090"/>
            <a:ext cx="2197206" cy="954107"/>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интерактивное телевидение</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47" name="Рисунок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341" y="5181516"/>
            <a:ext cx="1251611" cy="1251611"/>
          </a:xfrm>
          <a:prstGeom prst="rect">
            <a:avLst/>
          </a:prstGeom>
        </p:spPr>
      </p:pic>
      <p:pic>
        <p:nvPicPr>
          <p:cNvPr id="48" name="Рисунок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49" name="Рисунок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50" name="Рисунок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699" y="3154149"/>
            <a:ext cx="1237827" cy="1237827"/>
          </a:xfrm>
          <a:prstGeom prst="rect">
            <a:avLst/>
          </a:prstGeom>
        </p:spPr>
      </p:pic>
      <p:pic>
        <p:nvPicPr>
          <p:cNvPr id="51" name="Рисунок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52" name="Рисунок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219" y="5191829"/>
            <a:ext cx="1237827" cy="1237827"/>
          </a:xfrm>
          <a:prstGeom prst="rect">
            <a:avLst/>
          </a:prstGeom>
        </p:spPr>
      </p:pic>
      <p:sp>
        <p:nvSpPr>
          <p:cNvPr id="53" name="TextBox 52"/>
          <p:cNvSpPr txBox="1"/>
          <p:nvPr/>
        </p:nvSpPr>
        <p:spPr>
          <a:xfrm>
            <a:off x="4590929" y="1623949"/>
            <a:ext cx="2886824" cy="523220"/>
          </a:xfrm>
          <a:prstGeom prst="rect">
            <a:avLst/>
          </a:prstGeom>
          <a:noFill/>
        </p:spPr>
        <p:txBody>
          <a:bodyPr wrap="square" rtlCol="0">
            <a:spAutoFit/>
          </a:bodyPr>
          <a:lstStyle/>
          <a:p>
            <a:pPr>
              <a:tabLst>
                <a:tab pos="176213" algn="l"/>
              </a:tabLst>
            </a:pPr>
            <a:r>
              <a:rPr lang="ru-RU" sz="1400" dirty="0" smtClean="0">
                <a:latin typeface="Open Sans" panose="020B0606030504020204" pitchFamily="34" charset="0"/>
                <a:ea typeface="Open Sans" panose="020B0606030504020204" pitchFamily="34" charset="0"/>
                <a:cs typeface="Open Sans" panose="020B0606030504020204" pitchFamily="34" charset="0"/>
              </a:rPr>
              <a:t>Смоленский филиал </a:t>
            </a:r>
            <a:br>
              <a:rPr lang="ru-RU" sz="1400" dirty="0" smtClean="0">
                <a:latin typeface="Open Sans" panose="020B0606030504020204" pitchFamily="34" charset="0"/>
                <a:ea typeface="Open Sans" panose="020B0606030504020204" pitchFamily="34" charset="0"/>
                <a:cs typeface="Open Sans" panose="020B0606030504020204" pitchFamily="34" charset="0"/>
              </a:rPr>
            </a:br>
            <a:r>
              <a:rPr lang="ru-RU" sz="1400" dirty="0" smtClean="0">
                <a:latin typeface="Open Sans" panose="020B0606030504020204" pitchFamily="34" charset="0"/>
                <a:ea typeface="Open Sans" panose="020B0606030504020204" pitchFamily="34" charset="0"/>
                <a:cs typeface="Open Sans" panose="020B0606030504020204" pitchFamily="34" charset="0"/>
              </a:rPr>
              <a:t>ПАО «</a:t>
            </a:r>
            <a:r>
              <a:rPr lang="ru-RU" sz="1400" dirty="0">
                <a:latin typeface="Open Sans" panose="020B0606030504020204" pitchFamily="34" charset="0"/>
                <a:ea typeface="Open Sans" panose="020B0606030504020204" pitchFamily="34" charset="0"/>
                <a:cs typeface="Open Sans" panose="020B0606030504020204" pitchFamily="34" charset="0"/>
              </a:rPr>
              <a:t>Р</a:t>
            </a:r>
            <a:r>
              <a:rPr lang="ru-RU" sz="1400" dirty="0" smtClean="0">
                <a:latin typeface="Open Sans" panose="020B0606030504020204" pitchFamily="34" charset="0"/>
                <a:ea typeface="Open Sans" panose="020B0606030504020204" pitchFamily="34" charset="0"/>
                <a:cs typeface="Open Sans" panose="020B0606030504020204" pitchFamily="34" charset="0"/>
              </a:rPr>
              <a:t>остелеком»</a:t>
            </a:r>
          </a:p>
        </p:txBody>
      </p:sp>
      <p:sp>
        <p:nvSpPr>
          <p:cNvPr id="54" name="TextBox 53"/>
          <p:cNvSpPr txBox="1"/>
          <p:nvPr/>
        </p:nvSpPr>
        <p:spPr>
          <a:xfrm>
            <a:off x="735220" y="4609759"/>
            <a:ext cx="1841732" cy="1600438"/>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«МТС»</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Билайн</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Теле-2</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Мегафон</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5" name="Рисунок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695" y="4956770"/>
            <a:ext cx="454160" cy="453208"/>
          </a:xfrm>
          <a:prstGeom prst="rect">
            <a:avLst/>
          </a:prstGeom>
        </p:spPr>
      </p:pic>
      <p:pic>
        <p:nvPicPr>
          <p:cNvPr id="56" name="Рисунок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869" y="4542576"/>
            <a:ext cx="427934" cy="440771"/>
          </a:xfrm>
          <a:prstGeom prst="rect">
            <a:avLst/>
          </a:prstGeom>
        </p:spPr>
      </p:pic>
      <p:pic>
        <p:nvPicPr>
          <p:cNvPr id="57" name="Рисунок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579" y="5823387"/>
            <a:ext cx="452779" cy="453993"/>
          </a:xfrm>
          <a:prstGeom prst="rect">
            <a:avLst/>
          </a:prstGeom>
        </p:spPr>
      </p:pic>
      <p:pic>
        <p:nvPicPr>
          <p:cNvPr id="58" name="Рисунок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7354" y="5447890"/>
            <a:ext cx="481090" cy="352158"/>
          </a:xfrm>
          <a:prstGeom prst="rect">
            <a:avLst/>
          </a:prstGeom>
        </p:spPr>
      </p:pic>
      <p:pic>
        <p:nvPicPr>
          <p:cNvPr id="59" name="Рисунок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60" name="Рисунок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61" name="Рисунок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pic>
        <p:nvPicPr>
          <p:cNvPr id="33" name="Рисунок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1484004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mostr0y.ru/assets/images/foto/2015/12/21378487-l%5b1%5d.jpg"/>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33206" y="4308426"/>
            <a:ext cx="4123303" cy="3092479"/>
          </a:xfrm>
          <a:prstGeom prst="rect">
            <a:avLst/>
          </a:prstGeom>
          <a:noFill/>
          <a:extLst>
            <a:ext uri="{909E8E84-426E-40DD-AFC4-6F175D3DCCD1}">
              <a14:hiddenFill xmlns:a14="http://schemas.microsoft.com/office/drawing/2010/main">
                <a:solidFill>
                  <a:srgbClr val="FFFFFF"/>
                </a:solidFill>
              </a14:hiddenFill>
            </a:ext>
          </a:extLst>
        </p:spPr>
      </p:pic>
      <p:pic>
        <p:nvPicPr>
          <p:cNvPr id="38" name="Рисунок 37" descr="http://media.vremyan.ru/images/640_480/images_23407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4860" y="1272097"/>
            <a:ext cx="1573603" cy="1601722"/>
          </a:xfrm>
          <a:prstGeom prst="ellipse">
            <a:avLst/>
          </a:prstGeom>
          <a:noFill/>
          <a:ln>
            <a:noFill/>
          </a:ln>
        </p:spPr>
      </p:pic>
      <p:pic>
        <p:nvPicPr>
          <p:cNvPr id="40" name="Рисунок 39"/>
          <p:cNvPicPr>
            <a:picLocks noChangeAspect="1"/>
          </p:cNvPicPr>
          <p:nvPr/>
        </p:nvPicPr>
        <p:blipFill>
          <a:blip r:embed="rId4" cstate="print">
            <a:duotone>
              <a:prstClr val="black"/>
              <a:srgbClr val="EBEBA9">
                <a:tint val="45000"/>
                <a:satMod val="400000"/>
              </a:srgbClr>
            </a:duotone>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45008" y="3578838"/>
            <a:ext cx="3847129" cy="1189808"/>
          </a:xfrm>
          <a:prstGeom prst="rect">
            <a:avLst/>
          </a:prstGeom>
          <a:ln>
            <a:solidFill>
              <a:schemeClr val="tx1"/>
            </a:solidFill>
            <a:prstDash val="lgDash"/>
          </a:ln>
        </p:spPr>
      </p:pic>
      <p:pic>
        <p:nvPicPr>
          <p:cNvPr id="10" name="Рисунок 9"/>
          <p:cNvPicPr>
            <a:picLocks noChangeAspect="1"/>
          </p:cNvPicPr>
          <p:nvPr/>
        </p:nvPicPr>
        <p:blipFill>
          <a:blip r:embed="rId6"/>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244535" y="3059997"/>
            <a:ext cx="3454726" cy="369332"/>
          </a:xfrm>
          <a:prstGeom prst="rect">
            <a:avLst/>
          </a:prstGeom>
          <a:noFill/>
        </p:spPr>
        <p:txBody>
          <a:bodyPr wrap="square" rtlCol="0">
            <a:spAutoFit/>
          </a:bodyPr>
          <a:lstStyle/>
          <a:p>
            <a:r>
              <a:rPr lang="ru-RU"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Социальная сфера</a:t>
            </a:r>
            <a:endParaRPr lang="ru-RU"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Рисунок 23"/>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6" y="1307511"/>
            <a:ext cx="2795137" cy="936966"/>
          </a:xfrm>
          <a:prstGeom prst="rect">
            <a:avLst/>
          </a:prstGeom>
        </p:spPr>
      </p:pic>
      <p:pic>
        <p:nvPicPr>
          <p:cNvPr id="25" name="Рисунок 24"/>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5" y="3392975"/>
            <a:ext cx="2795137" cy="936966"/>
          </a:xfrm>
          <a:prstGeom prst="rect">
            <a:avLst/>
          </a:prstGeom>
        </p:spPr>
      </p:pic>
      <p:sp>
        <p:nvSpPr>
          <p:cNvPr id="28" name="TextBox 27"/>
          <p:cNvSpPr txBox="1"/>
          <p:nvPr/>
        </p:nvSpPr>
        <p:spPr>
          <a:xfrm>
            <a:off x="440600" y="4378995"/>
            <a:ext cx="2313639" cy="646331"/>
          </a:xfrm>
          <a:prstGeom prst="rect">
            <a:avLst/>
          </a:prstGeom>
          <a:noFill/>
        </p:spPr>
        <p:txBody>
          <a:bodyPr wrap="squar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0,3 </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378909" y="2325698"/>
            <a:ext cx="2392913" cy="923330"/>
          </a:xfrm>
          <a:prstGeom prst="rect">
            <a:avLst/>
          </a:prstGeom>
          <a:noFill/>
        </p:spPr>
        <p:txBody>
          <a:bodyPr wrap="square" rtlCol="0">
            <a:spAutoFit/>
          </a:bodyPr>
          <a:lstStyle/>
          <a:p>
            <a:pPr algn="ct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167.1 </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909" y="1452828"/>
            <a:ext cx="2375330" cy="646331"/>
          </a:xfrm>
          <a:prstGeom prst="rect">
            <a:avLst/>
          </a:prstGeom>
          <a:noFill/>
        </p:spPr>
        <p:txBody>
          <a:bodyPr wrap="non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929" y="3577258"/>
            <a:ext cx="2678554" cy="584775"/>
          </a:xfrm>
          <a:prstGeom prst="rect">
            <a:avLst/>
          </a:prstGeom>
          <a:noFill/>
        </p:spPr>
        <p:txBody>
          <a:bodyPr wrap="non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эксплуатацию жилья</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3338719" y="3632556"/>
            <a:ext cx="3605925" cy="830997"/>
          </a:xfrm>
          <a:prstGeom prst="rect">
            <a:avLst/>
          </a:prstGeom>
          <a:noFill/>
        </p:spPr>
        <p:txBody>
          <a:bodyPr wrap="square" rtlCol="0">
            <a:spAutoFit/>
          </a:bodyPr>
          <a:lstStyle/>
          <a:p>
            <a:pPr indent="179388" algn="just"/>
            <a:r>
              <a:rPr lang="ru-RU" sz="1200" dirty="0"/>
              <a:t>В районе реализуется муниципальная программа «Обеспечение жильем молодых </a:t>
            </a:r>
            <a:r>
              <a:rPr lang="ru-RU" sz="1200" dirty="0" smtClean="0"/>
              <a:t>семей. </a:t>
            </a:r>
            <a:r>
              <a:rPr lang="ru-RU" sz="1200" dirty="0"/>
              <a:t>В </a:t>
            </a:r>
            <a:r>
              <a:rPr lang="ru-RU" sz="1200" dirty="0" smtClean="0"/>
              <a:t>2020 </a:t>
            </a:r>
            <a:r>
              <a:rPr lang="ru-RU" sz="1200" dirty="0"/>
              <a:t>году за счет получения социальной выплаты </a:t>
            </a:r>
            <a:r>
              <a:rPr lang="ru-RU" sz="1200" dirty="0" smtClean="0"/>
              <a:t>улучшила </a:t>
            </a:r>
            <a:r>
              <a:rPr lang="ru-RU" sz="1200" dirty="0"/>
              <a:t>свои жилищные условия  </a:t>
            </a:r>
            <a:r>
              <a:rPr lang="ru-RU" sz="1200" dirty="0" smtClean="0"/>
              <a:t>одна  молодая семья. </a:t>
            </a:r>
            <a:endParaRPr lang="ru-RU" sz="1200" dirty="0">
              <a:latin typeface="Open Sans" pitchFamily="34" charset="0"/>
              <a:ea typeface="Open Sans" pitchFamily="34" charset="0"/>
              <a:cs typeface="Open Sans" pitchFamily="34" charset="0"/>
            </a:endParaRPr>
          </a:p>
        </p:txBody>
      </p:sp>
      <p:sp>
        <p:nvSpPr>
          <p:cNvPr id="35" name="TextBox 34"/>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1" name="TextBox 4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5758" y="1228536"/>
            <a:ext cx="1631806" cy="1654085"/>
          </a:xfrm>
          <a:prstGeom prst="rect">
            <a:avLst/>
          </a:prstGeom>
        </p:spPr>
      </p:pic>
      <p:pic>
        <p:nvPicPr>
          <p:cNvPr id="26" name="Рисунок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1682" y="1224482"/>
            <a:ext cx="1690011" cy="1713085"/>
          </a:xfrm>
          <a:prstGeom prst="rect">
            <a:avLst/>
          </a:prstGeom>
        </p:spPr>
      </p:pic>
      <p:pic>
        <p:nvPicPr>
          <p:cNvPr id="32" name="Рисунок 31" descr="http://selhoz.admin-smolensk.ru/files/675/gallery/med/22.11.2016_12.15.27_img_0029.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69032" y="1289136"/>
            <a:ext cx="1635309" cy="1584682"/>
          </a:xfrm>
          <a:prstGeom prst="ellipse">
            <a:avLst/>
          </a:prstGeom>
          <a:noFill/>
          <a:ln>
            <a:noFill/>
          </a:ln>
        </p:spPr>
      </p:pic>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38581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960" y="1347646"/>
            <a:ext cx="2350637" cy="2350637"/>
          </a:xfrm>
          <a:prstGeom prst="rect">
            <a:avLst/>
          </a:prstGeom>
          <a:ln>
            <a:noFill/>
          </a:ln>
        </p:spPr>
      </p:pic>
      <p:pic>
        <p:nvPicPr>
          <p:cNvPr id="17" name="Рисунок 16"/>
          <p:cNvPicPr>
            <a:picLocks noChangeAspect="1"/>
          </p:cNvPicPr>
          <p:nvPr/>
        </p:nvPicPr>
        <p:blipFill>
          <a:blip r:embed="rId3"/>
          <a:stretch>
            <a:fillRect/>
          </a:stretch>
        </p:blipFill>
        <p:spPr>
          <a:xfrm>
            <a:off x="2061031" y="156237"/>
            <a:ext cx="5498644" cy="768091"/>
          </a:xfrm>
          <a:prstGeom prst="rect">
            <a:avLst/>
          </a:prstGeom>
        </p:spPr>
      </p:pic>
      <p:sp>
        <p:nvSpPr>
          <p:cNvPr id="18" name="TextBox 17"/>
          <p:cNvSpPr txBox="1"/>
          <p:nvPr/>
        </p:nvSpPr>
        <p:spPr>
          <a:xfrm>
            <a:off x="1751897" y="232505"/>
            <a:ext cx="6116912" cy="615553"/>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a:t>
            </a: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Главы муниципального образования</a:t>
            </a:r>
            <a:endPar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Смоленской </a:t>
            </a: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854777" y="1472213"/>
            <a:ext cx="4403212" cy="3046988"/>
          </a:xfrm>
          <a:prstGeom prst="rect">
            <a:avLst/>
          </a:prstGeom>
          <a:noFill/>
        </p:spPr>
        <p:txBody>
          <a:bodyPr wrap="square" rtlCol="0">
            <a:spAutoFit/>
          </a:bodyPr>
          <a:lstStyle/>
          <a:p>
            <a:pPr algn="just"/>
            <a:r>
              <a:rPr lang="ru-RU" sz="1200" dirty="0" smtClean="0"/>
              <a:t>	</a:t>
            </a:r>
            <a:r>
              <a:rPr lang="ru-RU" sz="1200" dirty="0" smtClean="0">
                <a:latin typeface="Open Sans" pitchFamily="34" charset="0"/>
              </a:rPr>
              <a:t>Вас </a:t>
            </a:r>
            <a:r>
              <a:rPr lang="ru-RU" sz="1200" dirty="0">
                <a:latin typeface="Open Sans" pitchFamily="34" charset="0"/>
              </a:rPr>
              <a:t>приветствует муниципальное образование «Глинковский район» Смоленской области.	</a:t>
            </a:r>
          </a:p>
          <a:p>
            <a:pPr algn="just"/>
            <a:r>
              <a:rPr lang="ru-RU" sz="1200" dirty="0">
                <a:latin typeface="Open Sans" pitchFamily="34" charset="0"/>
              </a:rPr>
              <a:t>	В числе ключевых направлений деятельности органов местного самоуправления – повышение качества и доступности муниципальных услуг, создание благоприятного инвестиционного климата, оказание </a:t>
            </a:r>
            <a:r>
              <a:rPr lang="ru-RU" sz="1200" dirty="0" smtClean="0">
                <a:latin typeface="Open Sans" pitchFamily="34" charset="0"/>
              </a:rPr>
              <a:t>всесторонней </a:t>
            </a:r>
            <a:r>
              <a:rPr lang="ru-RU" sz="1200" dirty="0">
                <a:latin typeface="Open Sans" pitchFamily="34" charset="0"/>
              </a:rPr>
              <a:t>поддержки субъектам малого и среднего бизнеса. Залогом успешного развития экономики является реализация инвестиционных проектов. Руководство района, придавая огромное значение экономической стабильности, процветанию населения, обеспечению комфортных условий его проживания ставит перед собой задачу проведения активной деятельности, направленной на привлечение инвесторов. Глинка открыта для партнерства и сотрудничества.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p:cNvSpPr txBox="1"/>
          <p:nvPr/>
        </p:nvSpPr>
        <p:spPr>
          <a:xfrm>
            <a:off x="299192" y="3787558"/>
            <a:ext cx="2422465" cy="523220"/>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Калмыков </a:t>
            </a:r>
          </a:p>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Михаил  Захарович</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4031576" y="1051811"/>
            <a:ext cx="2049613"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4" name="TextBox 23"/>
          <p:cNvSpPr txBox="1"/>
          <p:nvPr/>
        </p:nvSpPr>
        <p:spPr>
          <a:xfrm>
            <a:off x="1360395" y="6309121"/>
            <a:ext cx="4377457"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Глинковский район!</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5" name="TextBox 24"/>
          <p:cNvSpPr txBox="1"/>
          <p:nvPr/>
        </p:nvSpPr>
        <p:spPr>
          <a:xfrm>
            <a:off x="280105" y="4519202"/>
            <a:ext cx="6828266" cy="1015663"/>
          </a:xfrm>
          <a:prstGeom prst="rect">
            <a:avLst/>
          </a:prstGeom>
          <a:noFill/>
        </p:spPr>
        <p:txBody>
          <a:bodyPr wrap="square" rtlCol="0">
            <a:spAutoFit/>
          </a:bodyPr>
          <a:lstStyle/>
          <a:p>
            <a:pPr algn="just"/>
            <a:r>
              <a:rPr lang="ru-RU" sz="1200" dirty="0" smtClean="0"/>
              <a:t>	</a:t>
            </a:r>
            <a:r>
              <a:rPr lang="ru-RU" sz="1200" dirty="0" smtClean="0">
                <a:latin typeface="Open Sans" pitchFamily="34" charset="0"/>
              </a:rPr>
              <a:t>Благоприятные </a:t>
            </a:r>
            <a:r>
              <a:rPr lang="ru-RU" sz="1200" dirty="0">
                <a:latin typeface="Open Sans" pitchFamily="34" charset="0"/>
              </a:rPr>
              <a:t>условия для развития агропромышленного комплекса района способствуют развитию производства сельскохозяйственной продукции.</a:t>
            </a:r>
          </a:p>
          <a:p>
            <a:pPr algn="just"/>
            <a:r>
              <a:rPr lang="ru-RU" sz="1200" dirty="0">
                <a:latin typeface="Open Sans" pitchFamily="34" charset="0"/>
              </a:rPr>
              <a:t>	Наличие месторождений полезных ископаемых (торф, цементное сырье, песок, гравий) создает благоприятные условия для привлечения инвестиций и развития деловых взаимоотношений</a:t>
            </a:r>
            <a:r>
              <a:rPr lang="ru-RU" sz="1200" dirty="0" smtClean="0">
                <a:latin typeface="Open Sans" pitchFamily="34" charset="0"/>
              </a:rPr>
              <a:t>.</a:t>
            </a:r>
            <a:endParaRPr lang="ru-RU" sz="1200" dirty="0">
              <a:latin typeface="Open Sans" pitchFamily="34" charset="0"/>
            </a:endParaRPr>
          </a:p>
        </p:txBody>
      </p:sp>
      <p:sp>
        <p:nvSpPr>
          <p:cNvPr id="28" name="Прямоугольник 27"/>
          <p:cNvSpPr/>
          <p:nvPr/>
        </p:nvSpPr>
        <p:spPr>
          <a:xfrm>
            <a:off x="236368" y="5544693"/>
            <a:ext cx="6625512" cy="646331"/>
          </a:xfrm>
          <a:prstGeom prst="rect">
            <a:avLst/>
          </a:prstGeom>
        </p:spPr>
        <p:txBody>
          <a:bodyPr wrap="square">
            <a:spAutoFit/>
          </a:bodyPr>
          <a:lstStyle/>
          <a:p>
            <a:pPr algn="just"/>
            <a:r>
              <a:rPr lang="ru-RU" sz="1200" dirty="0" smtClean="0"/>
              <a:t>	</a:t>
            </a:r>
            <a:r>
              <a:rPr lang="ru-RU" sz="1200" dirty="0" smtClean="0">
                <a:latin typeface="Open Sans" pitchFamily="34" charset="0"/>
              </a:rPr>
              <a:t>Администрация </a:t>
            </a:r>
            <a:r>
              <a:rPr lang="ru-RU" sz="1200" dirty="0">
                <a:latin typeface="Open Sans" pitchFamily="34" charset="0"/>
              </a:rPr>
              <a:t>муниципального образования «Глинковский район» приглашает к сотрудничеству инвесторов и мы  готовы создать самые благоприятные условия для реализации инвестиционных проектов.</a:t>
            </a:r>
          </a:p>
        </p:txBody>
      </p:sp>
      <p:pic>
        <p:nvPicPr>
          <p:cNvPr id="1026" name="Picture 2" descr="C:\Documents and Settings\111\Мои документы\Download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368" y="1369827"/>
            <a:ext cx="2390464" cy="230627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64269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33526"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8" name="TextBox 27"/>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1" name="Рисунок 30"/>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9487" y="1177153"/>
            <a:ext cx="2422382" cy="848350"/>
          </a:xfrm>
          <a:prstGeom prst="rect">
            <a:avLst/>
          </a:prstGeom>
        </p:spPr>
      </p:pic>
      <p:pic>
        <p:nvPicPr>
          <p:cNvPr id="32" name="Рисунок 31"/>
          <p:cNvPicPr>
            <a:picLocks noChangeAspect="1"/>
          </p:cNvPicPr>
          <p:nvPr/>
        </p:nvPicPr>
        <p:blipFill>
          <a:blip r:embed="rId4"/>
          <a:stretch>
            <a:fillRect/>
          </a:stretch>
        </p:blipFill>
        <p:spPr>
          <a:xfrm>
            <a:off x="2061031" y="156237"/>
            <a:ext cx="5498644" cy="768091"/>
          </a:xfrm>
          <a:prstGeom prst="rect">
            <a:avLst/>
          </a:prstGeom>
        </p:spPr>
      </p:pic>
      <p:sp>
        <p:nvSpPr>
          <p:cNvPr id="34" name="TextBox 33"/>
          <p:cNvSpPr txBox="1"/>
          <p:nvPr/>
        </p:nvSpPr>
        <p:spPr>
          <a:xfrm>
            <a:off x="442759" y="1177451"/>
            <a:ext cx="2452542"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595819" y="2081424"/>
            <a:ext cx="639919" cy="584775"/>
          </a:xfrm>
          <a:prstGeom prst="rect">
            <a:avLst/>
          </a:prstGeom>
          <a:noFill/>
        </p:spPr>
        <p:txBody>
          <a:bodyPr wrap="none" rtlCol="0">
            <a:spAutoFit/>
          </a:bodyPr>
          <a:lstStyle/>
          <a:p>
            <a:pPr algn="ctr"/>
            <a:r>
              <a:rPr lang="ru-RU" sz="3200" b="1"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30</a:t>
            </a:r>
            <a:endParaRPr lang="ru-RU" sz="28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3489133" y="1534560"/>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0" name="TextBox 49"/>
          <p:cNvSpPr txBox="1"/>
          <p:nvPr/>
        </p:nvSpPr>
        <p:spPr>
          <a:xfrm>
            <a:off x="3251454" y="4797491"/>
            <a:ext cx="2177310" cy="1446550"/>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на 1 тыс. чел.</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1" name="Рисунок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226" y="4307331"/>
            <a:ext cx="1452636" cy="1452636"/>
          </a:xfrm>
          <a:prstGeom prst="rect">
            <a:avLst/>
          </a:prstGeom>
        </p:spPr>
      </p:pic>
      <p:sp>
        <p:nvSpPr>
          <p:cNvPr id="52" name="TextBox 51"/>
          <p:cNvSpPr txBox="1"/>
          <p:nvPr/>
        </p:nvSpPr>
        <p:spPr>
          <a:xfrm>
            <a:off x="5817103" y="4514371"/>
            <a:ext cx="1050288" cy="1077218"/>
          </a:xfrm>
          <a:prstGeom prst="rect">
            <a:avLst/>
          </a:prstGeom>
          <a:noFill/>
        </p:spPr>
        <p:txBody>
          <a:bodyPr wrap="none" rtlCol="0">
            <a:spAutoFit/>
          </a:bodyPr>
          <a:lstStyle/>
          <a:p>
            <a:pPr algn="ctr"/>
            <a:r>
              <a:rPr lang="ru-RU" sz="3600" b="1"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383</a:t>
            </a:r>
            <a:endParaRPr lang="ru-RU" sz="36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r>
              <a:rPr lang="ru-RU" sz="28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a:t>
            </a:r>
            <a:r>
              <a:rPr lang="ru-RU" sz="2800" b="1" dirty="0" err="1"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в.м</a:t>
            </a:r>
            <a:r>
              <a:rPr lang="ru-RU" sz="2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3" name="Рисунок 52"/>
          <p:cNvPicPr>
            <a:picLocks noChangeAspect="1"/>
          </p:cNvPicPr>
          <p:nvPr/>
        </p:nvPicPr>
        <p:blipFill>
          <a:blip r:embed="rId6"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7179" y="2765472"/>
            <a:ext cx="2422382" cy="689006"/>
          </a:xfrm>
          <a:prstGeom prst="rect">
            <a:avLst/>
          </a:prstGeom>
        </p:spPr>
      </p:pic>
      <p:sp>
        <p:nvSpPr>
          <p:cNvPr id="54" name="TextBox 53"/>
          <p:cNvSpPr txBox="1"/>
          <p:nvPr/>
        </p:nvSpPr>
        <p:spPr>
          <a:xfrm>
            <a:off x="417179" y="2810013"/>
            <a:ext cx="2422382"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1592905" y="3624491"/>
            <a:ext cx="1000594" cy="769441"/>
          </a:xfrm>
          <a:prstGeom prst="rect">
            <a:avLst/>
          </a:prstGeom>
          <a:noFill/>
        </p:spPr>
        <p:txBody>
          <a:bodyPr wrap="non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70.1</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Picture 2" descr="http://www.dekor3d.ru/upload/iblock/378/378124e25a3161f32210a5ae5fe9182d.jpg"/>
          <p:cNvPicPr>
            <a:picLocks noChangeAspect="1" noChangeArrowheads="1"/>
          </p:cNvPicPr>
          <p:nvPr/>
        </p:nvPicPr>
        <p:blipFill>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4333" y="3672108"/>
            <a:ext cx="612512" cy="61573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964734" y="3162497"/>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8" name="Picture 2" descr="http://fbm.ru/wp-content/uploads/2015/10/52321671830b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750" r="5916"/>
          <a:stretch/>
        </p:blipFill>
        <p:spPr bwMode="auto">
          <a:xfrm>
            <a:off x="3515473" y="2737945"/>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9" name="Рисунок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60" name="Picture 4" descr="http://images.aif.ru/008/168/416a502890c5bbef90211e8644c3977d.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010" t="288" r="18606" b="-288"/>
          <a:stretch/>
        </p:blipFill>
        <p:spPr bwMode="auto">
          <a:xfrm>
            <a:off x="5703072" y="1160968"/>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61" name="Рисунок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sp>
        <p:nvSpPr>
          <p:cNvPr id="62" name="TextBox 61"/>
          <p:cNvSpPr txBox="1"/>
          <p:nvPr/>
        </p:nvSpPr>
        <p:spPr>
          <a:xfrm>
            <a:off x="6130491" y="1458314"/>
            <a:ext cx="535724"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3927043" y="3056664"/>
            <a:ext cx="527709"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4" name="Picture 8" descr="http://www.infovoronezh.ru/images/News/604755735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8598" y="4778069"/>
            <a:ext cx="2524159" cy="1655479"/>
          </a:xfrm>
          <a:prstGeom prst="rect">
            <a:avLst/>
          </a:prstGeom>
          <a:noFill/>
          <a:extLst>
            <a:ext uri="{909E8E84-426E-40DD-AFC4-6F175D3DCCD1}">
              <a14:hiddenFill xmlns:a14="http://schemas.microsoft.com/office/drawing/2010/main">
                <a:solidFill>
                  <a:srgbClr val="FFFFFF"/>
                </a:solidFill>
              </a14:hiddenFill>
            </a:ext>
          </a:extLst>
        </p:spPr>
      </p:pic>
      <p:pic>
        <p:nvPicPr>
          <p:cNvPr id="65" name="Рисунок 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
        <p:nvSpPr>
          <p:cNvPr id="66" name="TextBox 65"/>
          <p:cNvSpPr txBox="1"/>
          <p:nvPr/>
        </p:nvSpPr>
        <p:spPr>
          <a:xfrm>
            <a:off x="2044339" y="347908"/>
            <a:ext cx="5532028" cy="400110"/>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796844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35098"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 name="TextBox 12"/>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4" name="TextBox 13"/>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18" name="Диаграмма 17"/>
          <p:cNvGraphicFramePr/>
          <p:nvPr>
            <p:extLst>
              <p:ext uri="{D42A27DB-BD31-4B8C-83A1-F6EECF244321}">
                <p14:modId xmlns:p14="http://schemas.microsoft.com/office/powerpoint/2010/main" val="1486779780"/>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33264" y="1141498"/>
            <a:ext cx="3756380"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a:t>
            </a: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осуществляющие деятельность</a:t>
            </a:r>
          </a:p>
        </p:txBody>
      </p:sp>
      <p:graphicFrame>
        <p:nvGraphicFramePr>
          <p:cNvPr id="20" name="Таблица 19"/>
          <p:cNvGraphicFramePr>
            <a:graphicFrameLocks noGrp="1"/>
          </p:cNvGraphicFramePr>
          <p:nvPr>
            <p:extLst>
              <p:ext uri="{D42A27DB-BD31-4B8C-83A1-F6EECF244321}">
                <p14:modId xmlns:p14="http://schemas.microsoft.com/office/powerpoint/2010/main" val="1806104852"/>
              </p:ext>
            </p:extLst>
          </p:nvPr>
        </p:nvGraphicFramePr>
        <p:xfrm>
          <a:off x="979229" y="1806497"/>
          <a:ext cx="1864450" cy="1346612"/>
        </p:xfrm>
        <a:graphic>
          <a:graphicData uri="http://schemas.openxmlformats.org/drawingml/2006/table">
            <a:tbl>
              <a:tblPr firstRow="1" bandRow="1">
                <a:tableStyleId>{5C22544A-7EE6-4342-B048-85BDC9FD1C3A}</a:tableStyleId>
              </a:tblPr>
              <a:tblGrid>
                <a:gridCol w="1864450">
                  <a:extLst>
                    <a:ext uri="{9D8B030D-6E8A-4147-A177-3AD203B41FA5}">
                      <a16:colId xmlns="" xmlns:a16="http://schemas.microsoft.com/office/drawing/2014/main" val="271249730"/>
                    </a:ext>
                  </a:extLst>
                </a:gridCol>
              </a:tblGrid>
              <a:tr h="273403">
                <a:tc>
                  <a:txBody>
                    <a:bodyPr/>
                    <a:lstStyle/>
                    <a:p>
                      <a:pPr algn="ct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endPar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 xmlns:a16="http://schemas.microsoft.com/office/drawing/2014/main" val="446570374"/>
                  </a:ext>
                </a:extLst>
              </a:tr>
              <a:tr h="1041812">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2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Дополнительный</a:t>
                      </a:r>
                      <a:r>
                        <a:rPr lang="ru-RU" sz="12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офис Смоленского ОСБ № 8609/0111 </a:t>
                      </a:r>
                      <a:br>
                        <a:rPr lang="ru-RU" sz="12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ru-RU" sz="12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ПАО Сбербанка РФ</a:t>
                      </a:r>
                      <a:endParaRPr lang="ru-RU" sz="12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 xmlns:a16="http://schemas.microsoft.com/office/drawing/2014/main" val="3661350664"/>
                  </a:ext>
                </a:extLst>
              </a:tr>
            </a:tbl>
          </a:graphicData>
        </a:graphic>
      </p:graphicFrame>
      <p:sp>
        <p:nvSpPr>
          <p:cNvPr id="21" name="TextBox 20"/>
          <p:cNvSpPr txBox="1"/>
          <p:nvPr/>
        </p:nvSpPr>
        <p:spPr>
          <a:xfrm>
            <a:off x="3275447" y="1174736"/>
            <a:ext cx="3779341"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22" name="Диаграмма 21"/>
          <p:cNvGraphicFramePr/>
          <p:nvPr>
            <p:extLst>
              <p:ext uri="{D42A27DB-BD31-4B8C-83A1-F6EECF244321}">
                <p14:modId xmlns:p14="http://schemas.microsoft.com/office/powerpoint/2010/main" val="1821681552"/>
              </p:ext>
            </p:extLst>
          </p:nvPr>
        </p:nvGraphicFramePr>
        <p:xfrm>
          <a:off x="3370430" y="1456456"/>
          <a:ext cx="4414345" cy="3596422"/>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10172" y="3718781"/>
            <a:ext cx="3802564"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877518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5887287"/>
            <a:ext cx="6311590" cy="682868"/>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3406046"/>
            <a:ext cx="7559675" cy="1236923"/>
          </a:xfrm>
          <a:prstGeom prst="rect">
            <a:avLst/>
          </a:prstGeom>
          <a:ln>
            <a:noFill/>
            <a:prstDash val="lgDash"/>
          </a:ln>
        </p:spPr>
      </p:pic>
      <p:pic>
        <p:nvPicPr>
          <p:cNvPr id="10" name="Рисунок 9"/>
          <p:cNvPicPr>
            <a:picLocks noChangeAspect="1"/>
          </p:cNvPicPr>
          <p:nvPr/>
        </p:nvPicPr>
        <p:blipFill>
          <a:blip r:embed="rId5"/>
          <a:stretch>
            <a:fillRect/>
          </a:stretch>
        </p:blipFill>
        <p:spPr>
          <a:xfrm>
            <a:off x="2061031" y="156237"/>
            <a:ext cx="5498644" cy="768091"/>
          </a:xfrm>
          <a:prstGeom prst="rect">
            <a:avLst/>
          </a:prstGeom>
        </p:spPr>
      </p:pic>
      <p:sp>
        <p:nvSpPr>
          <p:cNvPr id="3" name="TextBox 2"/>
          <p:cNvSpPr txBox="1"/>
          <p:nvPr/>
        </p:nvSpPr>
        <p:spPr>
          <a:xfrm>
            <a:off x="2061031" y="31119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21734"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p:cNvSpPr txBox="1"/>
          <p:nvPr/>
        </p:nvSpPr>
        <p:spPr>
          <a:xfrm>
            <a:off x="474031" y="2598807"/>
            <a:ext cx="1470922"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униципальных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TextBox 4"/>
          <p:cNvSpPr txBox="1"/>
          <p:nvPr/>
        </p:nvSpPr>
        <p:spPr>
          <a:xfrm>
            <a:off x="3829846" y="2640869"/>
            <a:ext cx="1458296"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дошкольного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5" name="TextBox 24"/>
          <p:cNvSpPr txBox="1"/>
          <p:nvPr/>
        </p:nvSpPr>
        <p:spPr>
          <a:xfrm>
            <a:off x="2259068" y="2621171"/>
            <a:ext cx="1210771"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чреждений общего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5238829" y="2639476"/>
            <a:ext cx="2053575"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дополнительного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9" name="TextBox 28"/>
          <p:cNvSpPr txBox="1"/>
          <p:nvPr/>
        </p:nvSpPr>
        <p:spPr>
          <a:xfrm>
            <a:off x="316738" y="3450060"/>
            <a:ext cx="1718740"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177745" y="3436791"/>
            <a:ext cx="4776629" cy="1331134"/>
          </a:xfrm>
          <a:prstGeom prst="rect">
            <a:avLst/>
          </a:prstGeom>
          <a:noFill/>
        </p:spPr>
        <p:txBody>
          <a:bodyPr wrap="none" rtlCol="0">
            <a:spAutoFit/>
          </a:bodyPr>
          <a:lstStyle/>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Белохолмская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Дубосищенская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Доброминская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с</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редняя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«Глинковская средняя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Болтутинская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средняя школа»</a:t>
            </a:r>
          </a:p>
          <a:p>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35"/>
          <p:cNvPicPr>
            <a:picLocks noChangeAspect="1"/>
          </p:cNvPicPr>
          <p:nvPr/>
        </p:nvPicPr>
        <p:blipFill>
          <a:blip r:embed="rId6">
            <a:duotone>
              <a:prstClr val="black"/>
              <a:srgbClr val="D1FFFF">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4750950"/>
            <a:ext cx="7155119" cy="990915"/>
          </a:xfrm>
          <a:prstGeom prst="rect">
            <a:avLst/>
          </a:prstGeom>
        </p:spPr>
      </p:pic>
      <p:sp>
        <p:nvSpPr>
          <p:cNvPr id="37" name="TextBox 36"/>
          <p:cNvSpPr txBox="1"/>
          <p:nvPr/>
        </p:nvSpPr>
        <p:spPr>
          <a:xfrm>
            <a:off x="-41102" y="4807982"/>
            <a:ext cx="2434420" cy="1231106"/>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             </a:t>
            </a:r>
            <a:r>
              <a:rPr lang="ru-RU" sz="1100" dirty="0" smtClean="0">
                <a:latin typeface="Open Sans" panose="020B0606030504020204" pitchFamily="34" charset="0"/>
                <a:ea typeface="Open Sans" panose="020B0606030504020204" pitchFamily="34" charset="0"/>
                <a:cs typeface="Open Sans" panose="020B0606030504020204" pitchFamily="34" charset="0"/>
              </a:rPr>
              <a:t>Обучаются </a:t>
            </a: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476</a:t>
            </a: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чел.</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293872" y="5905555"/>
            <a:ext cx="1798543" cy="646331"/>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579" y="1106499"/>
            <a:ext cx="1503758" cy="1501632"/>
          </a:xfrm>
          <a:prstGeom prst="rect">
            <a:avLst/>
          </a:prstGeom>
        </p:spPr>
      </p:pic>
      <p:pic>
        <p:nvPicPr>
          <p:cNvPr id="56" name="Рисунок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1263" y="1104710"/>
            <a:ext cx="1518609" cy="1516461"/>
          </a:xfrm>
          <a:prstGeom prst="rect">
            <a:avLst/>
          </a:prstGeom>
        </p:spPr>
      </p:pic>
      <p:pic>
        <p:nvPicPr>
          <p:cNvPr id="57" name="Рисунок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7798" y="1122415"/>
            <a:ext cx="1503758" cy="1501632"/>
          </a:xfrm>
          <a:prstGeom prst="rect">
            <a:avLst/>
          </a:prstGeom>
        </p:spPr>
      </p:pic>
      <p:pic>
        <p:nvPicPr>
          <p:cNvPr id="58" name="Рисунок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4274" y="1122415"/>
            <a:ext cx="1518609" cy="1516461"/>
          </a:xfrm>
          <a:prstGeom prst="rect">
            <a:avLst/>
          </a:prstGeom>
        </p:spPr>
      </p:pic>
      <p:sp>
        <p:nvSpPr>
          <p:cNvPr id="59" name="TextBox 58"/>
          <p:cNvSpPr txBox="1"/>
          <p:nvPr/>
        </p:nvSpPr>
        <p:spPr>
          <a:xfrm>
            <a:off x="95420" y="4038266"/>
            <a:ext cx="2002536" cy="523220"/>
          </a:xfrm>
          <a:prstGeom prst="rect">
            <a:avLst/>
          </a:prstGeom>
          <a:noFill/>
        </p:spPr>
        <p:txBody>
          <a:bodyPr wrap="non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322 </a:t>
            </a:r>
            <a:r>
              <a:rPr lang="ru-RU" sz="1200" dirty="0" smtClean="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685554" y="1468088"/>
            <a:ext cx="641074" cy="778454"/>
          </a:xfrm>
          <a:prstGeom prst="rect">
            <a:avLst/>
          </a:prstGeom>
          <a:noFill/>
        </p:spPr>
        <p:txBody>
          <a:bodyPr wrap="squar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41" name="TextBox 40"/>
          <p:cNvSpPr txBox="1"/>
          <p:nvPr/>
        </p:nvSpPr>
        <p:spPr>
          <a:xfrm>
            <a:off x="4154016" y="1477489"/>
            <a:ext cx="824089" cy="769442"/>
          </a:xfrm>
          <a:prstGeom prst="rect">
            <a:avLst/>
          </a:prstGeom>
          <a:noFill/>
        </p:spPr>
        <p:txBody>
          <a:bodyPr wrap="square" rtlCol="0">
            <a:spAutoFit/>
          </a:bodyPr>
          <a:lstStyle/>
          <a:p>
            <a:pPr algn="ctr"/>
            <a:r>
              <a:rPr lang="ru-RU" sz="4400" b="1" dirty="0" smtClean="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4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5984150" y="1490153"/>
            <a:ext cx="498855" cy="769441"/>
          </a:xfrm>
          <a:prstGeom prst="rect">
            <a:avLst/>
          </a:prstGeom>
          <a:noFill/>
        </p:spPr>
        <p:txBody>
          <a:bodyPr wrap="non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3" name="TextBox 42"/>
          <p:cNvSpPr txBox="1"/>
          <p:nvPr/>
        </p:nvSpPr>
        <p:spPr>
          <a:xfrm>
            <a:off x="988516" y="1454940"/>
            <a:ext cx="714120" cy="769441"/>
          </a:xfrm>
          <a:prstGeom prst="rect">
            <a:avLst/>
          </a:prstGeom>
          <a:noFill/>
        </p:spPr>
        <p:txBody>
          <a:bodyPr wrap="square" rtlCol="0">
            <a:spAutoFit/>
          </a:bodyPr>
          <a:lstStyle/>
          <a:p>
            <a:r>
              <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11" name="Прямоугольник 10"/>
          <p:cNvSpPr/>
          <p:nvPr/>
        </p:nvSpPr>
        <p:spPr>
          <a:xfrm>
            <a:off x="2177745" y="4932938"/>
            <a:ext cx="4675339" cy="652486"/>
          </a:xfrm>
          <a:prstGeom prst="rect">
            <a:avLst/>
          </a:prstGeom>
        </p:spPr>
        <p:txBody>
          <a:bodyPr wrap="square">
            <a:spAutoFit/>
          </a:bodyPr>
          <a:lstStyle/>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«Дом детского творчества»</a:t>
            </a:r>
          </a:p>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«Детско-юношеская спортивная школа»</a:t>
            </a:r>
          </a:p>
        </p:txBody>
      </p:sp>
      <p:sp>
        <p:nvSpPr>
          <p:cNvPr id="44" name="TextBox 4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2177745" y="5967110"/>
            <a:ext cx="3438185" cy="523220"/>
          </a:xfrm>
          <a:prstGeom prst="rect">
            <a:avLst/>
          </a:prstGeom>
          <a:noFill/>
        </p:spPr>
        <p:txBody>
          <a:bodyPr wrap="square" rtlCol="0">
            <a:spAutoFit/>
          </a:bodyPr>
          <a:lstStyle/>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«Солнышко»</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«Чебурашка»</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601313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703653444"/>
              </p:ext>
            </p:extLst>
          </p:nvPr>
        </p:nvGraphicFramePr>
        <p:xfrm>
          <a:off x="781438" y="1186694"/>
          <a:ext cx="5930560" cy="1254950"/>
        </p:xfrm>
        <a:graphic>
          <a:graphicData uri="http://schemas.openxmlformats.org/drawingml/2006/table">
            <a:tbl>
              <a:tblPr firstRow="1" bandRow="1">
                <a:tableStyleId>{5C22544A-7EE6-4342-B048-85BDC9FD1C3A}</a:tableStyleId>
              </a:tblPr>
              <a:tblGrid>
                <a:gridCol w="4786253">
                  <a:extLst>
                    <a:ext uri="{9D8B030D-6E8A-4147-A177-3AD203B41FA5}">
                      <a16:colId xmlns:a16="http://schemas.microsoft.com/office/drawing/2014/main" xmlns="" val="2891352032"/>
                    </a:ext>
                  </a:extLst>
                </a:gridCol>
                <a:gridCol w="1144307">
                  <a:extLst>
                    <a:ext uri="{9D8B030D-6E8A-4147-A177-3AD203B41FA5}">
                      <a16:colId xmlns:a16="http://schemas.microsoft.com/office/drawing/2014/main" xmlns="" val="264918717"/>
                    </a:ext>
                  </a:extLst>
                </a:gridCol>
              </a:tblGrid>
              <a:tr h="419778">
                <a:tc gridSpan="2">
                  <a:txBody>
                    <a:bodyPr/>
                    <a:lstStyle/>
                    <a:p>
                      <a:pPr algn="ctr"/>
                      <a:r>
                        <a:rPr lang="ru-RU" cap="all" baseline="0" dirty="0" smtClean="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endParaRPr lang="ru-RU" cap="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59C0D5"/>
                    </a:solidFill>
                  </a:tcPr>
                </a:tc>
                <a:tc hMerge="1">
                  <a:txBody>
                    <a:bodyPr/>
                    <a:lstStyle/>
                    <a:p>
                      <a:endParaRPr lang="ru-RU" dirty="0"/>
                    </a:p>
                  </a:txBody>
                  <a:tcPr/>
                </a:tc>
                <a:extLst>
                  <a:ext uri="{0D108BD9-81ED-4DB2-BD59-A6C34878D82A}">
                    <a16:rowId xmlns:a16="http://schemas.microsoft.com/office/drawing/2014/main" xmlns="" val="235983299"/>
                  </a:ext>
                </a:extLst>
              </a:tr>
              <a:tr h="276125">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ОГБУЗ</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«Глинковская ЦРБ»</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1922429711"/>
                  </a:ext>
                </a:extLst>
              </a:tr>
              <a:tr h="469412">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Фельдшерско-акушерские</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пункты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3815169501"/>
                  </a:ext>
                </a:extLst>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4508" y="2849518"/>
            <a:ext cx="3341402" cy="226667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163" y="5482422"/>
            <a:ext cx="1167990" cy="116799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345" y="4147445"/>
            <a:ext cx="1183118" cy="1183118"/>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725" y="2753961"/>
            <a:ext cx="1185464" cy="1185464"/>
          </a:xfrm>
          <a:prstGeom prst="rect">
            <a:avLst/>
          </a:prstGeom>
        </p:spPr>
      </p:pic>
      <p:sp>
        <p:nvSpPr>
          <p:cNvPr id="16" name="TextBox 15"/>
          <p:cNvSpPr txBox="1"/>
          <p:nvPr/>
        </p:nvSpPr>
        <p:spPr>
          <a:xfrm>
            <a:off x="1723826" y="3054000"/>
            <a:ext cx="1255472" cy="523220"/>
          </a:xfrm>
          <a:prstGeom prst="rect">
            <a:avLst/>
          </a:prstGeom>
          <a:noFill/>
        </p:spPr>
        <p:txBody>
          <a:bodyPr wrap="non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1584238" y="4315470"/>
            <a:ext cx="1683069" cy="738664"/>
          </a:xfrm>
          <a:prstGeom prst="rect">
            <a:avLst/>
          </a:prstGeom>
          <a:noFill/>
        </p:spPr>
        <p:txBody>
          <a:bodyPr wrap="squar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в</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районе</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3187505" y="5606549"/>
            <a:ext cx="1694695" cy="954107"/>
          </a:xfrm>
          <a:prstGeom prst="rect">
            <a:avLst/>
          </a:prstGeom>
          <a:noFill/>
        </p:spPr>
        <p:txBody>
          <a:bodyPr wrap="non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725" y="2719462"/>
            <a:ext cx="1219963" cy="1219963"/>
          </a:xfrm>
          <a:prstGeom prst="rect">
            <a:avLst/>
          </a:prstGeom>
        </p:spPr>
      </p:pic>
      <p:sp>
        <p:nvSpPr>
          <p:cNvPr id="21" name="TextBox 20"/>
          <p:cNvSpPr txBox="1"/>
          <p:nvPr/>
        </p:nvSpPr>
        <p:spPr>
          <a:xfrm>
            <a:off x="479709" y="2900112"/>
            <a:ext cx="936987" cy="830997"/>
          </a:xfrm>
          <a:prstGeom prst="rect">
            <a:avLst/>
          </a:prstGeom>
          <a:noFill/>
        </p:spPr>
        <p:txBody>
          <a:bodyPr wrap="square" rtlCol="0">
            <a:spAutoFit/>
          </a:bodyPr>
          <a:lstStyle/>
          <a:p>
            <a:pPr algn="ctr"/>
            <a:r>
              <a:rPr lang="ru-RU" sz="2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0,01</a:t>
            </a:r>
            <a:r>
              <a:rPr lang="ru-RU" b="1"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r>
              <a:rPr lang="ru-RU" sz="2000"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ru-RU" sz="20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705" y="4114872"/>
            <a:ext cx="1205983" cy="1205983"/>
          </a:xfrm>
          <a:prstGeom prst="rect">
            <a:avLst/>
          </a:prstGeom>
        </p:spPr>
      </p:pic>
      <p:sp>
        <p:nvSpPr>
          <p:cNvPr id="22" name="TextBox 21"/>
          <p:cNvSpPr txBox="1"/>
          <p:nvPr/>
        </p:nvSpPr>
        <p:spPr>
          <a:xfrm>
            <a:off x="273089" y="4315470"/>
            <a:ext cx="1293630" cy="892552"/>
          </a:xfrm>
          <a:prstGeom prst="rect">
            <a:avLst/>
          </a:prstGeom>
          <a:noFill/>
        </p:spPr>
        <p:txBody>
          <a:bodyPr wrap="square" rtlCol="0">
            <a:spAutoFit/>
          </a:bodyPr>
          <a:lstStyle/>
          <a:p>
            <a:pPr algn="ctr"/>
            <a:r>
              <a:rPr lang="ru-RU" sz="3200" b="1" dirty="0" smtClean="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8</a:t>
            </a:r>
            <a:endParaRPr lang="ru-RU" sz="4000" b="1" dirty="0" smtClean="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dirty="0" smtClean="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1760" y="5460071"/>
            <a:ext cx="1200867" cy="1200867"/>
          </a:xfrm>
          <a:prstGeom prst="rect">
            <a:avLst/>
          </a:prstGeom>
        </p:spPr>
      </p:pic>
      <p:sp>
        <p:nvSpPr>
          <p:cNvPr id="23" name="TextBox 22"/>
          <p:cNvSpPr txBox="1"/>
          <p:nvPr/>
        </p:nvSpPr>
        <p:spPr>
          <a:xfrm>
            <a:off x="2142849" y="5620985"/>
            <a:ext cx="671466" cy="892552"/>
          </a:xfrm>
          <a:prstGeom prst="rect">
            <a:avLst/>
          </a:prstGeom>
          <a:noFill/>
        </p:spPr>
        <p:txBody>
          <a:bodyPr wrap="none" rtlCol="0">
            <a:spAutoFit/>
          </a:bodyPr>
          <a:lstStyle/>
          <a:p>
            <a:pPr algn="ctr"/>
            <a:r>
              <a:rPr lang="ru-RU" sz="32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20</a:t>
            </a:r>
          </a:p>
          <a:p>
            <a:pPr algn="ctr"/>
            <a:r>
              <a:rPr lang="ru-RU" sz="2000"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sz="20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5" name="Рисунок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189257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878" y="1176948"/>
            <a:ext cx="1658624" cy="1656277"/>
          </a:xfrm>
          <a:prstGeom prst="rect">
            <a:avLst/>
          </a:prstGeom>
        </p:spPr>
      </p:pic>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9031"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52" y="4711895"/>
            <a:ext cx="1624075" cy="162177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90" y="2987114"/>
            <a:ext cx="1619513" cy="1617221"/>
          </a:xfrm>
          <a:prstGeom prst="rect">
            <a:avLst/>
          </a:prstGeom>
        </p:spPr>
      </p:pic>
      <p:sp>
        <p:nvSpPr>
          <p:cNvPr id="14" name="TextBox 13"/>
          <p:cNvSpPr txBox="1"/>
          <p:nvPr/>
        </p:nvSpPr>
        <p:spPr>
          <a:xfrm>
            <a:off x="2901290" y="2651666"/>
            <a:ext cx="3294813"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15</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Прямоугольник 14"/>
          <p:cNvSpPr/>
          <p:nvPr/>
        </p:nvSpPr>
        <p:spPr>
          <a:xfrm>
            <a:off x="3852792" y="3144564"/>
            <a:ext cx="2338204" cy="338554"/>
          </a:xfrm>
          <a:prstGeom prst="rect">
            <a:avLst/>
          </a:prstGeom>
        </p:spPr>
        <p:txBody>
          <a:bodyPr wrap="none">
            <a:spAutoFit/>
          </a:bodyPr>
          <a:lstStyle/>
          <a:p>
            <a:r>
              <a:rPr lang="ru-RU" sz="1600" dirty="0" smtClean="0">
                <a:latin typeface="Open Sans" panose="020B0606030504020204" pitchFamily="34" charset="0"/>
                <a:ea typeface="Open Sans" panose="020B0606030504020204" pitchFamily="34" charset="0"/>
                <a:cs typeface="Open Sans" panose="020B0606030504020204" pitchFamily="34" charset="0"/>
              </a:rPr>
              <a:t>Спортивная площадка</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3308031" y="3719733"/>
            <a:ext cx="2668872"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спортивная школа</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Прямоугольник 16"/>
          <p:cNvSpPr/>
          <p:nvPr/>
        </p:nvSpPr>
        <p:spPr>
          <a:xfrm>
            <a:off x="3072065" y="4304508"/>
            <a:ext cx="3498070" cy="584775"/>
          </a:xfrm>
          <a:prstGeom prst="rect">
            <a:avLst/>
          </a:prstGeom>
        </p:spPr>
        <p:txBody>
          <a:bodyPr wrap="square">
            <a:spAutoFit/>
          </a:bodyPr>
          <a:lstStyle/>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МДОУ ДО «Детско-юношеская спортивная школа»</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4050686" y="2076497"/>
            <a:ext cx="1406475" cy="584775"/>
          </a:xfrm>
          <a:prstGeom prst="rect">
            <a:avLst/>
          </a:prstGeom>
        </p:spPr>
        <p:txBody>
          <a:bodyPr wrap="none">
            <a:spAutoFit/>
          </a:bodyPr>
          <a:lstStyle/>
          <a:p>
            <a:r>
              <a:rPr lang="ru-RU" sz="3200" b="1" dirty="0" smtClean="0">
                <a:solidFill>
                  <a:srgbClr val="32C45C"/>
                </a:solidFill>
                <a:latin typeface="Open Sans" panose="020B0606030504020204" pitchFamily="34" charset="0"/>
                <a:ea typeface="Open Sans" panose="020B0606030504020204" pitchFamily="34" charset="0"/>
                <a:cs typeface="Open Sans" panose="020B0606030504020204" pitchFamily="34" charset="0"/>
              </a:rPr>
              <a:t>993</a:t>
            </a:r>
            <a:r>
              <a:rPr lang="ru-RU" sz="2800" b="1" dirty="0" smtClean="0">
                <a:solidFill>
                  <a:srgbClr val="59C059"/>
                </a:solidFill>
                <a:latin typeface="Open Sans" panose="020B0606030504020204" pitchFamily="34" charset="0"/>
                <a:ea typeface="Open Sans" panose="020B0606030504020204" pitchFamily="34" charset="0"/>
                <a:cs typeface="Open Sans" panose="020B06060305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842321" y="1143707"/>
            <a:ext cx="3929283" cy="923330"/>
          </a:xfrm>
          <a:prstGeom prst="rect">
            <a:avLst/>
          </a:prstGeom>
          <a:noFill/>
        </p:spPr>
        <p:txBody>
          <a:bodyPr wrap="square" rtlCol="0">
            <a:spAutoFit/>
          </a:bodyPr>
          <a:lstStyle/>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224309" y="5228558"/>
            <a:ext cx="3095778" cy="1138773"/>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2020 г. проведено</a:t>
            </a:r>
          </a:p>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9</a:t>
            </a:r>
            <a:r>
              <a:rPr lang="ru-RU"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спортивно-массовых мероприятий</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1" name="TextBox 2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84118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9" name="TextBox 8"/>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0" name="TextBox 49"/>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9" name="Picture 3" descr="C:\FAO\инвестпаспорт\ИНВЕСТИЦИОННЫЙ ПАСПОРТ\ДК Центральный.JPG"/>
          <p:cNvPicPr>
            <a:picLocks noChangeAspect="1" noChangeArrowheads="1"/>
          </p:cNvPicPr>
          <p:nvPr/>
        </p:nvPicPr>
        <p:blipFill rotWithShape="1">
          <a:blip r:embed="rId4" cstate="print"/>
          <a:srcRect l="18371" r="16295"/>
          <a:stretch/>
        </p:blipFill>
        <p:spPr bwMode="auto">
          <a:xfrm>
            <a:off x="376416" y="1422570"/>
            <a:ext cx="955485" cy="955485"/>
          </a:xfrm>
          <a:prstGeom prst="ellipse">
            <a:avLst/>
          </a:prstGeom>
        </p:spPr>
      </p:pic>
      <p:pic>
        <p:nvPicPr>
          <p:cNvPr id="40" name="Рисунок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55" y="1409614"/>
            <a:ext cx="968441" cy="968441"/>
          </a:xfrm>
          <a:prstGeom prst="rect">
            <a:avLst/>
          </a:prstGeom>
        </p:spPr>
      </p:pic>
      <p:pic>
        <p:nvPicPr>
          <p:cNvPr id="41" name="Рисунок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712" y="3165774"/>
            <a:ext cx="991512" cy="991512"/>
          </a:xfrm>
          <a:prstGeom prst="rect">
            <a:avLst/>
          </a:prstGeom>
        </p:spPr>
      </p:pic>
      <p:sp>
        <p:nvSpPr>
          <p:cNvPr id="44" name="TextBox 43"/>
          <p:cNvSpPr txBox="1"/>
          <p:nvPr/>
        </p:nvSpPr>
        <p:spPr>
          <a:xfrm>
            <a:off x="-139007" y="2461343"/>
            <a:ext cx="1986330" cy="461665"/>
          </a:xfrm>
          <a:prstGeom prst="rect">
            <a:avLst/>
          </a:prstGeom>
          <a:noFill/>
        </p:spPr>
        <p:txBody>
          <a:bodyPr wrap="square" rtlCol="0">
            <a:spAutoFit/>
          </a:bodyPr>
          <a:lstStyle>
            <a:defPPr>
              <a:defRPr lang="en-US"/>
            </a:defPPr>
            <a:lvl1pPr algn="ctr">
              <a:defRPr sz="12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Клубные </a:t>
            </a:r>
          </a:p>
          <a:p>
            <a:r>
              <a:rPr lang="ru-RU" dirty="0" smtClean="0"/>
              <a:t>учреждения</a:t>
            </a:r>
            <a:endParaRPr lang="ru-RU" dirty="0"/>
          </a:p>
        </p:txBody>
      </p:sp>
      <p:sp>
        <p:nvSpPr>
          <p:cNvPr id="45" name="TextBox 44"/>
          <p:cNvSpPr txBox="1"/>
          <p:nvPr/>
        </p:nvSpPr>
        <p:spPr>
          <a:xfrm>
            <a:off x="152852" y="4235786"/>
            <a:ext cx="1402612" cy="276999"/>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Библиотеки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606468" y="1561531"/>
            <a:ext cx="470000" cy="707886"/>
          </a:xfrm>
          <a:prstGeom prst="rect">
            <a:avLst/>
          </a:prstGeom>
          <a:noFill/>
        </p:spPr>
        <p:txBody>
          <a:bodyPr wrap="non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70" y="4806562"/>
            <a:ext cx="994254" cy="994254"/>
          </a:xfrm>
          <a:prstGeom prst="rect">
            <a:avLst/>
          </a:prstGeom>
        </p:spPr>
      </p:pic>
      <p:sp>
        <p:nvSpPr>
          <p:cNvPr id="55" name="TextBox 54"/>
          <p:cNvSpPr txBox="1"/>
          <p:nvPr/>
        </p:nvSpPr>
        <p:spPr>
          <a:xfrm>
            <a:off x="319988" y="5905560"/>
            <a:ext cx="1040218" cy="276999"/>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Музеи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436107" y="4949746"/>
            <a:ext cx="774603" cy="707886"/>
          </a:xfrm>
          <a:prstGeom prst="rect">
            <a:avLst/>
          </a:prstGeom>
          <a:noFill/>
        </p:spPr>
        <p:txBody>
          <a:bodyPr wrap="squar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2049614" y="4364036"/>
            <a:ext cx="4746323" cy="830997"/>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46</a:t>
            </a:r>
            <a:r>
              <a:rPr lang="ru-RU" sz="14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клубных </a:t>
            </a:r>
            <a:r>
              <a:rPr lang="ru-RU" dirty="0" smtClean="0">
                <a:latin typeface="Open Sans" panose="020B0606030504020204" pitchFamily="34" charset="0"/>
                <a:ea typeface="Open Sans" panose="020B0606030504020204" pitchFamily="34" charset="0"/>
                <a:cs typeface="Open Sans" panose="020B0606030504020204" pitchFamily="34" charset="0"/>
              </a:rPr>
              <a:t>формированиях занимаются </a:t>
            </a: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376</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человек </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1460281" y="3497122"/>
            <a:ext cx="5647600" cy="738664"/>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2020 г. проведено</a:t>
            </a:r>
          </a:p>
          <a:p>
            <a:pPr algn="ct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737</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мероприятий </a:t>
            </a:r>
            <a:r>
              <a:rPr lang="ru-RU" dirty="0">
                <a:latin typeface="Open Sans" panose="020B0606030504020204" pitchFamily="34" charset="0"/>
                <a:ea typeface="Open Sans" panose="020B0606030504020204" pitchFamily="34" charset="0"/>
                <a:cs typeface="Open Sans" panose="020B0606030504020204" pitchFamily="34" charset="0"/>
              </a:rPr>
              <a:t>в </a:t>
            </a:r>
            <a:r>
              <a:rPr lang="ru-RU" dirty="0" smtClean="0">
                <a:latin typeface="Open Sans" panose="020B0606030504020204" pitchFamily="34" charset="0"/>
                <a:ea typeface="Open Sans" panose="020B0606030504020204" pitchFamily="34" charset="0"/>
                <a:cs typeface="Open Sans" panose="020B0606030504020204" pitchFamily="34" charset="0"/>
              </a:rPr>
              <a:t>сфере </a:t>
            </a:r>
            <a:r>
              <a:rPr lang="ru-RU" dirty="0">
                <a:latin typeface="Open Sans" panose="020B0606030504020204" pitchFamily="34" charset="0"/>
                <a:ea typeface="Open Sans" panose="020B0606030504020204" pitchFamily="34" charset="0"/>
                <a:cs typeface="Open Sans" panose="020B0606030504020204" pitchFamily="34" charset="0"/>
              </a:rPr>
              <a:t>культуры</a:t>
            </a:r>
          </a:p>
        </p:txBody>
      </p:sp>
      <p:sp>
        <p:nvSpPr>
          <p:cNvPr id="60" name="TextBox 59"/>
          <p:cNvSpPr txBox="1"/>
          <p:nvPr/>
        </p:nvSpPr>
        <p:spPr>
          <a:xfrm>
            <a:off x="2099195" y="5399067"/>
            <a:ext cx="4164860" cy="1169551"/>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p>
          <a:p>
            <a:pPr algn="ct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279</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читателей, книговыдача</a:t>
            </a:r>
            <a:r>
              <a:rPr lang="ru-RU" sz="2800" dirty="0" smtClean="0">
                <a:latin typeface="Open Sans" panose="020B0606030504020204" pitchFamily="34" charset="0"/>
                <a:ea typeface="Open Sans" panose="020B0606030504020204" pitchFamily="34" charset="0"/>
                <a:cs typeface="Open Sans" panose="020B0606030504020204" pitchFamily="34" charset="0"/>
              </a:rPr>
              <a:t> </a:t>
            </a:r>
            <a:br>
              <a:rPr lang="ru-RU" sz="2800" dirty="0" smtClean="0">
                <a:latin typeface="Open Sans" panose="020B0606030504020204" pitchFamily="34" charset="0"/>
                <a:ea typeface="Open Sans" panose="020B0606030504020204" pitchFamily="34" charset="0"/>
                <a:cs typeface="Open Sans" panose="020B0606030504020204" pitchFamily="34" charset="0"/>
              </a:rPr>
            </a:b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60860</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экземпляров</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Рисунок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4" name="TextBox 3"/>
          <p:cNvSpPr txBox="1"/>
          <p:nvPr/>
        </p:nvSpPr>
        <p:spPr>
          <a:xfrm>
            <a:off x="467961" y="3335974"/>
            <a:ext cx="1079926" cy="707886"/>
          </a:xfrm>
          <a:prstGeom prst="rect">
            <a:avLst/>
          </a:prstGeom>
          <a:noFill/>
        </p:spPr>
        <p:txBody>
          <a:bodyPr wrap="square" rtlCol="0">
            <a:spAutoFit/>
          </a:bodyPr>
          <a:lstStyle/>
          <a:p>
            <a:r>
              <a:rPr lang="en-US"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descr="F:\Фото\DSC_0138.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2010" y="1204573"/>
            <a:ext cx="2573050" cy="1661146"/>
          </a:xfrm>
          <a:prstGeom prst="rect">
            <a:avLst/>
          </a:prstGeom>
          <a:noFill/>
          <a:ln w="38100">
            <a:solidFill>
              <a:srgbClr val="25B8CA"/>
            </a:solidFill>
          </a:ln>
        </p:spPr>
      </p:pic>
      <p:pic>
        <p:nvPicPr>
          <p:cNvPr id="61" name="Рисунок 60" descr="F:\Глинка Стратегические объекты\Макаренкова фото\ДК.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52178" y="1639350"/>
            <a:ext cx="2601122" cy="1589549"/>
          </a:xfrm>
          <a:prstGeom prst="rect">
            <a:avLst/>
          </a:prstGeom>
          <a:noFill/>
          <a:ln w="38100">
            <a:solidFill>
              <a:srgbClr val="25B8CA"/>
            </a:solidFill>
          </a:ln>
        </p:spPr>
      </p:pic>
      <p:pic>
        <p:nvPicPr>
          <p:cNvPr id="46" name="Рисунок 45"/>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43346" y="1264081"/>
            <a:ext cx="2276282" cy="501640"/>
          </a:xfrm>
          <a:prstGeom prst="rect">
            <a:avLst/>
          </a:prstGeom>
        </p:spPr>
      </p:pic>
      <p:sp>
        <p:nvSpPr>
          <p:cNvPr id="47" name="TextBox 46"/>
          <p:cNvSpPr txBox="1"/>
          <p:nvPr/>
        </p:nvSpPr>
        <p:spPr>
          <a:xfrm>
            <a:off x="1460281" y="1304056"/>
            <a:ext cx="2359347" cy="461665"/>
          </a:xfrm>
          <a:prstGeom prst="rect">
            <a:avLst/>
          </a:prstGeom>
          <a:noFill/>
        </p:spPr>
        <p:txBody>
          <a:bodyPr wrap="square" rtlCol="0">
            <a:spAutoFit/>
          </a:bodyPr>
          <a:lstStyle/>
          <a:p>
            <a:pPr algn="ctr"/>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культурно-просветительный центр»</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5" name="Рисунок 64"/>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86844" y="2596626"/>
            <a:ext cx="2188875" cy="501640"/>
          </a:xfrm>
          <a:prstGeom prst="rect">
            <a:avLst/>
          </a:prstGeom>
        </p:spPr>
      </p:pic>
      <p:sp>
        <p:nvSpPr>
          <p:cNvPr id="66" name="TextBox 65"/>
          <p:cNvSpPr txBox="1"/>
          <p:nvPr/>
        </p:nvSpPr>
        <p:spPr>
          <a:xfrm>
            <a:off x="5186844" y="2616613"/>
            <a:ext cx="2211197" cy="461665"/>
          </a:xfrm>
          <a:prstGeom prst="rect">
            <a:avLst/>
          </a:prstGeom>
          <a:noFill/>
        </p:spPr>
        <p:txBody>
          <a:bodyPr wrap="square" rtlCol="0">
            <a:spAutoFit/>
          </a:bodyPr>
          <a:lstStyle/>
          <a:p>
            <a:pPr algn="ctr"/>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районный  краеведческий музей</a:t>
            </a:r>
          </a:p>
        </p:txBody>
      </p:sp>
    </p:spTree>
    <p:extLst>
      <p:ext uri="{BB962C8B-B14F-4D97-AF65-F5344CB8AC3E}">
        <p14:creationId xmlns:p14="http://schemas.microsoft.com/office/powerpoint/2010/main" val="2886423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Рисунок 55" descr="http://www.mk-smolensk.ru/upload/entities/2016/07/01/articlesImages/image/f2/ca/73/b2/2186365_7101616.jpg"/>
          <p:cNvPicPr/>
          <p:nvPr/>
        </p:nvPicPr>
        <p:blipFill rotWithShape="1">
          <a:blip r:embed="rId3">
            <a:extLst>
              <a:ext uri="{28A0092B-C50C-407E-A947-70E740481C1C}">
                <a14:useLocalDpi xmlns:a14="http://schemas.microsoft.com/office/drawing/2010/main" val="0"/>
              </a:ext>
            </a:extLst>
          </a:blip>
          <a:srcRect l="6827" r="11877"/>
          <a:stretch/>
        </p:blipFill>
        <p:spPr bwMode="auto">
          <a:xfrm>
            <a:off x="1619973" y="2703655"/>
            <a:ext cx="2713703" cy="1676622"/>
          </a:xfrm>
          <a:prstGeom prst="rect">
            <a:avLst/>
          </a:prstGeom>
          <a:noFill/>
          <a:ln w="38100">
            <a:solidFill>
              <a:srgbClr val="25B8CA"/>
            </a:solidFill>
          </a:ln>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707" y="4739906"/>
            <a:ext cx="977191" cy="977191"/>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68" y="1202772"/>
            <a:ext cx="1002772" cy="1002772"/>
          </a:xfrm>
          <a:prstGeom prst="rect">
            <a:avLst/>
          </a:prstGeom>
        </p:spPr>
      </p:pic>
      <p:pic>
        <p:nvPicPr>
          <p:cNvPr id="4" name="Рисунок 3"/>
          <p:cNvPicPr>
            <a:picLocks noChangeAspect="1"/>
          </p:cNvPicPr>
          <p:nvPr/>
        </p:nvPicPr>
        <p:blipFill>
          <a:blip r:embed="rId6"/>
          <a:stretch>
            <a:fillRect/>
          </a:stretch>
        </p:blipFill>
        <p:spPr>
          <a:xfrm>
            <a:off x="2061031" y="156237"/>
            <a:ext cx="5498644" cy="768091"/>
          </a:xfrm>
          <a:prstGeom prst="rect">
            <a:avLst/>
          </a:prstGeom>
        </p:spPr>
      </p:pic>
      <p:sp>
        <p:nvSpPr>
          <p:cNvPr id="5" name="TextBox 4"/>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9" name="TextBox 68"/>
          <p:cNvSpPr txBox="1"/>
          <p:nvPr/>
        </p:nvSpPr>
        <p:spPr>
          <a:xfrm>
            <a:off x="236369" y="1472431"/>
            <a:ext cx="1002772" cy="584775"/>
          </a:xfrm>
          <a:prstGeom prst="rect">
            <a:avLst/>
          </a:prstGeom>
          <a:noFill/>
        </p:spPr>
        <p:txBody>
          <a:bodyPr wrap="square" rtlCol="0">
            <a:spAutoFit/>
          </a:bodyPr>
          <a:lstStyle/>
          <a:p>
            <a:pPr algn="ctr"/>
            <a:r>
              <a:rPr lang="ru-RU"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33</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p:cNvSpPr txBox="1"/>
          <p:nvPr/>
        </p:nvSpPr>
        <p:spPr>
          <a:xfrm>
            <a:off x="220971" y="2297576"/>
            <a:ext cx="1134584" cy="600164"/>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культурного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242847" y="4955866"/>
            <a:ext cx="966051" cy="584775"/>
          </a:xfrm>
          <a:prstGeom prst="rect">
            <a:avLst/>
          </a:prstGeom>
          <a:noFill/>
        </p:spPr>
        <p:txBody>
          <a:bodyPr wrap="square" rtlCol="0">
            <a:spAutoFit/>
          </a:bodyPr>
          <a:lstStyle/>
          <a:p>
            <a:pPr algn="ctr"/>
            <a:r>
              <a:rPr lang="ru-RU"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94</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12658" y="5862667"/>
            <a:ext cx="1519423" cy="600163"/>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археологического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9" name="Рисунок 78"/>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2268" y="4869323"/>
            <a:ext cx="2256809" cy="512264"/>
          </a:xfrm>
          <a:prstGeom prst="rect">
            <a:avLst/>
          </a:prstGeom>
        </p:spPr>
      </p:pic>
      <p:sp>
        <p:nvSpPr>
          <p:cNvPr id="33" name="TextBox 32"/>
          <p:cNvSpPr txBox="1"/>
          <p:nvPr/>
        </p:nvSpPr>
        <p:spPr>
          <a:xfrm>
            <a:off x="1552488" y="4889133"/>
            <a:ext cx="2315410" cy="523220"/>
          </a:xfrm>
          <a:prstGeom prst="rect">
            <a:avLst/>
          </a:prstGeom>
          <a:noFill/>
        </p:spPr>
        <p:txBody>
          <a:bodyPr wrap="square" rtlCol="0">
            <a:spAutoFit/>
          </a:bodyPr>
          <a:lstStyle/>
          <a:p>
            <a:pPr algn="ctr"/>
            <a:r>
              <a:rPr lang="ru-RU" sz="1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endPar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6" name="Рисунок 45"/>
          <p:cNvPicPr>
            <a:picLocks noChangeAspect="1"/>
          </p:cNvPicPr>
          <p:nvPr/>
        </p:nvPicPr>
        <p:blipFill>
          <a:blip r:embed="rId9" cstate="print">
            <a:duotone>
              <a:prstClr val="black"/>
              <a:srgbClr val="8ACE52">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77317" y="4124893"/>
            <a:ext cx="2407452" cy="549537"/>
          </a:xfrm>
          <a:prstGeom prst="rect">
            <a:avLst/>
          </a:prstGeom>
        </p:spPr>
      </p:pic>
      <p:pic>
        <p:nvPicPr>
          <p:cNvPr id="43" name="Рисунок 42"/>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23556" y="3778776"/>
            <a:ext cx="3183301" cy="1644721"/>
          </a:xfrm>
          <a:prstGeom prst="rect">
            <a:avLst/>
          </a:prstGeom>
          <a:ln w="12700">
            <a:solidFill>
              <a:srgbClr val="4CCBD4"/>
            </a:solidFill>
            <a:prstDash val="lgDash"/>
          </a:ln>
        </p:spPr>
      </p:pic>
      <p:sp>
        <p:nvSpPr>
          <p:cNvPr id="34" name="TextBox 33"/>
          <p:cNvSpPr txBox="1"/>
          <p:nvPr/>
        </p:nvSpPr>
        <p:spPr>
          <a:xfrm>
            <a:off x="4198896" y="3826166"/>
            <a:ext cx="2658969" cy="30777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9" name="Рисунок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8896" y="4239003"/>
            <a:ext cx="266700" cy="233469"/>
          </a:xfrm>
          <a:prstGeom prst="rect">
            <a:avLst/>
          </a:prstGeom>
        </p:spPr>
      </p:pic>
      <p:sp>
        <p:nvSpPr>
          <p:cNvPr id="80" name="TextBox 79"/>
          <p:cNvSpPr txBox="1"/>
          <p:nvPr/>
        </p:nvSpPr>
        <p:spPr>
          <a:xfrm>
            <a:off x="4426573" y="4182370"/>
            <a:ext cx="2721688" cy="769441"/>
          </a:xfrm>
          <a:prstGeom prst="rect">
            <a:avLst/>
          </a:prstGeom>
          <a:noFill/>
        </p:spPr>
        <p:txBody>
          <a:bodyPr wrap="square" rtlCol="0">
            <a:spAutoFit/>
          </a:bodyPr>
          <a:lstStyle/>
          <a:p>
            <a:pPr algn="just"/>
            <a:r>
              <a:rPr lang="ru-RU" sz="1100" dirty="0" smtClean="0">
                <a:latin typeface="Open Sans" pitchFamily="34" charset="0"/>
              </a:rPr>
              <a:t>С  7 по 20 октября 2020- в онлайн-режиме проходил открытый  </a:t>
            </a:r>
            <a:r>
              <a:rPr lang="ru-RU" sz="1100" dirty="0">
                <a:latin typeface="Open Sans" pitchFamily="34" charset="0"/>
              </a:rPr>
              <a:t>молодежный фестиваль «Молодая волна</a:t>
            </a:r>
            <a:r>
              <a:rPr lang="ru-RU" sz="1100" dirty="0" smtClean="0">
                <a:latin typeface="Open Sans" pitchFamily="34" charset="0"/>
              </a:rPr>
              <a:t>»</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49" name="TextBox 48"/>
          <p:cNvSpPr txBox="1"/>
          <p:nvPr/>
        </p:nvSpPr>
        <p:spPr>
          <a:xfrm>
            <a:off x="2868119" y="1928244"/>
            <a:ext cx="925948" cy="369332"/>
          </a:xfrm>
          <a:prstGeom prst="rect">
            <a:avLst/>
          </a:prstGeom>
          <a:noFill/>
        </p:spPr>
        <p:txBody>
          <a:bodyPr wrap="squar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фото</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1183577" y="4175306"/>
            <a:ext cx="2538511" cy="461665"/>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Ч</a:t>
            </a: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асовня Казанской </a:t>
            </a: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иконы </a:t>
            </a: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Божией Матери</a:t>
            </a:r>
            <a:endPar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Рисунок 41" descr="F:\Глинка Стратегические объекты\Новая папка\Храм Святителя Ноколая 1.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11453" y="1472431"/>
            <a:ext cx="2585499" cy="1339669"/>
          </a:xfrm>
          <a:prstGeom prst="rect">
            <a:avLst/>
          </a:prstGeom>
          <a:noFill/>
          <a:ln w="38100">
            <a:solidFill>
              <a:srgbClr val="25B8CA"/>
            </a:solidFill>
          </a:ln>
        </p:spPr>
      </p:pic>
      <p:pic>
        <p:nvPicPr>
          <p:cNvPr id="50" name="Рисунок 49"/>
          <p:cNvPicPr>
            <a:picLocks noChangeAspect="1"/>
          </p:cNvPicPr>
          <p:nvPr/>
        </p:nvPicPr>
        <p:blipFill>
          <a:blip r:embed="rId9" cstate="print">
            <a:duotone>
              <a:prstClr val="black"/>
              <a:srgbClr val="A4C987">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54435" y="1117892"/>
            <a:ext cx="2487700" cy="426102"/>
          </a:xfrm>
          <a:prstGeom prst="rect">
            <a:avLst/>
          </a:prstGeom>
        </p:spPr>
      </p:pic>
      <p:sp>
        <p:nvSpPr>
          <p:cNvPr id="6" name="TextBox 5"/>
          <p:cNvSpPr txBox="1"/>
          <p:nvPr/>
        </p:nvSpPr>
        <p:spPr>
          <a:xfrm>
            <a:off x="1386560" y="1110097"/>
            <a:ext cx="2588223" cy="369332"/>
          </a:xfrm>
          <a:prstGeom prst="rect">
            <a:avLst/>
          </a:prstGeom>
          <a:noFill/>
        </p:spPr>
        <p:txBody>
          <a:bodyPr wrap="square" rtlCol="0">
            <a:spAutoFit/>
          </a:bodyPr>
          <a:lstStyle/>
          <a:p>
            <a:pPr algn="ctr"/>
            <a:r>
              <a:rPr lang="ru-RU" sz="1200" b="1" dirty="0" smtClean="0">
                <a:solidFill>
                  <a:schemeClr val="bg1"/>
                </a:solidFill>
                <a:latin typeface="Open Sans" pitchFamily="34" charset="0"/>
              </a:rPr>
              <a:t>Церковь</a:t>
            </a:r>
            <a:r>
              <a:rPr lang="ru-RU" dirty="0" smtClean="0"/>
              <a:t> </a:t>
            </a:r>
            <a:r>
              <a:rPr lang="ru-RU" sz="1200" b="1" dirty="0" smtClean="0">
                <a:solidFill>
                  <a:schemeClr val="bg1"/>
                </a:solidFill>
                <a:latin typeface="Open Sans" pitchFamily="34" charset="0"/>
              </a:rPr>
              <a:t>Николая Чудотворца</a:t>
            </a:r>
            <a:endParaRPr lang="ru-RU" sz="1200" b="1" dirty="0">
              <a:solidFill>
                <a:schemeClr val="bg1"/>
              </a:solidFill>
              <a:latin typeface="Open Sans" pitchFamily="34" charset="0"/>
            </a:endParaRPr>
          </a:p>
        </p:txBody>
      </p:sp>
      <p:pic>
        <p:nvPicPr>
          <p:cNvPr id="57" name="Рисунок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911454" y="5636123"/>
            <a:ext cx="489396" cy="489396"/>
          </a:xfrm>
          <a:prstGeom prst="rect">
            <a:avLst/>
          </a:prstGeom>
        </p:spPr>
      </p:pic>
      <p:sp>
        <p:nvSpPr>
          <p:cNvPr id="7" name="Прямоугольник 6"/>
          <p:cNvSpPr/>
          <p:nvPr/>
        </p:nvSpPr>
        <p:spPr>
          <a:xfrm>
            <a:off x="2425664" y="5631836"/>
            <a:ext cx="2133093"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Культурно-</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познавательный</a:t>
            </a:r>
          </a:p>
        </p:txBody>
      </p:sp>
      <p:pic>
        <p:nvPicPr>
          <p:cNvPr id="58" name="Рисунок 5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88019" y="6240491"/>
            <a:ext cx="512831" cy="512831"/>
          </a:xfrm>
          <a:prstGeom prst="rect">
            <a:avLst/>
          </a:prstGeom>
        </p:spPr>
      </p:pic>
      <p:sp>
        <p:nvSpPr>
          <p:cNvPr id="8" name="Прямоугольник 7"/>
          <p:cNvSpPr/>
          <p:nvPr/>
        </p:nvSpPr>
        <p:spPr>
          <a:xfrm>
            <a:off x="2425664" y="6266073"/>
            <a:ext cx="1831852"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Сельский и</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экологический</a:t>
            </a:r>
          </a:p>
        </p:txBody>
      </p:sp>
      <p:pic>
        <p:nvPicPr>
          <p:cNvPr id="61" name="Рисунок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82665" y="5644056"/>
            <a:ext cx="487816" cy="487816"/>
          </a:xfrm>
          <a:prstGeom prst="rect">
            <a:avLst/>
          </a:prstGeom>
        </p:spPr>
      </p:pic>
      <p:sp>
        <p:nvSpPr>
          <p:cNvPr id="12" name="Прямоугольник 11"/>
          <p:cNvSpPr/>
          <p:nvPr/>
        </p:nvSpPr>
        <p:spPr>
          <a:xfrm flipH="1">
            <a:off x="4762319" y="5724168"/>
            <a:ext cx="1524681" cy="276999"/>
          </a:xfrm>
          <a:prstGeom prst="rect">
            <a:avLst/>
          </a:prstGeom>
        </p:spPr>
        <p:txBody>
          <a:bodyPr wrap="square">
            <a:spAutoFit/>
          </a:bodyPr>
          <a:lstStyle/>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Рекреационный</a:t>
            </a:r>
            <a:endPar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2" name="Рисунок 61"/>
          <p:cNvPicPr>
            <a:picLocks noChangeAspect="1"/>
          </p:cNvPicPr>
          <p:nvPr/>
        </p:nvPicPr>
        <p:blipFill>
          <a:blip r:embed="rId1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83656" y="6264450"/>
            <a:ext cx="486825" cy="486825"/>
          </a:xfrm>
          <a:prstGeom prst="rect">
            <a:avLst/>
          </a:prstGeom>
        </p:spPr>
      </p:pic>
      <p:sp>
        <p:nvSpPr>
          <p:cNvPr id="14" name="Прямоугольник 13"/>
          <p:cNvSpPr/>
          <p:nvPr/>
        </p:nvSpPr>
        <p:spPr>
          <a:xfrm>
            <a:off x="4796359" y="6358405"/>
            <a:ext cx="1242053" cy="276999"/>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Религиозный</a:t>
            </a:r>
          </a:p>
        </p:txBody>
      </p:sp>
      <p:pic>
        <p:nvPicPr>
          <p:cNvPr id="1026" name="Picture 2" descr="F:\Глинка Стратегические объекты\Новая папка\100_4664.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28914" y="1761648"/>
            <a:ext cx="3010537" cy="1639054"/>
          </a:xfrm>
          <a:prstGeom prst="rect">
            <a:avLst/>
          </a:prstGeom>
          <a:noFill/>
          <a:ln w="38100">
            <a:solidFill>
              <a:srgbClr val="25B8CA"/>
            </a:solidFill>
          </a:ln>
          <a:extLst>
            <a:ext uri="{909E8E84-426E-40DD-AFC4-6F175D3DCCD1}">
              <a14:hiddenFill xmlns:a14="http://schemas.microsoft.com/office/drawing/2010/main">
                <a:solidFill>
                  <a:srgbClr val="FFFFFF"/>
                </a:solidFill>
              </a14:hiddenFill>
            </a:ext>
          </a:extLst>
        </p:spPr>
      </p:pic>
      <p:pic>
        <p:nvPicPr>
          <p:cNvPr id="48" name="Рисунок 47"/>
          <p:cNvPicPr>
            <a:picLocks noChangeAspect="1"/>
          </p:cNvPicPr>
          <p:nvPr/>
        </p:nvPicPr>
        <p:blipFill>
          <a:blip r:embed="rId9" cstate="print">
            <a:duotone>
              <a:prstClr val="black"/>
              <a:srgbClr val="B2D499">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608374" y="3061830"/>
            <a:ext cx="2855194" cy="494741"/>
          </a:xfrm>
          <a:prstGeom prst="rect">
            <a:avLst/>
          </a:prstGeom>
        </p:spPr>
      </p:pic>
      <p:sp>
        <p:nvSpPr>
          <p:cNvPr id="55" name="TextBox 54"/>
          <p:cNvSpPr txBox="1"/>
          <p:nvPr/>
        </p:nvSpPr>
        <p:spPr>
          <a:xfrm>
            <a:off x="4351550" y="3028617"/>
            <a:ext cx="3024902" cy="461665"/>
          </a:xfrm>
          <a:prstGeom prst="rect">
            <a:avLst/>
          </a:prstGeom>
          <a:noFill/>
        </p:spPr>
        <p:txBody>
          <a:bodyPr wrap="square" rtlCol="0">
            <a:spAutoFit/>
          </a:bodyPr>
          <a:lstStyle/>
          <a:p>
            <a:pPr algn="ct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Мемориально-исторический комплекс «На службе отечеству»</a:t>
            </a:r>
            <a:endPar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0" name="Рисунок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41" name="Рисунок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6609" y="3106024"/>
            <a:ext cx="1001779" cy="1001779"/>
          </a:xfrm>
          <a:prstGeom prst="rect">
            <a:avLst/>
          </a:prstGeom>
        </p:spPr>
      </p:pic>
      <p:sp>
        <p:nvSpPr>
          <p:cNvPr id="47" name="TextBox 46"/>
          <p:cNvSpPr txBox="1"/>
          <p:nvPr/>
        </p:nvSpPr>
        <p:spPr>
          <a:xfrm>
            <a:off x="87071" y="4182370"/>
            <a:ext cx="1332616" cy="261610"/>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Церкви</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Прямоугольник 8"/>
          <p:cNvSpPr/>
          <p:nvPr/>
        </p:nvSpPr>
        <p:spPr>
          <a:xfrm>
            <a:off x="271276" y="3313070"/>
            <a:ext cx="996293" cy="584775"/>
          </a:xfrm>
          <a:prstGeom prst="rect">
            <a:avLst/>
          </a:prstGeom>
        </p:spPr>
        <p:txBody>
          <a:bodyPr wrap="square">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3281351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061031" y="156237"/>
            <a:ext cx="5498644" cy="768091"/>
          </a:xfrm>
          <a:prstGeom prst="rect">
            <a:avLst/>
          </a:prstGeom>
        </p:spPr>
      </p:pic>
      <p:sp>
        <p:nvSpPr>
          <p:cNvPr id="4" name="TextBox 3"/>
          <p:cNvSpPr txBox="1"/>
          <p:nvPr/>
        </p:nvSpPr>
        <p:spPr>
          <a:xfrm>
            <a:off x="2061031" y="317130"/>
            <a:ext cx="5498644" cy="461665"/>
          </a:xfrm>
          <a:prstGeom prst="rect">
            <a:avLst/>
          </a:prstGeom>
          <a:noFill/>
        </p:spPr>
        <p:txBody>
          <a:bodyPr wrap="square" rtlCol="0">
            <a:spAutoFit/>
          </a:bodyPr>
          <a:lstStyle/>
          <a:p>
            <a:pPr algn="ctr"/>
            <a:r>
              <a:rPr lang="en-US"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SWOT</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sp>
        <p:nvSpPr>
          <p:cNvPr id="7" name="TextBox 6"/>
          <p:cNvSpPr txBox="1"/>
          <p:nvPr/>
        </p:nvSpPr>
        <p:spPr>
          <a:xfrm>
            <a:off x="833915" y="154887"/>
            <a:ext cx="1114408"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8" name="Таблица 7"/>
          <p:cNvGraphicFramePr>
            <a:graphicFrameLocks noGrp="1"/>
          </p:cNvGraphicFramePr>
          <p:nvPr>
            <p:extLst>
              <p:ext uri="{D42A27DB-BD31-4B8C-83A1-F6EECF244321}">
                <p14:modId xmlns:p14="http://schemas.microsoft.com/office/powerpoint/2010/main" val="2860984833"/>
              </p:ext>
            </p:extLst>
          </p:nvPr>
        </p:nvGraphicFramePr>
        <p:xfrm>
          <a:off x="513984" y="1172205"/>
          <a:ext cx="6083417" cy="4879933"/>
        </p:xfrm>
        <a:graphic>
          <a:graphicData uri="http://schemas.openxmlformats.org/drawingml/2006/table">
            <a:tbl>
              <a:tblPr firstRow="1" bandRow="1">
                <a:tableStyleId>{5C22544A-7EE6-4342-B048-85BDC9FD1C3A}</a:tableStyleId>
              </a:tblPr>
              <a:tblGrid>
                <a:gridCol w="1920481"/>
                <a:gridCol w="4162936"/>
              </a:tblGrid>
              <a:tr h="1226865">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aseline="0" dirty="0" smtClean="0">
                          <a:solidFill>
                            <a:schemeClr val="tx1"/>
                          </a:solidFill>
                        </a:rPr>
                        <a:t>Сильные стороны</a:t>
                      </a:r>
                      <a:endParaRPr lang="ru-RU" sz="1600" dirty="0" smtClean="0">
                        <a:solidFill>
                          <a:schemeClr val="tx1"/>
                        </a:solidFill>
                      </a:endParaRPr>
                    </a:p>
                    <a:p>
                      <a:pPr algn="ctr"/>
                      <a:r>
                        <a:rPr lang="en-US" sz="1600" dirty="0" smtClean="0">
                          <a:solidFill>
                            <a:schemeClr val="tx1"/>
                          </a:solidFill>
                          <a:latin typeface="Open Sans" panose="020B0606030504020204"/>
                        </a:rPr>
                        <a:t>S</a:t>
                      </a:r>
                      <a:endParaRPr lang="ru-RU" sz="1600" baseline="0" dirty="0" smtClean="0">
                        <a:solidFill>
                          <a:schemeClr val="tx1"/>
                        </a:solidFill>
                      </a:endParaRPr>
                    </a:p>
                  </a:txBody>
                  <a:tcPr>
                    <a:solidFill>
                      <a:srgbClr val="6FCECE"/>
                    </a:solidFill>
                  </a:tcPr>
                </a:tc>
                <a:tc>
                  <a:txBody>
                    <a:bodyPr/>
                    <a:lstStyle/>
                    <a:p>
                      <a:pPr marL="171450" lvl="0" indent="-171450">
                        <a:buFont typeface="Arial" panose="020B0604020202020204" pitchFamily="34" charset="0"/>
                        <a:buChar char="•"/>
                      </a:pP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выгодное транспортно-географическое положение</a:t>
                      </a:r>
                    </a:p>
                    <a:p>
                      <a:pPr marL="171450" lvl="0" indent="-171450">
                        <a:buFont typeface="Arial" panose="020B0604020202020204" pitchFamily="34" charset="0"/>
                        <a:buChar char="•"/>
                      </a:pP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наличие сырья: </a:t>
                      </a:r>
                      <a:r>
                        <a:rPr lang="ru-RU" sz="1200" b="0" kern="1200" dirty="0" err="1" smtClean="0">
                          <a:solidFill>
                            <a:schemeClr val="tx1"/>
                          </a:solidFill>
                          <a:effectLst/>
                          <a:latin typeface="Open Sans" pitchFamily="34" charset="0"/>
                          <a:ea typeface="Open Sans" panose="020B0606030504020204" pitchFamily="34" charset="0"/>
                          <a:cs typeface="Open Sans" panose="020B0606030504020204" pitchFamily="34" charset="0"/>
                        </a:rPr>
                        <a:t>песчаногравийной</a:t>
                      </a: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 смеси, торфа, цементного сырья</a:t>
                      </a:r>
                    </a:p>
                    <a:p>
                      <a:pPr marL="171450" lvl="0" indent="-171450">
                        <a:buFont typeface="Arial" panose="020B0604020202020204" pitchFamily="34" charset="0"/>
                        <a:buChar char="•"/>
                      </a:pPr>
                      <a:r>
                        <a:rPr lang="ru-RU" sz="1200" b="0" kern="1200" baseline="0" dirty="0" smtClean="0">
                          <a:solidFill>
                            <a:schemeClr val="tx1"/>
                          </a:solidFill>
                          <a:effectLst/>
                          <a:latin typeface="Open Sans" pitchFamily="34" charset="0"/>
                          <a:ea typeface="Open Sans" panose="020B0606030504020204" pitchFamily="34" charset="0"/>
                          <a:cs typeface="Open Sans" panose="020B0606030504020204" pitchFamily="34" charset="0"/>
                        </a:rPr>
                        <a:t>близость</a:t>
                      </a: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 к региональному центру (г. Смоленск)</a:t>
                      </a:r>
                    </a:p>
                    <a:p>
                      <a:pPr marL="171450" lvl="0" indent="-171450">
                        <a:buFont typeface="Arial" panose="020B0604020202020204" pitchFamily="34" charset="0"/>
                        <a:buChar char="•"/>
                      </a:pP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наличие газопроводных сетей</a:t>
                      </a:r>
                    </a:p>
                  </a:txBody>
                  <a:tcPr>
                    <a:solidFill>
                      <a:srgbClr val="6FCECE"/>
                    </a:solidFill>
                  </a:tcPr>
                </a:tc>
              </a:tr>
              <a:tr h="1814996">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1" baseline="0" dirty="0" smtClean="0">
                          <a:solidFill>
                            <a:schemeClr val="tx1"/>
                          </a:solidFill>
                        </a:rPr>
                        <a:t>Слабые стороны</a:t>
                      </a:r>
                      <a:endParaRPr lang="ru-RU" sz="1600" b="1" dirty="0" smtClean="0">
                        <a:solidFill>
                          <a:schemeClr val="tx1"/>
                        </a:solidFill>
                      </a:endParaRPr>
                    </a:p>
                    <a:p>
                      <a:pPr algn="ctr"/>
                      <a:r>
                        <a:rPr lang="en-US" sz="1600" b="1" baseline="0" dirty="0" smtClean="0">
                          <a:solidFill>
                            <a:schemeClr val="tx1"/>
                          </a:solidFill>
                          <a:latin typeface="Open Sans" panose="020B0606030504020204"/>
                        </a:rPr>
                        <a:t>W</a:t>
                      </a:r>
                      <a:endParaRPr lang="ru-RU" sz="1600" b="1" baseline="0" dirty="0" smtClean="0">
                        <a:solidFill>
                          <a:schemeClr val="tx1"/>
                        </a:solidFill>
                      </a:endParaRPr>
                    </a:p>
                  </a:txBody>
                  <a:tcPr>
                    <a:solidFill>
                      <a:srgbClr val="8FDEE3"/>
                    </a:solidFill>
                  </a:tcPr>
                </a:tc>
                <a:tc>
                  <a:txBody>
                    <a:bodyPr/>
                    <a:lstStyle/>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отсутствие свободного жилья</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низкая численность населения, в том числе трудоспособного</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дефицит высококвалифицированных кадров</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недостаточная обеспеченность производственных площадок объектами инфраструктуры</a:t>
                      </a:r>
                    </a:p>
                    <a:p>
                      <a:pPr marL="171450" lvl="0" indent="-171450">
                        <a:buFont typeface="Arial" panose="020B0604020202020204" pitchFamily="34" charset="0"/>
                        <a:buChar char="•"/>
                      </a:pPr>
                      <a:r>
                        <a:rPr lang="ru-RU" sz="1200" b="0" i="0" kern="1200" baseline="0" dirty="0" err="1" smtClean="0">
                          <a:solidFill>
                            <a:schemeClr val="dk1"/>
                          </a:solidFill>
                          <a:effectLst/>
                          <a:latin typeface="Open Sans" pitchFamily="34" charset="0"/>
                          <a:ea typeface="Open Sans" panose="020B0606030504020204" pitchFamily="34" charset="0"/>
                          <a:cs typeface="Open Sans" panose="020B0606030504020204" pitchFamily="34" charset="0"/>
                        </a:rPr>
                        <a:t>мелкоконтурные</a:t>
                      </a: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 земельные участки</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развитие малых форм хозяйствования</a:t>
                      </a:r>
                    </a:p>
                  </a:txBody>
                  <a:tcPr>
                    <a:solidFill>
                      <a:srgbClr val="8FDEE3"/>
                    </a:solidFill>
                  </a:tcPr>
                </a:tc>
              </a:tr>
              <a:tr h="1149423">
                <a:tc>
                  <a:txBody>
                    <a:bodyPr/>
                    <a:lstStyle/>
                    <a:p>
                      <a:pPr algn="ctr"/>
                      <a:r>
                        <a:rPr lang="ru-RU" sz="1600" b="1" dirty="0" smtClean="0"/>
                        <a:t>Возможности</a:t>
                      </a:r>
                    </a:p>
                    <a:p>
                      <a:pPr algn="ctr"/>
                      <a:r>
                        <a:rPr lang="en-US" sz="1600" b="1" dirty="0" smtClean="0">
                          <a:latin typeface="Open Sans" panose="020B0606030504020204"/>
                        </a:rPr>
                        <a:t>O</a:t>
                      </a:r>
                      <a:endParaRPr lang="ru-RU" sz="1600" b="1" dirty="0"/>
                    </a:p>
                  </a:txBody>
                  <a:tcPr>
                    <a:solidFill>
                      <a:srgbClr val="E8E8A8"/>
                    </a:solidFill>
                  </a:tcPr>
                </a:tc>
                <a:tc>
                  <a:txBody>
                    <a:bodyPr/>
                    <a:lstStyle/>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вовлечение в оборот неиспользуемых сельскохозяйственных угодий</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развитие сельскохозяйственного туризма</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развитие жилищного строительства</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строительство промышленных предприятий</a:t>
                      </a:r>
                    </a:p>
                  </a:txBody>
                  <a:tcPr>
                    <a:solidFill>
                      <a:srgbClr val="E8E8A8"/>
                    </a:solidFill>
                  </a:tcPr>
                </a:tc>
              </a:tr>
              <a:tr h="688649">
                <a:tc>
                  <a:txBody>
                    <a:bodyPr/>
                    <a:lstStyle/>
                    <a:p>
                      <a:pPr algn="ctr"/>
                      <a:r>
                        <a:rPr lang="ru-RU" sz="1600" b="1" dirty="0" smtClean="0"/>
                        <a:t>Угрозы</a:t>
                      </a:r>
                    </a:p>
                    <a:p>
                      <a:pPr algn="ctr"/>
                      <a:r>
                        <a:rPr lang="en-US" sz="1600" b="1" dirty="0" smtClean="0">
                          <a:latin typeface="Open Sans" panose="020B0606030504020204"/>
                        </a:rPr>
                        <a:t>T</a:t>
                      </a:r>
                      <a:endParaRPr lang="ru-RU" sz="1600" b="1" dirty="0"/>
                    </a:p>
                  </a:txBody>
                  <a:tcPr>
                    <a:solidFill>
                      <a:srgbClr val="FBFBB7"/>
                    </a:solidFill>
                  </a:tcPr>
                </a:tc>
                <a:tc>
                  <a:txBody>
                    <a:bodyPr/>
                    <a:lstStyle/>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сохранение естественной убыли и демографическое старение населения</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отток молодежи из района</a:t>
                      </a:r>
                    </a:p>
                  </a:txBody>
                  <a:tcPr>
                    <a:solidFill>
                      <a:srgbClr val="FBFBB7"/>
                    </a:solidFill>
                  </a:tcPr>
                </a:tc>
              </a:tr>
            </a:tbl>
          </a:graphicData>
        </a:graphic>
      </p:graphicFrame>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9" name="TextBox 8"/>
          <p:cNvSpPr txBox="1"/>
          <p:nvPr/>
        </p:nvSpPr>
        <p:spPr>
          <a:xfrm>
            <a:off x="7121735" y="7190343"/>
            <a:ext cx="44755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398564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44481" y="1300778"/>
            <a:ext cx="7548234" cy="4419779"/>
          </a:xfrm>
          <a:prstGeom prst="rect">
            <a:avLst/>
          </a:prstGeom>
        </p:spPr>
      </p:pic>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622702" y="1614421"/>
            <a:ext cx="3196360" cy="95410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«ГЛИНКОВСКИЙ РАЙОН»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691543" y="3963221"/>
            <a:ext cx="3058673" cy="1169551"/>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«ГЛИНКОВСКИЙ РАЙОН»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4011953" y="1763632"/>
            <a:ext cx="2583543" cy="954107"/>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Департамент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011952" y="3996081"/>
            <a:ext cx="2583543" cy="738664"/>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ООО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«Корпорация инвестиционного развития»</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592593" y="2568528"/>
            <a:ext cx="3256577" cy="1384995"/>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Калмыков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Михаил Захарович</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(48165) 2-11-44</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4"/>
              </a:rPr>
              <a:t>glinka@admin-smolensk.ru</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 </a:t>
            </a:r>
            <a:r>
              <a:rPr lang="en-US" sz="1400" dirty="0" smtClean="0">
                <a:latin typeface="Open Sans" panose="020B0606030504020204" pitchFamily="34" charset="0"/>
                <a:ea typeface="Open Sans" panose="020B0606030504020204" pitchFamily="34" charset="0"/>
                <a:cs typeface="Open Sans" panose="020B0606030504020204" pitchFamily="34" charset="0"/>
              </a:rPr>
              <a:t>glinka.admin-smolensk.ru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1063223" y="5142471"/>
            <a:ext cx="2315314" cy="738664"/>
          </a:xfrm>
          <a:prstGeom prst="rect">
            <a:avLst/>
          </a:prstGeom>
          <a:noFill/>
        </p:spPr>
        <p:txBody>
          <a:bodyPr wrap="none" rtlCol="0">
            <a:spAutoFit/>
          </a:bodyPr>
          <a:lstStyle/>
          <a:p>
            <a:pPr algn="ctr"/>
            <a:r>
              <a:rPr lang="ru-RU" sz="1400" dirty="0" err="1" smtClean="0">
                <a:latin typeface="Open Sans" panose="020B0606030504020204" pitchFamily="34" charset="0"/>
                <a:ea typeface="Open Sans" panose="020B0606030504020204" pitchFamily="34" charset="0"/>
                <a:cs typeface="Open Sans" panose="020B0606030504020204" pitchFamily="34" charset="0"/>
              </a:rPr>
              <a:t>Саулина</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Галина Александровна</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(48165) 2-11-33</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4011953" y="2717739"/>
            <a:ext cx="2691410"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20-55-20</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Факс</a:t>
            </a:r>
            <a:r>
              <a:rPr lang="ru-RU" sz="1400" dirty="0">
                <a:latin typeface="Open Sans" panose="020B0606030504020204" pitchFamily="34" charset="0"/>
                <a:ea typeface="Open Sans" panose="020B0606030504020204" pitchFamily="34" charset="0"/>
                <a:cs typeface="Open Sans" panose="020B0606030504020204" pitchFamily="34" charset="0"/>
              </a:rPr>
              <a:t>: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a:t>
            </a:r>
            <a:r>
              <a:rPr lang="en-US" sz="1400" smtClean="0">
                <a:latin typeface="Open Sans" panose="020B0606030504020204" pitchFamily="34" charset="0"/>
                <a:ea typeface="Open Sans" panose="020B0606030504020204" pitchFamily="34" charset="0"/>
                <a:cs typeface="Open Sans" panose="020B0606030504020204" pitchFamily="34" charset="0"/>
              </a:rPr>
              <a:t>13</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u="sng" dirty="0" smtClean="0">
                <a:latin typeface="Open Sans" panose="020B0606030504020204" pitchFamily="34" charset="0"/>
                <a:ea typeface="Open Sans" panose="020B0606030504020204" pitchFamily="34" charset="0"/>
                <a:cs typeface="Open Sans" panose="020B0606030504020204" pitchFamily="34" charset="0"/>
                <a:hlinkClick r:id="rId5"/>
              </a:rPr>
              <a:t>dep@smolinvest.com</a:t>
            </a:r>
            <a:endParaRPr lang="ru-RU" sz="1400" u="sng"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dep-smolinvest.admin-smolensk.ru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849170" y="4837685"/>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77-00-22</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6"/>
              </a:rPr>
              <a:t>smolregion67@yandex.ru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7"/>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3" name="TextBox 22"/>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882375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111\Мои документы\Downloads\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239" y="3057522"/>
            <a:ext cx="1729971" cy="172997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04" y="1231084"/>
            <a:ext cx="1624794" cy="1624794"/>
          </a:xfrm>
          <a:prstGeom prst="rect">
            <a:avLst/>
          </a:prstGeom>
        </p:spPr>
      </p:pic>
      <p:sp>
        <p:nvSpPr>
          <p:cNvPr id="40" name="Стрелка вправо 39"/>
          <p:cNvSpPr/>
          <p:nvPr/>
        </p:nvSpPr>
        <p:spPr>
          <a:xfrm>
            <a:off x="4475168"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6368" y="3235685"/>
            <a:ext cx="4027741" cy="1569660"/>
          </a:xfrm>
          <a:prstGeom prst="rect">
            <a:avLst/>
          </a:prstGeom>
          <a:ln w="38100">
            <a:solidFill>
              <a:srgbClr val="77DAFF"/>
            </a:solidFill>
            <a:prstDash val="sysDash"/>
          </a:ln>
        </p:spPr>
      </p:pic>
      <p:pic>
        <p:nvPicPr>
          <p:cNvPr id="30" name="Рисунок 29"/>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0139" y="1334986"/>
            <a:ext cx="3978693" cy="1460474"/>
          </a:xfrm>
          <a:prstGeom prst="rect">
            <a:avLst/>
          </a:prstGeom>
          <a:ln w="38100">
            <a:solidFill>
              <a:srgbClr val="77DAFF"/>
            </a:solidFill>
            <a:prstDash val="sysDash"/>
          </a:ln>
        </p:spPr>
      </p:pic>
      <p:sp>
        <p:nvSpPr>
          <p:cNvPr id="34" name="Овал 33"/>
          <p:cNvSpPr/>
          <p:nvPr/>
        </p:nvSpPr>
        <p:spPr>
          <a:xfrm>
            <a:off x="5288104" y="4916188"/>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6"/>
          <a:stretch>
            <a:fillRect/>
          </a:stretch>
        </p:blipFill>
        <p:spPr>
          <a:xfrm>
            <a:off x="2061031" y="156237"/>
            <a:ext cx="5498644" cy="768091"/>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3430140" y="1381470"/>
            <a:ext cx="3929070" cy="1384995"/>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itchFamily="34" charset="0"/>
              </a:rPr>
              <a:t>Село </a:t>
            </a:r>
            <a:r>
              <a:rPr lang="ru-RU" sz="1200" dirty="0">
                <a:latin typeface="Open Sans" pitchFamily="34" charset="0"/>
              </a:rPr>
              <a:t>возникло возле железнодорожной станции </a:t>
            </a:r>
            <a:r>
              <a:rPr lang="ru-RU" sz="1200" dirty="0" err="1">
                <a:latin typeface="Open Sans" pitchFamily="34" charset="0"/>
              </a:rPr>
              <a:t>Совкино</a:t>
            </a:r>
            <a:r>
              <a:rPr lang="ru-RU" sz="1200" dirty="0">
                <a:latin typeface="Open Sans" pitchFamily="34" charset="0"/>
              </a:rPr>
              <a:t> </a:t>
            </a:r>
            <a:r>
              <a:rPr lang="ru-RU" sz="1200" dirty="0" err="1">
                <a:latin typeface="Open Sans" pitchFamily="34" charset="0"/>
              </a:rPr>
              <a:t>Богоявленско</a:t>
            </a:r>
            <a:r>
              <a:rPr lang="ru-RU" sz="1200" dirty="0">
                <a:latin typeface="Open Sans" pitchFamily="34" charset="0"/>
              </a:rPr>
              <a:t>-Смоленской железной дороги в 1898 г. </a:t>
            </a:r>
            <a:r>
              <a:rPr lang="ru-RU" sz="1200" dirty="0" smtClean="0">
                <a:latin typeface="Open Sans" pitchFamily="34" charset="0"/>
              </a:rPr>
              <a:t> </a:t>
            </a:r>
            <a:r>
              <a:rPr lang="ru-RU" sz="1200" dirty="0">
                <a:latin typeface="Open Sans" pitchFamily="34" charset="0"/>
              </a:rPr>
              <a:t>Получило современное название в честь М. И. Глинки, по случаю 50-летия со дня его смерти (Глинка родился неподалёку, в селе Новоспасское Ельнинского уезда).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491775" y="5143266"/>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1907</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207767" y="5892982"/>
            <a:ext cx="1543078"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Село получило современное название в честь  </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М.И. </a:t>
            </a:r>
            <a:r>
              <a:rPr lang="ru-RU" sz="1200" dirty="0">
                <a:latin typeface="Open Sans" panose="020B0606030504020204" pitchFamily="34" charset="0"/>
                <a:ea typeface="Open Sans" panose="020B0606030504020204" pitchFamily="34" charset="0"/>
                <a:cs typeface="Open Sans" panose="020B0606030504020204" pitchFamily="34" charset="0"/>
              </a:rPr>
              <a:t>Г</a:t>
            </a:r>
            <a:r>
              <a:rPr lang="ru-RU" sz="1200" dirty="0" smtClean="0">
                <a:latin typeface="Open Sans" panose="020B0606030504020204" pitchFamily="34" charset="0"/>
                <a:ea typeface="Open Sans" panose="020B0606030504020204" pitchFamily="34" charset="0"/>
                <a:cs typeface="Open Sans" panose="020B0606030504020204" pitchFamily="34" charset="0"/>
              </a:rPr>
              <a:t>линки</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740183" y="5863775"/>
            <a:ext cx="1596968"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-районный центр</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3188112" y="5843012"/>
            <a:ext cx="1842564" cy="120032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Упразднение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Глинковского</a:t>
            </a:r>
            <a:r>
              <a:rPr lang="ru-RU" sz="1200" dirty="0" smtClean="0">
                <a:latin typeface="Open Sans" panose="020B0606030504020204" pitchFamily="34" charset="0"/>
                <a:ea typeface="Open Sans" panose="020B0606030504020204" pitchFamily="34" charset="0"/>
                <a:cs typeface="Open Sans" panose="020B0606030504020204" pitchFamily="34" charset="0"/>
              </a:rPr>
              <a:t> района. </a:t>
            </a:r>
            <a:r>
              <a:rPr lang="ru-RU" sz="1200" dirty="0">
                <a:latin typeface="Open Sans" panose="020B0606030504020204" pitchFamily="34" charset="0"/>
                <a:ea typeface="Open Sans" panose="020B0606030504020204" pitchFamily="34" charset="0"/>
                <a:cs typeface="Open Sans" panose="020B0606030504020204" pitchFamily="34" charset="0"/>
              </a:rPr>
              <a:t>Территория района вошла в состав Дорогобужского и Ельнинского района</a:t>
            </a:r>
          </a:p>
        </p:txBody>
      </p:sp>
      <p:sp>
        <p:nvSpPr>
          <p:cNvPr id="60" name="TextBox 59"/>
          <p:cNvSpPr txBox="1"/>
          <p:nvPr/>
        </p:nvSpPr>
        <p:spPr>
          <a:xfrm>
            <a:off x="303805" y="3235685"/>
            <a:ext cx="3941917" cy="1569660"/>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itchFamily="34" charset="0"/>
              </a:rPr>
              <a:t> </a:t>
            </a:r>
            <a:r>
              <a:rPr lang="ru-RU" sz="1200" dirty="0">
                <a:latin typeface="Open Sans" pitchFamily="34" charset="0"/>
              </a:rPr>
              <a:t>С</a:t>
            </a:r>
            <a:r>
              <a:rPr lang="ru-RU" sz="1200" dirty="0" smtClean="0">
                <a:latin typeface="Open Sans" pitchFamily="34" charset="0"/>
              </a:rPr>
              <a:t>ело </a:t>
            </a:r>
            <a:r>
              <a:rPr lang="ru-RU" sz="1200" dirty="0">
                <a:latin typeface="Open Sans" pitchFamily="34" charset="0"/>
              </a:rPr>
              <a:t>Глинка было в составе Ельнинского уезда Смоленской губернии, с 1922 года в составе Вяземского уезда. </a:t>
            </a:r>
          </a:p>
          <a:p>
            <a:pPr algn="just"/>
            <a:r>
              <a:rPr lang="ru-RU" sz="1200" dirty="0">
                <a:latin typeface="Open Sans" pitchFamily="34" charset="0"/>
              </a:rPr>
              <a:t>      Глинковский район – р</a:t>
            </a:r>
            <a:r>
              <a:rPr lang="ru-RU" sz="1200" dirty="0" smtClean="0">
                <a:latin typeface="Open Sans" pitchFamily="34" charset="0"/>
              </a:rPr>
              <a:t>одина </a:t>
            </a:r>
            <a:r>
              <a:rPr lang="ru-RU" sz="1200" dirty="0">
                <a:latin typeface="Open Sans" pitchFamily="34" charset="0"/>
              </a:rPr>
              <a:t>основателя русской комедии А.А. Шаховского, литератора – мемуариста </a:t>
            </a:r>
            <a:r>
              <a:rPr lang="ru-RU" sz="1200" dirty="0" smtClean="0">
                <a:latin typeface="Open Sans" pitchFamily="34" charset="0"/>
              </a:rPr>
              <a:t>В.В. </a:t>
            </a:r>
            <a:r>
              <a:rPr lang="ru-RU" sz="1200" dirty="0" err="1" smtClean="0">
                <a:latin typeface="Open Sans" pitchFamily="34" charset="0"/>
              </a:rPr>
              <a:t>Пассека</a:t>
            </a:r>
            <a:r>
              <a:rPr lang="ru-RU" sz="1200" dirty="0" smtClean="0">
                <a:latin typeface="Open Sans" pitchFamily="34" charset="0"/>
              </a:rPr>
              <a:t> </a:t>
            </a:r>
            <a:r>
              <a:rPr lang="ru-RU" sz="1200" dirty="0">
                <a:latin typeface="Open Sans" pitchFamily="34" charset="0"/>
              </a:rPr>
              <a:t>и декабриста </a:t>
            </a:r>
            <a:r>
              <a:rPr lang="ru-RU" sz="1200" dirty="0" smtClean="0">
                <a:latin typeface="Open Sans" pitchFamily="34" charset="0"/>
              </a:rPr>
              <a:t/>
            </a:r>
            <a:br>
              <a:rPr lang="ru-RU" sz="1200" dirty="0" smtClean="0">
                <a:latin typeface="Open Sans" pitchFamily="34" charset="0"/>
              </a:rPr>
            </a:br>
            <a:r>
              <a:rPr lang="ru-RU" sz="1200" dirty="0" smtClean="0">
                <a:latin typeface="Open Sans" pitchFamily="34" charset="0"/>
              </a:rPr>
              <a:t>П.П</a:t>
            </a:r>
            <a:r>
              <a:rPr lang="ru-RU" sz="1200" dirty="0">
                <a:latin typeface="Open Sans" pitchFamily="34" charset="0"/>
              </a:rPr>
              <a:t>. </a:t>
            </a:r>
            <a:r>
              <a:rPr lang="ru-RU" sz="1200" dirty="0" err="1">
                <a:latin typeface="Open Sans" pitchFamily="34" charset="0"/>
              </a:rPr>
              <a:t>Пассека</a:t>
            </a:r>
            <a:r>
              <a:rPr lang="ru-RU" sz="1200" dirty="0">
                <a:latin typeface="Open Sans" pitchFamily="34" charset="0"/>
              </a:rPr>
              <a:t>, героев Советского Союза </a:t>
            </a:r>
            <a:r>
              <a:rPr lang="ru-RU" sz="1200" dirty="0" smtClean="0">
                <a:latin typeface="Open Sans" pitchFamily="34" charset="0"/>
              </a:rPr>
              <a:t/>
            </a:r>
            <a:br>
              <a:rPr lang="ru-RU" sz="1200" dirty="0" smtClean="0">
                <a:latin typeface="Open Sans" pitchFamily="34" charset="0"/>
              </a:rPr>
            </a:br>
            <a:r>
              <a:rPr lang="ru-RU" sz="1200" dirty="0" smtClean="0">
                <a:latin typeface="Open Sans" pitchFamily="34" charset="0"/>
              </a:rPr>
              <a:t>И.К. Базылева</a:t>
            </a:r>
            <a:r>
              <a:rPr lang="ru-RU" sz="1200" dirty="0">
                <a:latin typeface="Open Sans" pitchFamily="34" charset="0"/>
              </a:rPr>
              <a:t>, А.Л</a:t>
            </a:r>
            <a:r>
              <a:rPr lang="ru-RU" sz="1200" dirty="0" smtClean="0">
                <a:latin typeface="Open Sans" pitchFamily="34" charset="0"/>
              </a:rPr>
              <a:t>. </a:t>
            </a:r>
            <a:r>
              <a:rPr lang="ru-RU" sz="1200" dirty="0" err="1" smtClean="0">
                <a:latin typeface="Open Sans" pitchFamily="34" charset="0"/>
              </a:rPr>
              <a:t>Боданова</a:t>
            </a:r>
            <a:r>
              <a:rPr lang="ru-RU" sz="1200" dirty="0" smtClean="0">
                <a:latin typeface="Open Sans" pitchFamily="34" charset="0"/>
              </a:rPr>
              <a:t>.</a:t>
            </a:r>
            <a:endParaRPr lang="ru-RU" sz="1200" dirty="0">
              <a:latin typeface="Open Sans" pitchFamily="34" charset="0"/>
            </a:endParaRPr>
          </a:p>
        </p:txBody>
      </p:sp>
      <p:sp>
        <p:nvSpPr>
          <p:cNvPr id="61" name="TextBox 60"/>
          <p:cNvSpPr txBox="1"/>
          <p:nvPr/>
        </p:nvSpPr>
        <p:spPr>
          <a:xfrm>
            <a:off x="2011056" y="5140956"/>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TextBox 61"/>
          <p:cNvSpPr txBox="1"/>
          <p:nvPr/>
        </p:nvSpPr>
        <p:spPr>
          <a:xfrm>
            <a:off x="3641370" y="5143265"/>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5243650" y="5143265"/>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1980</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p:cNvSpPr txBox="1"/>
          <p:nvPr/>
        </p:nvSpPr>
        <p:spPr>
          <a:xfrm>
            <a:off x="1946063" y="1892216"/>
            <a:ext cx="1014225" cy="264381"/>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2" name="Рисунок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8240" y="3041973"/>
            <a:ext cx="1690011" cy="1690011"/>
          </a:xfrm>
          <a:prstGeom prst="rect">
            <a:avLst/>
          </a:prstGeom>
        </p:spPr>
      </p:pic>
      <p:pic>
        <p:nvPicPr>
          <p:cNvPr id="2050" name="Picture 2" descr="C:\Documents and Settings\111\Мои документы\Downloads\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8645" y="3041973"/>
            <a:ext cx="1725274" cy="1725274"/>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14" y="1214657"/>
            <a:ext cx="1629532" cy="1629532"/>
          </a:xfrm>
          <a:prstGeom prst="rect">
            <a:avLst/>
          </a:prstGeom>
        </p:spPr>
      </p:pic>
      <p:pic>
        <p:nvPicPr>
          <p:cNvPr id="2051" name="Picture 3" descr="C:\Documents and Settings\111\Мои документы\Downloads\1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929" y="1177611"/>
            <a:ext cx="1680644" cy="16782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111\Мои документы\Downloads\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3103" y="1177194"/>
            <a:ext cx="1688448" cy="16669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5" name="Рисунок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38" name="TextBox 37"/>
          <p:cNvSpPr txBox="1"/>
          <p:nvPr/>
        </p:nvSpPr>
        <p:spPr>
          <a:xfrm>
            <a:off x="4881636" y="5841268"/>
            <a:ext cx="1865157"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 районный центр</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19175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061031" y="318545"/>
            <a:ext cx="5457316"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1" y="4473668"/>
            <a:ext cx="2237813" cy="1426216"/>
          </a:xfrm>
          <a:prstGeom prst="rect">
            <a:avLst/>
          </a:prstGeom>
        </p:spPr>
      </p:pic>
      <p:sp>
        <p:nvSpPr>
          <p:cNvPr id="31" name="TextBox 30"/>
          <p:cNvSpPr txBox="1"/>
          <p:nvPr/>
        </p:nvSpPr>
        <p:spPr>
          <a:xfrm>
            <a:off x="1269797" y="2669157"/>
            <a:ext cx="1176387"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1088206" y="1641620"/>
            <a:ext cx="1761311"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1130835" y="3641074"/>
            <a:ext cx="2088038" cy="307777"/>
          </a:xfrm>
          <a:prstGeom prst="rect">
            <a:avLst/>
          </a:prstGeom>
          <a:noFill/>
        </p:spPr>
        <p:txBody>
          <a:bodyPr wrap="square" rtlCol="0">
            <a:spAutoFit/>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Сельские поселения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101537" y="1873251"/>
            <a:ext cx="1731564" cy="338554"/>
          </a:xfrm>
          <a:prstGeom prst="rect">
            <a:avLst/>
          </a:prstGeom>
          <a:noFill/>
        </p:spPr>
        <p:txBody>
          <a:bodyPr wrap="non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1 223,22 кв. км.</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137790" y="2927999"/>
            <a:ext cx="1583398"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4,0 тыс. чел.</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1588853" y="3905295"/>
            <a:ext cx="756932"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3</a:t>
            </a:r>
          </a:p>
        </p:txBody>
      </p:sp>
      <p:pic>
        <p:nvPicPr>
          <p:cNvPr id="42" name="Рисунок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87" y="3501228"/>
            <a:ext cx="802911" cy="802911"/>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34" y="1542235"/>
            <a:ext cx="814323" cy="814323"/>
          </a:xfrm>
          <a:prstGeom prst="rect">
            <a:avLst/>
          </a:prstGeom>
        </p:spPr>
      </p:pic>
      <p:sp>
        <p:nvSpPr>
          <p:cNvPr id="45" name="TextBox 44"/>
          <p:cNvSpPr txBox="1"/>
          <p:nvPr/>
        </p:nvSpPr>
        <p:spPr>
          <a:xfrm>
            <a:off x="1159292" y="4622021"/>
            <a:ext cx="1803477" cy="938719"/>
          </a:xfrm>
          <a:prstGeom prst="rect">
            <a:avLst/>
          </a:prstGeom>
          <a:noFill/>
        </p:spPr>
        <p:txBody>
          <a:bodyPr wrap="square" rtlCol="0">
            <a:spAutoFit/>
          </a:bodyPr>
          <a:lstStyle/>
          <a:p>
            <a:r>
              <a:rPr lang="ru-RU" sz="1100" dirty="0" err="1" smtClean="0">
                <a:latin typeface="Open Sans" panose="020B0606030504020204" pitchFamily="34" charset="0"/>
                <a:ea typeface="Open Sans" panose="020B0606030504020204" pitchFamily="34" charset="0"/>
                <a:cs typeface="Open Sans" panose="020B0606030504020204" pitchFamily="34" charset="0"/>
              </a:rPr>
              <a:t>Глинковское</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r>
              <a:rPr lang="ru-RU" sz="1100" dirty="0" err="1" smtClean="0">
                <a:latin typeface="Open Sans" panose="020B0606030504020204" pitchFamily="34" charset="0"/>
                <a:ea typeface="Open Sans" panose="020B0606030504020204" pitchFamily="34" charset="0"/>
                <a:cs typeface="Open Sans" panose="020B0606030504020204" pitchFamily="34" charset="0"/>
              </a:rPr>
              <a:t>Болтутинское</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latin typeface="Open Sans" panose="020B0606030504020204" pitchFamily="34" charset="0"/>
                <a:ea typeface="Open Sans" panose="020B0606030504020204" pitchFamily="34" charset="0"/>
                <a:cs typeface="Open Sans" panose="020B0606030504020204" pitchFamily="34" charset="0"/>
              </a:rPr>
              <a:t>Доброминское</a:t>
            </a: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87" y="2527352"/>
            <a:ext cx="838421" cy="838421"/>
          </a:xfrm>
          <a:prstGeom prst="rect">
            <a:avLst/>
          </a:prstGeom>
        </p:spPr>
      </p:pic>
      <p:pic>
        <p:nvPicPr>
          <p:cNvPr id="3074" name="Picture 2" descr="C:\Documents and Settings\111\Мои документы\Downloads\Глинскойвски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6023" y="1020660"/>
            <a:ext cx="1385400" cy="137238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6" name="TextBox 35"/>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913" y="1963813"/>
            <a:ext cx="4092076" cy="4560072"/>
          </a:xfrm>
          <a:prstGeom prst="rect">
            <a:avLst/>
          </a:prstGeom>
        </p:spPr>
      </p:pic>
    </p:spTree>
    <p:extLst>
      <p:ext uri="{BB962C8B-B14F-4D97-AF65-F5344CB8AC3E}">
        <p14:creationId xmlns:p14="http://schemas.microsoft.com/office/powerpoint/2010/main" val="3625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5258238"/>
            <a:ext cx="2575596" cy="994762"/>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4097839"/>
            <a:ext cx="2576777" cy="873023"/>
          </a:xfrm>
          <a:prstGeom prst="rect">
            <a:avLst/>
          </a:prstGeom>
          <a:ln w="38100">
            <a:solidFill>
              <a:srgbClr val="77DAFF"/>
            </a:solidFill>
            <a:prstDash val="sysDash"/>
          </a:ln>
        </p:spPr>
      </p:pic>
      <p:pic>
        <p:nvPicPr>
          <p:cNvPr id="22" name="Рисунок 21"/>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2468689"/>
            <a:ext cx="2543432" cy="1300671"/>
          </a:xfrm>
          <a:prstGeom prst="rect">
            <a:avLst/>
          </a:prstGeom>
          <a:ln w="38100">
            <a:solidFill>
              <a:srgbClr val="77DAFF"/>
            </a:solidFill>
            <a:prstDash val="sysDash"/>
          </a:ln>
        </p:spPr>
      </p:pic>
      <p:pic>
        <p:nvPicPr>
          <p:cNvPr id="21" name="Рисунок 20"/>
          <p:cNvPicPr>
            <a:picLocks noChangeAspect="1"/>
          </p:cNvPicPr>
          <p:nvPr/>
        </p:nvPicPr>
        <p:blipFill>
          <a:blip r:embed="rId7"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1532398"/>
            <a:ext cx="2563139" cy="689227"/>
          </a:xfrm>
          <a:prstGeom prst="rect">
            <a:avLst/>
          </a:prstGeom>
          <a:ln w="38100">
            <a:solidFill>
              <a:srgbClr val="77DAFF"/>
            </a:solidFill>
            <a:prstDash val="sysDash"/>
          </a:ln>
        </p:spPr>
      </p:pic>
      <p:pic>
        <p:nvPicPr>
          <p:cNvPr id="46" name="Рисунок 45"/>
          <p:cNvPicPr>
            <a:picLocks noChangeAspect="1"/>
          </p:cNvPicPr>
          <p:nvPr/>
        </p:nvPicPr>
        <p:blipFill>
          <a:blip r:embed="rId8"/>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566344" y="5239335"/>
            <a:ext cx="2549155" cy="1015663"/>
          </a:xfrm>
          <a:prstGeom prst="rect">
            <a:avLst/>
          </a:prstGeom>
          <a:noFill/>
        </p:spPr>
        <p:txBody>
          <a:bodyPr wrap="square" rtlCol="0">
            <a:spAutoFit/>
          </a:bodyPr>
          <a:lstStyle/>
          <a:p>
            <a:pPr indent="449263" algn="just"/>
            <a:r>
              <a:rPr lang="ru-RU" sz="1000" dirty="0">
                <a:latin typeface="Open Sans" pitchFamily="34" charset="0"/>
              </a:rPr>
              <a:t>Из полезных ископаемых на территории Глинковского района распространены: глина, песок, торф, мергель, мел</a:t>
            </a:r>
            <a:r>
              <a:rPr lang="ru-RU" sz="1000" dirty="0" smtClean="0">
                <a:latin typeface="Open Sans" pitchFamily="34" charset="0"/>
              </a:rPr>
              <a:t>. Большие </a:t>
            </a:r>
            <a:r>
              <a:rPr lang="ru-RU" sz="1000" dirty="0">
                <a:latin typeface="Open Sans" pitchFamily="34" charset="0"/>
              </a:rPr>
              <a:t>запасы мергеля имеются в </a:t>
            </a:r>
            <a:r>
              <a:rPr lang="ru-RU" sz="1000" dirty="0" err="1">
                <a:latin typeface="Open Sans" pitchFamily="34" charset="0"/>
              </a:rPr>
              <a:t>Доброминском</a:t>
            </a:r>
            <a:r>
              <a:rPr lang="ru-RU" sz="1000" dirty="0">
                <a:latin typeface="Open Sans" pitchFamily="34" charset="0"/>
              </a:rPr>
              <a:t> месторождении. </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534179" y="2445921"/>
            <a:ext cx="2581320" cy="1323439"/>
          </a:xfrm>
          <a:prstGeom prst="rect">
            <a:avLst/>
          </a:prstGeom>
          <a:noFill/>
        </p:spPr>
        <p:txBody>
          <a:bodyPr wrap="square" rtlCol="0">
            <a:spAutoFit/>
          </a:bodyPr>
          <a:lstStyle/>
          <a:p>
            <a:pPr indent="538163" algn="just"/>
            <a:r>
              <a:rPr lang="ru-RU" sz="1000" dirty="0" smtClean="0">
                <a:latin typeface="Open Sans" panose="020B0606030504020204" pitchFamily="34" charset="0"/>
                <a:ea typeface="Open Sans" panose="020B0606030504020204" pitchFamily="34" charset="0"/>
                <a:cs typeface="Open Sans" panose="020B0606030504020204" pitchFamily="34" charset="0"/>
              </a:rPr>
              <a:t>Глинковский район расположен в западной части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Ельнинской</a:t>
            </a:r>
            <a:r>
              <a:rPr lang="ru-RU" sz="1000" dirty="0" smtClean="0">
                <a:latin typeface="Open Sans" panose="020B0606030504020204" pitchFamily="34" charset="0"/>
                <a:ea typeface="Open Sans" panose="020B0606030504020204" pitchFamily="34" charset="0"/>
                <a:cs typeface="Open Sans" panose="020B0606030504020204" pitchFamily="34" charset="0"/>
              </a:rPr>
              <a:t> и восточной части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Починковской</a:t>
            </a:r>
            <a:r>
              <a:rPr lang="ru-RU" sz="1000" dirty="0" smtClean="0">
                <a:latin typeface="Open Sans" panose="020B0606030504020204" pitchFamily="34" charset="0"/>
                <a:ea typeface="Open Sans" panose="020B0606030504020204" pitchFamily="34" charset="0"/>
                <a:cs typeface="Open Sans" panose="020B0606030504020204" pitchFamily="34" charset="0"/>
              </a:rPr>
              <a:t> возвышенностей, ограниченных с северо-запада Верхне-Днепровской низменностью. Рельеф представлен всхолмленно-волнистой равниной. </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293581" y="4109088"/>
            <a:ext cx="2603152" cy="861774"/>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 </a:t>
            </a:r>
            <a:r>
              <a:rPr lang="ru-RU" sz="1000" dirty="0" smtClean="0">
                <a:latin typeface="Open Sans" panose="020B0606030504020204" pitchFamily="34" charset="0"/>
                <a:ea typeface="Open Sans" panose="020B0606030504020204" pitchFamily="34" charset="0"/>
                <a:cs typeface="Open Sans" panose="020B0606030504020204" pitchFamily="34" charset="0"/>
              </a:rPr>
              <a:t>Климат </a:t>
            </a:r>
            <a:r>
              <a:rPr lang="ru-RU" sz="1000" dirty="0">
                <a:latin typeface="Open Sans" panose="020B0606030504020204" pitchFamily="34" charset="0"/>
                <a:ea typeface="Open Sans" panose="020B0606030504020204" pitchFamily="34" charset="0"/>
                <a:cs typeface="Open Sans" panose="020B0606030504020204" pitchFamily="34" charset="0"/>
              </a:rPr>
              <a:t>умеренно континентальный со сравнительно теплым летом и умеренно холодной зимой. Наиболее холодный месяц – январь, наиболее теплый – </a:t>
            </a:r>
            <a:r>
              <a:rPr lang="ru-RU" sz="1000" dirty="0" smtClean="0">
                <a:latin typeface="Open Sans" panose="020B0606030504020204" pitchFamily="34" charset="0"/>
                <a:ea typeface="Open Sans" panose="020B0606030504020204" pitchFamily="34" charset="0"/>
                <a:cs typeface="Open Sans" panose="020B0606030504020204" pitchFamily="34" charset="0"/>
              </a:rPr>
              <a:t>июль.</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293581" y="1513739"/>
            <a:ext cx="2576776" cy="707886"/>
          </a:xfrm>
          <a:prstGeom prst="rect">
            <a:avLst/>
          </a:prstGeom>
          <a:noFill/>
        </p:spPr>
        <p:txBody>
          <a:bodyPr wrap="square" rtlCol="0">
            <a:spAutoFit/>
          </a:bodyPr>
          <a:lstStyle/>
          <a:p>
            <a:pPr indent="538163" algn="just"/>
            <a:r>
              <a:rPr lang="ru-RU" sz="1000" dirty="0" smtClean="0">
                <a:latin typeface="Open Sans" panose="020B0606030504020204" pitchFamily="34" charset="0"/>
                <a:ea typeface="Open Sans" panose="020B0606030504020204" pitchFamily="34" charset="0"/>
                <a:cs typeface="Open Sans" panose="020B0606030504020204" pitchFamily="34" charset="0"/>
              </a:rPr>
              <a:t>На территории района протекает река Днепр, притоки Днепра: р. Устром, р. Волость и </a:t>
            </a:r>
            <a:br>
              <a:rPr lang="ru-RU" sz="1000" dirty="0" smtClean="0">
                <a:latin typeface="Open Sans" panose="020B0606030504020204" pitchFamily="34" charset="0"/>
                <a:ea typeface="Open Sans" panose="020B0606030504020204" pitchFamily="34" charset="0"/>
                <a:cs typeface="Open Sans" panose="020B0606030504020204" pitchFamily="34" charset="0"/>
              </a:rPr>
            </a:br>
            <a:r>
              <a:rPr lang="ru-RU" sz="1000" dirty="0" smtClean="0">
                <a:latin typeface="Open Sans" panose="020B0606030504020204" pitchFamily="34" charset="0"/>
                <a:ea typeface="Open Sans" panose="020B0606030504020204" pitchFamily="34" charset="0"/>
                <a:cs typeface="Open Sans" panose="020B0606030504020204" pitchFamily="34" charset="0"/>
              </a:rPr>
              <a:t>р. Боровка.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610" y="2276970"/>
            <a:ext cx="346851" cy="333905"/>
          </a:xfrm>
          <a:prstGeom prst="rect">
            <a:avLst/>
          </a:prstGeom>
        </p:spPr>
      </p:pic>
      <p:pic>
        <p:nvPicPr>
          <p:cNvPr id="58" name="Рисунок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512" y="1278685"/>
            <a:ext cx="385217" cy="385217"/>
          </a:xfrm>
          <a:prstGeom prst="rect">
            <a:avLst/>
          </a:prstGeom>
        </p:spPr>
      </p:pic>
      <p:pic>
        <p:nvPicPr>
          <p:cNvPr id="59" name="Рисунок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721" y="3883304"/>
            <a:ext cx="385217" cy="407341"/>
          </a:xfrm>
          <a:prstGeom prst="rect">
            <a:avLst/>
          </a:prstGeom>
        </p:spPr>
      </p:pic>
      <p:pic>
        <p:nvPicPr>
          <p:cNvPr id="60" name="Рисунок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474" y="5046424"/>
            <a:ext cx="377130" cy="391145"/>
          </a:xfrm>
          <a:prstGeom prst="rect">
            <a:avLst/>
          </a:prstGeom>
        </p:spPr>
      </p:pic>
      <p:sp>
        <p:nvSpPr>
          <p:cNvPr id="34" name="TextBox 3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5" name="Рисунок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1610" y="1085221"/>
            <a:ext cx="3512044" cy="4201683"/>
          </a:xfrm>
          <a:prstGeom prst="rect">
            <a:avLst/>
          </a:prstGeom>
        </p:spPr>
      </p:pic>
      <p:pic>
        <p:nvPicPr>
          <p:cNvPr id="4" name="Рисунок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04638" y="5390465"/>
            <a:ext cx="3011430" cy="1054610"/>
          </a:xfrm>
          <a:prstGeom prst="rect">
            <a:avLst/>
          </a:prstGeom>
        </p:spPr>
      </p:pic>
    </p:spTree>
    <p:extLst>
      <p:ext uri="{BB962C8B-B14F-4D97-AF65-F5344CB8AC3E}">
        <p14:creationId xmlns:p14="http://schemas.microsoft.com/office/powerpoint/2010/main" val="2331002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835" y="2607657"/>
            <a:ext cx="1008046" cy="1022679"/>
          </a:xfrm>
          <a:prstGeom prst="rect">
            <a:avLst/>
          </a:prstGeom>
        </p:spPr>
      </p:pic>
      <p:pic>
        <p:nvPicPr>
          <p:cNvPr id="79" name="Рисунок 78"/>
          <p:cNvPicPr>
            <a:picLocks noChangeAspect="1"/>
          </p:cNvPicPr>
          <p:nvPr/>
        </p:nvPicPr>
        <p:blipFill>
          <a:blip r:embed="rId3"/>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6" name="TextBox 85"/>
          <p:cNvSpPr txBox="1"/>
          <p:nvPr/>
        </p:nvSpPr>
        <p:spPr>
          <a:xfrm>
            <a:off x="2415541" y="1178981"/>
            <a:ext cx="2622056" cy="1492716"/>
          </a:xfrm>
          <a:prstGeom prst="rect">
            <a:avLst/>
          </a:prstGeom>
          <a:noFill/>
        </p:spPr>
        <p:txBody>
          <a:bodyPr wrap="square" rtlCol="0">
            <a:spAutoFit/>
          </a:bodyPr>
          <a:lstStyle/>
          <a:p>
            <a:pPr algn="ctr"/>
            <a:r>
              <a:rPr lang="ru-RU" sz="13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товаров собственного производства, выполненных работ и услуг по всем видам экономической деятельности </a:t>
            </a:r>
          </a:p>
          <a:p>
            <a:pPr algn="ctr"/>
            <a:endParaRPr lang="ru-RU" sz="13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276934" y="1311460"/>
            <a:ext cx="2262377" cy="923330"/>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a:t>
            </a: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озничной</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8" name="TextBox 87"/>
          <p:cNvSpPr txBox="1"/>
          <p:nvPr/>
        </p:nvSpPr>
        <p:spPr>
          <a:xfrm>
            <a:off x="1461544" y="2684940"/>
            <a:ext cx="867188" cy="338554"/>
          </a:xfrm>
          <a:prstGeom prst="rect">
            <a:avLst/>
          </a:prstGeom>
          <a:noFill/>
        </p:spPr>
        <p:txBody>
          <a:bodyPr wrap="square" rtlCol="0">
            <a:spAutoFit/>
          </a:bodyPr>
          <a:lstStyle/>
          <a:p>
            <a:r>
              <a:rPr lang="ru-RU" sz="1600" dirty="0" smtClean="0">
                <a:latin typeface="Open Sans" panose="020B0606030504020204" pitchFamily="34" charset="0"/>
                <a:ea typeface="Open Sans" panose="020B0606030504020204" pitchFamily="34" charset="0"/>
                <a:cs typeface="Open Sans" panose="020B0606030504020204" pitchFamily="34" charset="0"/>
              </a:rPr>
              <a:t>81,3%</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9" name="TextBox 88"/>
          <p:cNvSpPr txBox="1"/>
          <p:nvPr/>
        </p:nvSpPr>
        <p:spPr>
          <a:xfrm>
            <a:off x="1346764" y="2941908"/>
            <a:ext cx="1029797" cy="661720"/>
          </a:xfrm>
          <a:prstGeom prst="rect">
            <a:avLst/>
          </a:prstGeom>
          <a:noFill/>
        </p:spPr>
        <p:txBody>
          <a:bodyPr wrap="square" rtlCol="0">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к</a:t>
            </a:r>
            <a:r>
              <a:rPr lang="ru-RU" sz="1600" dirty="0" smtClean="0">
                <a:latin typeface="Open Sans" panose="020B0606030504020204" pitchFamily="34" charset="0"/>
                <a:ea typeface="Open Sans" panose="020B0606030504020204" pitchFamily="34" charset="0"/>
                <a:cs typeface="Open Sans" panose="020B0606030504020204" pitchFamily="34" charset="0"/>
              </a:rPr>
              <a:t> с</a:t>
            </a:r>
            <a:r>
              <a:rPr lang="ru-RU" sz="1050" dirty="0" smtClean="0">
                <a:latin typeface="Open Sans" panose="020B0606030504020204" pitchFamily="34" charset="0"/>
                <a:ea typeface="Open Sans" panose="020B0606030504020204" pitchFamily="34" charset="0"/>
                <a:cs typeface="Open Sans" panose="020B0606030504020204" pitchFamily="34" charset="0"/>
              </a:rPr>
              <a:t>редне-</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областному</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уровню</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56097" y="2722232"/>
            <a:ext cx="1214756" cy="800219"/>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29,4</a:t>
            </a: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r>
              <a:rPr lang="ru-RU"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916472" y="2733030"/>
            <a:ext cx="1576283"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352,5</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5116502" y="2792662"/>
            <a:ext cx="1002241"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70,1 </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7" name="Рисунок 96"/>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3795343"/>
            <a:ext cx="2481721" cy="2727167"/>
          </a:xfrm>
          <a:prstGeom prst="rect">
            <a:avLst/>
          </a:prstGeom>
        </p:spPr>
      </p:pic>
      <p:pic>
        <p:nvPicPr>
          <p:cNvPr id="98" name="Рисунок 9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7758" y="4607479"/>
            <a:ext cx="849733" cy="848073"/>
          </a:xfrm>
          <a:prstGeom prst="rect">
            <a:avLst/>
          </a:prstGeom>
        </p:spPr>
      </p:pic>
      <p:sp>
        <p:nvSpPr>
          <p:cNvPr id="99" name="TextBox 98"/>
          <p:cNvSpPr txBox="1"/>
          <p:nvPr/>
        </p:nvSpPr>
        <p:spPr>
          <a:xfrm>
            <a:off x="667774" y="3820521"/>
            <a:ext cx="184731" cy="276999"/>
          </a:xfrm>
          <a:prstGeom prst="rect">
            <a:avLst/>
          </a:prstGeom>
          <a:noFill/>
        </p:spPr>
        <p:txBody>
          <a:bodyPr wrap="none" rtlCol="0">
            <a:spAutoFit/>
          </a:bodyPr>
          <a:lstStyle/>
          <a:p>
            <a:endPar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0" name="TextBox 99"/>
          <p:cNvSpPr txBox="1"/>
          <p:nvPr/>
        </p:nvSpPr>
        <p:spPr>
          <a:xfrm>
            <a:off x="635975" y="4097520"/>
            <a:ext cx="2015361" cy="276999"/>
          </a:xfrm>
          <a:prstGeom prst="rect">
            <a:avLst/>
          </a:prstGeom>
          <a:noFill/>
        </p:spPr>
        <p:txBody>
          <a:bodyPr wrap="squar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1" name="TextBox 100"/>
          <p:cNvSpPr txBox="1"/>
          <p:nvPr/>
        </p:nvSpPr>
        <p:spPr>
          <a:xfrm>
            <a:off x="1184059" y="5009198"/>
            <a:ext cx="1517146" cy="646331"/>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2" name="TextBox 101"/>
          <p:cNvSpPr txBox="1"/>
          <p:nvPr/>
        </p:nvSpPr>
        <p:spPr>
          <a:xfrm>
            <a:off x="1038678" y="4205715"/>
            <a:ext cx="184731" cy="400110"/>
          </a:xfrm>
          <a:prstGeom prst="rect">
            <a:avLst/>
          </a:prstGeom>
          <a:noFill/>
        </p:spPr>
        <p:txBody>
          <a:bodyPr wrap="none" rtlCol="0">
            <a:spAutoFit/>
          </a:bodyPr>
          <a:lstStyle/>
          <a:p>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TextBox 102"/>
          <p:cNvSpPr txBox="1"/>
          <p:nvPr/>
        </p:nvSpPr>
        <p:spPr>
          <a:xfrm>
            <a:off x="1223410" y="4405770"/>
            <a:ext cx="1020700" cy="400110"/>
          </a:xfrm>
          <a:prstGeom prst="rect">
            <a:avLst/>
          </a:prstGeom>
          <a:noFill/>
        </p:spPr>
        <p:txBody>
          <a:bodyPr wrap="squar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5,33 %</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p:cNvSpPr txBox="1"/>
          <p:nvPr/>
        </p:nvSpPr>
        <p:spPr>
          <a:xfrm>
            <a:off x="792997" y="5705557"/>
            <a:ext cx="1765227"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2,3 тыс. чел.</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5" name="TextBox 104"/>
          <p:cNvSpPr txBox="1"/>
          <p:nvPr/>
        </p:nvSpPr>
        <p:spPr>
          <a:xfrm>
            <a:off x="3192491" y="3831795"/>
            <a:ext cx="2859437" cy="369332"/>
          </a:xfrm>
          <a:prstGeom prst="rect">
            <a:avLst/>
          </a:prstGeom>
          <a:noFill/>
        </p:spPr>
        <p:txBody>
          <a:bodyPr wrap="none" rtlCol="0">
            <a:spAutoFit/>
          </a:bodyPr>
          <a:lstStyle/>
          <a:p>
            <a:r>
              <a:rPr lang="ru-RU"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Динамика отчислений</a:t>
            </a:r>
            <a:endParaRPr lang="ru-RU"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06" name="Рисунок 105"/>
          <p:cNvPicPr>
            <a:picLocks noChangeAspect="1"/>
          </p:cNvPicPr>
          <p:nvPr/>
        </p:nvPicPr>
        <p:blipFill>
          <a:blip r:embed="rId3"/>
          <a:stretch>
            <a:fillRect/>
          </a:stretch>
        </p:blipFill>
        <p:spPr>
          <a:xfrm>
            <a:off x="3045155" y="4213376"/>
            <a:ext cx="3891673" cy="50016"/>
          </a:xfrm>
          <a:prstGeom prst="rect">
            <a:avLst/>
          </a:prstGeom>
        </p:spPr>
      </p:pic>
      <p:pic>
        <p:nvPicPr>
          <p:cNvPr id="107" name="Рисунок 106"/>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1786" y="4359911"/>
            <a:ext cx="1320601" cy="326704"/>
          </a:xfrm>
          <a:prstGeom prst="rect">
            <a:avLst/>
          </a:prstGeom>
        </p:spPr>
      </p:pic>
      <p:sp>
        <p:nvSpPr>
          <p:cNvPr id="108" name="TextBox 107"/>
          <p:cNvSpPr txBox="1"/>
          <p:nvPr/>
        </p:nvSpPr>
        <p:spPr>
          <a:xfrm>
            <a:off x="3201815" y="4369632"/>
            <a:ext cx="1290940"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2019 год</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035480" y="4710813"/>
            <a:ext cx="1653851"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p:cNvSpPr txBox="1"/>
          <p:nvPr/>
        </p:nvSpPr>
        <p:spPr>
          <a:xfrm>
            <a:off x="3036120" y="5389329"/>
            <a:ext cx="1851020"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1" name="Рисунок 110"/>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7" y="5030456"/>
            <a:ext cx="1320601" cy="326704"/>
          </a:xfrm>
          <a:prstGeom prst="rect">
            <a:avLst/>
          </a:prstGeom>
        </p:spPr>
      </p:pic>
      <p:pic>
        <p:nvPicPr>
          <p:cNvPr id="112" name="Рисунок 111"/>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6" y="5706570"/>
            <a:ext cx="1320602" cy="326704"/>
          </a:xfrm>
          <a:prstGeom prst="rect">
            <a:avLst/>
          </a:prstGeom>
        </p:spPr>
      </p:pic>
      <p:sp>
        <p:nvSpPr>
          <p:cNvPr id="113" name="TextBox 112"/>
          <p:cNvSpPr txBox="1"/>
          <p:nvPr/>
        </p:nvSpPr>
        <p:spPr>
          <a:xfrm>
            <a:off x="3181786" y="5042788"/>
            <a:ext cx="1400118"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183,5 млн.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4" name="Рисунок 113"/>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89141" y="4364494"/>
            <a:ext cx="2062363" cy="326704"/>
          </a:xfrm>
          <a:prstGeom prst="rect">
            <a:avLst/>
          </a:prstGeom>
        </p:spPr>
      </p:pic>
      <p:pic>
        <p:nvPicPr>
          <p:cNvPr id="115" name="Рисунок 114"/>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8919" y="5034667"/>
            <a:ext cx="2057251" cy="326704"/>
          </a:xfrm>
          <a:prstGeom prst="rect">
            <a:avLst/>
          </a:prstGeom>
        </p:spPr>
      </p:pic>
      <p:pic>
        <p:nvPicPr>
          <p:cNvPr id="116" name="Рисунок 115"/>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6754" y="5701990"/>
            <a:ext cx="2057250" cy="326704"/>
          </a:xfrm>
          <a:prstGeom prst="rect">
            <a:avLst/>
          </a:prstGeom>
        </p:spPr>
      </p:pic>
      <p:sp>
        <p:nvSpPr>
          <p:cNvPr id="117" name="TextBox 116"/>
          <p:cNvSpPr txBox="1"/>
          <p:nvPr/>
        </p:nvSpPr>
        <p:spPr>
          <a:xfrm>
            <a:off x="4675880" y="4359103"/>
            <a:ext cx="2075624"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2020 год</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8" name="TextBox 117"/>
          <p:cNvSpPr txBox="1"/>
          <p:nvPr/>
        </p:nvSpPr>
        <p:spPr>
          <a:xfrm>
            <a:off x="3201816" y="5720917"/>
            <a:ext cx="1380088"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177,9 млн.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9" name="TextBox 118"/>
          <p:cNvSpPr txBox="1"/>
          <p:nvPr/>
        </p:nvSpPr>
        <p:spPr>
          <a:xfrm>
            <a:off x="4731751" y="5039919"/>
            <a:ext cx="2032253" cy="307777"/>
          </a:xfrm>
          <a:prstGeom prst="rect">
            <a:avLst/>
          </a:prstGeom>
          <a:noFill/>
        </p:spPr>
        <p:txBody>
          <a:bodyPr wrap="square" rtlCol="0">
            <a:spAutoFit/>
          </a:bodyPr>
          <a:lstStyle/>
          <a:p>
            <a:pPr algn="ctr"/>
            <a:r>
              <a:rPr lang="en-US"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на 77,6 млн. руб.</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0" name="TextBox 119"/>
          <p:cNvSpPr txBox="1"/>
          <p:nvPr/>
        </p:nvSpPr>
        <p:spPr>
          <a:xfrm>
            <a:off x="4719252" y="5711453"/>
            <a:ext cx="2032253" cy="307777"/>
          </a:xfrm>
          <a:prstGeom prst="rect">
            <a:avLst/>
          </a:prstGeom>
          <a:noFill/>
        </p:spPr>
        <p:txBody>
          <a:bodyPr wrap="square" rtlCol="0">
            <a:spAutoFit/>
          </a:bodyPr>
          <a:lstStyle/>
          <a:p>
            <a:pPr algn="ctr"/>
            <a:r>
              <a:rPr lang="en-US"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на 85,5 млн. руб.</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3" name="Рисунок 1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8743" y="3537660"/>
            <a:ext cx="681069" cy="681069"/>
          </a:xfrm>
          <a:prstGeom prst="rect">
            <a:avLst/>
          </a:prstGeom>
        </p:spPr>
      </p:pic>
      <p:pic>
        <p:nvPicPr>
          <p:cNvPr id="124" name="Рисунок 123"/>
          <p:cNvPicPr>
            <a:picLocks noChangeAspect="1"/>
          </p:cNvPicPr>
          <p:nvPr/>
        </p:nvPicPr>
        <p:blipFill>
          <a:blip r:embed="rId16" cstate="print">
            <a:lum bright="70000" contrast="-70000"/>
            <a:extLst>
              <a:ext uri="{28A0092B-C50C-407E-A947-70E740481C1C}">
                <a14:useLocalDpi xmlns:a14="http://schemas.microsoft.com/office/drawing/2010/main" val="0"/>
              </a:ext>
            </a:extLst>
          </a:blip>
          <a:stretch>
            <a:fillRect/>
          </a:stretch>
        </p:blipFill>
        <p:spPr>
          <a:xfrm rot="5400000">
            <a:off x="1003050" y="2952246"/>
            <a:ext cx="393612" cy="191262"/>
          </a:xfrm>
          <a:prstGeom prst="rect">
            <a:avLst/>
          </a:prstGeom>
        </p:spPr>
      </p:pic>
      <p:sp>
        <p:nvSpPr>
          <p:cNvPr id="53" name="TextBox 52"/>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4" name="TextBox 53"/>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2" name="Рисунок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415" y="2607655"/>
            <a:ext cx="1089225" cy="1004178"/>
          </a:xfrm>
          <a:prstGeom prst="rect">
            <a:avLst/>
          </a:prstGeom>
        </p:spPr>
      </p:pic>
      <p:sp>
        <p:nvSpPr>
          <p:cNvPr id="2" name="Прямоугольник 1"/>
          <p:cNvSpPr/>
          <p:nvPr/>
        </p:nvSpPr>
        <p:spPr>
          <a:xfrm>
            <a:off x="6377323" y="2733030"/>
            <a:ext cx="1036318" cy="369332"/>
          </a:xfrm>
          <a:prstGeom prst="rect">
            <a:avLst/>
          </a:prstGeom>
        </p:spPr>
        <p:txBody>
          <a:bodyPr wrap="square">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107,0 %</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pic>
        <p:nvPicPr>
          <p:cNvPr id="55" name="Рисунок 54"/>
          <p:cNvPicPr>
            <a:picLocks noChangeAspect="1"/>
          </p:cNvPicPr>
          <p:nvPr/>
        </p:nvPicPr>
        <p:blipFill>
          <a:blip r:embed="rId18" cstate="print">
            <a:lum bright="70000" contrast="-70000"/>
            <a:extLst>
              <a:ext uri="{28A0092B-C50C-407E-A947-70E740481C1C}">
                <a14:useLocalDpi xmlns:a14="http://schemas.microsoft.com/office/drawing/2010/main" val="0"/>
              </a:ext>
            </a:extLst>
          </a:blip>
          <a:stretch>
            <a:fillRect/>
          </a:stretch>
        </p:blipFill>
        <p:spPr>
          <a:xfrm rot="5400000">
            <a:off x="5991362" y="2911643"/>
            <a:ext cx="393615" cy="272489"/>
          </a:xfrm>
          <a:prstGeom prst="rect">
            <a:avLst/>
          </a:prstGeom>
        </p:spPr>
      </p:pic>
      <p:sp>
        <p:nvSpPr>
          <p:cNvPr id="57" name="TextBox 56"/>
          <p:cNvSpPr txBox="1"/>
          <p:nvPr/>
        </p:nvSpPr>
        <p:spPr>
          <a:xfrm>
            <a:off x="6377323" y="3077354"/>
            <a:ext cx="880666" cy="415498"/>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2016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487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5"/>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1399" y="1028815"/>
            <a:ext cx="2319174" cy="695335"/>
          </a:xfrm>
          <a:prstGeom prst="rect">
            <a:avLst/>
          </a:prstGeom>
        </p:spPr>
      </p:pic>
      <p:sp>
        <p:nvSpPr>
          <p:cNvPr id="57" name="TextBox 56"/>
          <p:cNvSpPr txBox="1"/>
          <p:nvPr/>
        </p:nvSpPr>
        <p:spPr>
          <a:xfrm>
            <a:off x="270234" y="1118767"/>
            <a:ext cx="2320339" cy="523220"/>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467779" y="1837487"/>
            <a:ext cx="1529059" cy="400110"/>
          </a:xfrm>
          <a:prstGeom prst="rect">
            <a:avLst/>
          </a:prstGeom>
          <a:noFill/>
        </p:spPr>
        <p:txBody>
          <a:bodyPr wrap="square" rtlCol="0">
            <a:spAutoFit/>
          </a:bodyPr>
          <a:lstStyle/>
          <a:p>
            <a:pPr algn="ctr"/>
            <a:r>
              <a:rPr lang="ru-RU" sz="2000" b="1" dirty="0" smtClean="0">
                <a:solidFill>
                  <a:srgbClr val="00C0CC"/>
                </a:solidFill>
                <a:latin typeface="Open Sans" panose="020B0606030504020204" pitchFamily="34" charset="0"/>
                <a:ea typeface="Open Sans" panose="020B0606030504020204" pitchFamily="34" charset="0"/>
                <a:cs typeface="Open Sans" panose="020B0606030504020204" pitchFamily="34" charset="0"/>
              </a:rPr>
              <a:t>160,8</a:t>
            </a:r>
            <a:endPar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657072" y="2106161"/>
            <a:ext cx="1339766" cy="338554"/>
          </a:xfrm>
          <a:prstGeom prst="rect">
            <a:avLst/>
          </a:prstGeom>
          <a:noFill/>
        </p:spPr>
        <p:txBody>
          <a:bodyPr wrap="square" rtlCol="0">
            <a:spAutoFit/>
          </a:bodyPr>
          <a:lstStyle/>
          <a:p>
            <a:pPr algn="ctr"/>
            <a:r>
              <a:rPr lang="ru-RU" sz="1600" dirty="0"/>
              <a:t>м</a:t>
            </a:r>
            <a:r>
              <a:rPr lang="ru-RU" sz="1600" dirty="0" smtClean="0"/>
              <a:t>лн. руб.</a:t>
            </a:r>
            <a:endParaRPr lang="ru-RU" sz="1600" dirty="0"/>
          </a:p>
        </p:txBody>
      </p:sp>
      <p:pic>
        <p:nvPicPr>
          <p:cNvPr id="63" name="Рисунок 62"/>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7581" y="2684219"/>
            <a:ext cx="2334402" cy="64767"/>
          </a:xfrm>
          <a:prstGeom prst="rect">
            <a:avLst/>
          </a:prstGeom>
        </p:spPr>
      </p:pic>
      <p:pic>
        <p:nvPicPr>
          <p:cNvPr id="65" name="Рисунок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388116" y="2926979"/>
            <a:ext cx="745914" cy="830997"/>
          </a:xfrm>
          <a:prstGeom prst="rect">
            <a:avLst/>
          </a:prstGeom>
          <a:noFill/>
        </p:spPr>
        <p:txBody>
          <a:bodyPr wrap="square" rtlCol="0">
            <a:spAutoFit/>
          </a:bodyPr>
          <a:lstStyle/>
          <a:p>
            <a:r>
              <a:rPr lang="ru-RU" sz="4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p:cNvSpPr txBox="1"/>
          <p:nvPr/>
        </p:nvSpPr>
        <p:spPr>
          <a:xfrm>
            <a:off x="1027519" y="2974937"/>
            <a:ext cx="1861574" cy="738664"/>
          </a:xfrm>
          <a:prstGeom prst="rect">
            <a:avLst/>
          </a:prstGeom>
          <a:noFill/>
        </p:spPr>
        <p:txBody>
          <a:bodyPr wrap="square" rtlCol="0">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Реализующийся инвестиционный проект</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p:cNvSpPr txBox="1"/>
          <p:nvPr/>
        </p:nvSpPr>
        <p:spPr>
          <a:xfrm>
            <a:off x="257339" y="4158816"/>
            <a:ext cx="3030270" cy="892552"/>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Строительство молочно-товарного комплекса со шлейфом на 1238 голов</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1000 </a:t>
            </a: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млн. руб</a:t>
            </a:r>
            <a:r>
              <a:rPr lang="ru-RU" sz="14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ООО «Балтутино»</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31" name="TextBox 30"/>
          <p:cNvSpPr txBox="1"/>
          <p:nvPr/>
        </p:nvSpPr>
        <p:spPr>
          <a:xfrm>
            <a:off x="4619405" y="274898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1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9755" y="5114725"/>
            <a:ext cx="1377035" cy="1323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 name="Диаграмма 40"/>
          <p:cNvGraphicFramePr/>
          <p:nvPr>
            <p:extLst>
              <p:ext uri="{D42A27DB-BD31-4B8C-83A1-F6EECF244321}">
                <p14:modId xmlns:p14="http://schemas.microsoft.com/office/powerpoint/2010/main" val="4019499438"/>
              </p:ext>
            </p:extLst>
          </p:nvPr>
        </p:nvGraphicFramePr>
        <p:xfrm>
          <a:off x="2805889" y="-678855"/>
          <a:ext cx="4691276" cy="7869198"/>
        </p:xfrm>
        <a:graphic>
          <a:graphicData uri="http://schemas.openxmlformats.org/drawingml/2006/chart">
            <c:chart xmlns:c="http://schemas.openxmlformats.org/drawingml/2006/chart" xmlns:r="http://schemas.openxmlformats.org/officeDocument/2006/relationships" r:id="rId10"/>
          </a:graphicData>
        </a:graphic>
      </p:graphicFrame>
      <p:sp>
        <p:nvSpPr>
          <p:cNvPr id="25" name="TextBox 24"/>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313308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4920695"/>
            <a:ext cx="5869622" cy="533500"/>
          </a:xfrm>
          <a:prstGeom prst="rect">
            <a:avLst/>
          </a:prstGeom>
          <a:ln w="12700">
            <a:solidFill>
              <a:srgbClr val="78A45A"/>
            </a:solidFill>
            <a:prstDash val="lgDash"/>
          </a:ln>
        </p:spPr>
      </p:pic>
      <p:pic>
        <p:nvPicPr>
          <p:cNvPr id="23" name="Рисунок 22"/>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88655" y="3551244"/>
            <a:ext cx="5832358" cy="737494"/>
          </a:xfrm>
          <a:prstGeom prst="rect">
            <a:avLst/>
          </a:prstGeom>
          <a:ln w="12700">
            <a:solidFill>
              <a:srgbClr val="2765C1"/>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835009"/>
            <a:ext cx="5869621" cy="1239598"/>
          </a:xfrm>
          <a:prstGeom prst="rect">
            <a:avLst/>
          </a:prstGeom>
          <a:ln w="12700">
            <a:solidFill>
              <a:srgbClr val="6FCECE"/>
            </a:solidFill>
            <a:prstDash val="lgDash"/>
          </a:ln>
        </p:spPr>
      </p:pic>
      <p:pic>
        <p:nvPicPr>
          <p:cNvPr id="2" name="Рисунок 1"/>
          <p:cNvPicPr>
            <a:picLocks noChangeAspect="1"/>
          </p:cNvPicPr>
          <p:nvPr/>
        </p:nvPicPr>
        <p:blipFill>
          <a:blip r:embed="rId4"/>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1" y="1845601"/>
            <a:ext cx="5869623" cy="1631216"/>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Производство и переработка сельскохозяйственной продукции.</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Разведение крупного рогатого скота, птицы (строительство животноводческих комплексов).</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Расширение существующих сельскохозяйственных предприятий за счет оформления дополнительных земельных участков для увеличения посевных площадей под сельскохозяйственными культурами.</a:t>
            </a:r>
          </a:p>
          <a:p>
            <a:pPr lvl="0" algn="just"/>
            <a:endParaRPr lang="ru-RU" sz="1200" dirty="0"/>
          </a:p>
          <a:p>
            <a:pPr indent="174625"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2378045" y="1420751"/>
            <a:ext cx="2774542" cy="400110"/>
          </a:xfrm>
          <a:prstGeom prst="rect">
            <a:avLst/>
          </a:prstGeom>
          <a:noFill/>
        </p:spPr>
        <p:txBody>
          <a:bodyPr wrap="none" rtlCol="0">
            <a:spAutoFit/>
          </a:bodyPr>
          <a:lstStyle/>
          <a:p>
            <a:r>
              <a:rPr lang="ru-RU" sz="2000" b="1" dirty="0" smtClean="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2000" b="1" dirty="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 name="TextBox 15"/>
          <p:cNvSpPr txBox="1"/>
          <p:nvPr/>
        </p:nvSpPr>
        <p:spPr>
          <a:xfrm>
            <a:off x="1764829" y="3600725"/>
            <a:ext cx="5707831" cy="646331"/>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Строительство цементного завода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Доброминское</a:t>
            </a:r>
            <a:r>
              <a:rPr lang="ru-RU" sz="1200" dirty="0" smtClean="0">
                <a:latin typeface="Open Sans" panose="020B0606030504020204" pitchFamily="34" charset="0"/>
                <a:ea typeface="Open Sans" panose="020B0606030504020204" pitchFamily="34" charset="0"/>
                <a:cs typeface="Open Sans" panose="020B0606030504020204" pitchFamily="34" charset="0"/>
              </a:rPr>
              <a:t> месторождение мергеля).</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Строительство завода по переработке древесных отходов.</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2414441" y="3156881"/>
            <a:ext cx="2133726" cy="400110"/>
          </a:xfrm>
          <a:prstGeom prst="rect">
            <a:avLst/>
          </a:prstGeom>
          <a:noFill/>
        </p:spPr>
        <p:txBody>
          <a:bodyPr wrap="none" rtlCol="0">
            <a:spAutoFit/>
          </a:bodyPr>
          <a:lstStyle/>
          <a:p>
            <a:r>
              <a:rPr lang="ru-RU" sz="20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endParaRPr lang="ru-RU" sz="20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52740" y="5050377"/>
            <a:ext cx="5764139" cy="276999"/>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Обработка древесины и производство изделий из дерева</a:t>
            </a:r>
          </a:p>
        </p:txBody>
      </p:sp>
      <p:sp>
        <p:nvSpPr>
          <p:cNvPr id="19" name="TextBox 18"/>
          <p:cNvSpPr txBox="1"/>
          <p:nvPr/>
        </p:nvSpPr>
        <p:spPr>
          <a:xfrm>
            <a:off x="2429669" y="4401130"/>
            <a:ext cx="2494016" cy="400110"/>
          </a:xfrm>
          <a:prstGeom prst="rect">
            <a:avLst/>
          </a:prstGeom>
          <a:noFill/>
        </p:spPr>
        <p:txBody>
          <a:bodyPr wrap="none" rtlCol="0">
            <a:spAutoFit/>
          </a:bodyPr>
          <a:lstStyle/>
          <a:p>
            <a:r>
              <a:rPr lang="ru-RU" sz="2000" b="1" dirty="0" smtClean="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endParaRPr lang="ru-RU" sz="2000" b="1" dirty="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05"/>
            <a:ext cx="7559675" cy="439931"/>
          </a:xfrm>
          <a:prstGeom prst="rect">
            <a:avLst/>
          </a:prstGeom>
        </p:spPr>
      </p:pic>
      <p:sp>
        <p:nvSpPr>
          <p:cNvPr id="6" name="TextBox 5"/>
          <p:cNvSpPr txBox="1"/>
          <p:nvPr/>
        </p:nvSpPr>
        <p:spPr>
          <a:xfrm>
            <a:off x="9619" y="1044004"/>
            <a:ext cx="7511394" cy="369332"/>
          </a:xfrm>
          <a:prstGeom prst="rect">
            <a:avLst/>
          </a:prstGeom>
          <a:noFill/>
        </p:spPr>
        <p:txBody>
          <a:bodyPr wrap="square" rtlCol="0">
            <a:spAutoFit/>
          </a:bodyPr>
          <a:lstStyle/>
          <a:p>
            <a:pPr algn="ctr"/>
            <a:r>
              <a:rPr lang="ru-RU"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Приоритетные направления инвестирования</a:t>
            </a:r>
            <a:endPar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TextBox 25"/>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28" name="TextBox 27"/>
          <p:cNvSpPr txBox="1"/>
          <p:nvPr/>
        </p:nvSpPr>
        <p:spPr>
          <a:xfrm>
            <a:off x="101495" y="3522620"/>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5880639" y="484975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Documents and Settings\111\Рабочий стол\Сельское хозйство.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719" y="1889606"/>
            <a:ext cx="1126386" cy="11304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111\Мои документы\Downloads\Строительство.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962" y="3414895"/>
            <a:ext cx="917675" cy="930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111\Мои документы\Downloads\промышленность.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217719" y="4567394"/>
            <a:ext cx="749986" cy="887839"/>
          </a:xfrm>
          <a:prstGeom prst="rect">
            <a:avLst/>
          </a:prstGeom>
          <a:noFill/>
          <a:extLst>
            <a:ext uri="{909E8E84-426E-40DD-AFC4-6F175D3DCCD1}">
              <a14:hiddenFill xmlns:a14="http://schemas.microsoft.com/office/drawing/2010/main">
                <a:solidFill>
                  <a:srgbClr val="FFFFFF"/>
                </a:solidFill>
              </a14:hiddenFill>
            </a:ext>
          </a:extLst>
        </p:spPr>
      </p:pic>
      <p:pic>
        <p:nvPicPr>
          <p:cNvPr id="27" name="Рисунок 26"/>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7800" y="5930833"/>
            <a:ext cx="4674184" cy="460514"/>
          </a:xfrm>
          <a:prstGeom prst="rect">
            <a:avLst/>
          </a:prstGeom>
          <a:ln w="12700">
            <a:solidFill>
              <a:srgbClr val="78A45A"/>
            </a:solidFill>
            <a:prstDash val="lgDash"/>
          </a:ln>
        </p:spPr>
      </p:pic>
      <p:sp>
        <p:nvSpPr>
          <p:cNvPr id="4" name="TextBox 3"/>
          <p:cNvSpPr txBox="1"/>
          <p:nvPr/>
        </p:nvSpPr>
        <p:spPr>
          <a:xfrm>
            <a:off x="1566334" y="6034666"/>
            <a:ext cx="3475885" cy="276999"/>
          </a:xfrm>
          <a:prstGeom prst="rect">
            <a:avLst/>
          </a:prstGeom>
          <a:noFill/>
        </p:spPr>
        <p:txBody>
          <a:bodyPr wrap="square" rtlCol="0">
            <a:spAutoFit/>
          </a:bodyPr>
          <a:lstStyle/>
          <a:p>
            <a:pPr marL="171450" indent="-171450">
              <a:buFont typeface="Arial" panose="020B0604020202020204" pitchFamily="34" charset="0"/>
              <a:buChar char="•"/>
            </a:pPr>
            <a:r>
              <a:rPr lang="ru-RU" sz="1200" dirty="0" smtClean="0">
                <a:latin typeface="Open Sans" pitchFamily="34" charset="0"/>
                <a:ea typeface="Open Sans" pitchFamily="34" charset="0"/>
                <a:cs typeface="Open Sans" pitchFamily="34" charset="0"/>
              </a:rPr>
              <a:t>Создание</a:t>
            </a:r>
            <a:r>
              <a:rPr lang="ru-RU" sz="1200" dirty="0">
                <a:latin typeface="Open Sans" pitchFamily="34" charset="0"/>
                <a:ea typeface="Open Sans" pitchFamily="34" charset="0"/>
                <a:cs typeface="Open Sans" pitchFamily="34" charset="0"/>
              </a:rPr>
              <a:t> </a:t>
            </a:r>
            <a:r>
              <a:rPr lang="ru-RU" sz="1200" dirty="0" smtClean="0">
                <a:latin typeface="Open Sans" pitchFamily="34" charset="0"/>
                <a:ea typeface="Open Sans" pitchFamily="34" charset="0"/>
                <a:cs typeface="Open Sans" pitchFamily="34" charset="0"/>
              </a:rPr>
              <a:t>объектов </a:t>
            </a:r>
            <a:r>
              <a:rPr lang="ru-RU" sz="1200" dirty="0" err="1" smtClean="0">
                <a:latin typeface="Open Sans" pitchFamily="34" charset="0"/>
                <a:ea typeface="Open Sans" pitchFamily="34" charset="0"/>
                <a:cs typeface="Open Sans" pitchFamily="34" charset="0"/>
              </a:rPr>
              <a:t>агротуризма</a:t>
            </a:r>
            <a:endParaRPr lang="ru-RU" sz="1200" dirty="0">
              <a:latin typeface="Open Sans" pitchFamily="34" charset="0"/>
              <a:ea typeface="Open Sans" pitchFamily="34" charset="0"/>
              <a:cs typeface="Open Sans" pitchFamily="34" charset="0"/>
            </a:endParaRPr>
          </a:p>
        </p:txBody>
      </p:sp>
      <p:sp>
        <p:nvSpPr>
          <p:cNvPr id="7" name="TextBox 6"/>
          <p:cNvSpPr txBox="1"/>
          <p:nvPr/>
        </p:nvSpPr>
        <p:spPr>
          <a:xfrm>
            <a:off x="2882068" y="5518666"/>
            <a:ext cx="2322143" cy="369332"/>
          </a:xfrm>
          <a:prstGeom prst="rect">
            <a:avLst/>
          </a:prstGeom>
          <a:noFill/>
        </p:spPr>
        <p:txBody>
          <a:bodyPr wrap="square" rtlCol="0">
            <a:spAutoFit/>
          </a:bodyPr>
          <a:lstStyle/>
          <a:p>
            <a:r>
              <a:rPr lang="ru-RU"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endParaRPr lang="ru-RU"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075" name="Picture 3" descr="C:\Documents and Settings\111\Мои документы\Downloads\туризм.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035" y="5703332"/>
            <a:ext cx="792465" cy="8067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977255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03558" y="7190343"/>
            <a:ext cx="456118"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2457182663"/>
              </p:ext>
            </p:extLst>
          </p:nvPr>
        </p:nvGraphicFramePr>
        <p:xfrm>
          <a:off x="168295" y="1027740"/>
          <a:ext cx="7224722" cy="1976523"/>
        </p:xfrm>
        <a:graphic>
          <a:graphicData uri="http://schemas.openxmlformats.org/drawingml/2006/table">
            <a:tbl>
              <a:tblPr>
                <a:tableStyleId>{BDBED569-4797-4DF1-A0F4-6AAB3CD982D8}</a:tableStyleId>
              </a:tblPr>
              <a:tblGrid>
                <a:gridCol w="4157899">
                  <a:extLst>
                    <a:ext uri="{9D8B030D-6E8A-4147-A177-3AD203B41FA5}">
                      <a16:colId xmlns:a16="http://schemas.microsoft.com/office/drawing/2014/main" xmlns="" val="4165441938"/>
                    </a:ext>
                  </a:extLst>
                </a:gridCol>
                <a:gridCol w="3066823">
                  <a:extLst>
                    <a:ext uri="{9D8B030D-6E8A-4147-A177-3AD203B41FA5}">
                      <a16:colId xmlns:a16="http://schemas.microsoft.com/office/drawing/2014/main" xmlns="" val="1779954494"/>
                    </a:ext>
                  </a:extLst>
                </a:gridCol>
              </a:tblGrid>
              <a:tr h="51382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67-04-11</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458363">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baseline="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Глинковский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район,  с. Глинка, 700 м на юго-восток от жилого дома №13 по ул. Мира;</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100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Глинка</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0,5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1312700840"/>
              </p:ext>
            </p:extLst>
          </p:nvPr>
        </p:nvGraphicFramePr>
        <p:xfrm>
          <a:off x="169006" y="5960030"/>
          <a:ext cx="5859632" cy="365760"/>
        </p:xfrm>
        <a:graphic>
          <a:graphicData uri="http://schemas.openxmlformats.org/drawingml/2006/table">
            <a:tbl>
              <a:tblPr>
                <a:tableStyleId>{BDBED569-4797-4DF1-A0F4-6AAB3CD982D8}</a:tableStyleId>
              </a:tblPr>
              <a:tblGrid>
                <a:gridCol w="2674759">
                  <a:extLst>
                    <a:ext uri="{9D8B030D-6E8A-4147-A177-3AD203B41FA5}">
                      <a16:colId xmlns:a16="http://schemas.microsoft.com/office/drawing/2014/main" xmlns="" val="4165441938"/>
                    </a:ext>
                  </a:extLst>
                </a:gridCol>
                <a:gridCol w="3184873">
                  <a:extLst>
                    <a:ext uri="{9D8B030D-6E8A-4147-A177-3AD203B41FA5}">
                      <a16:colId xmlns:a16="http://schemas.microsoft.com/office/drawing/2014/main" xmlns="" val="1772052304"/>
                    </a:ext>
                  </a:extLst>
                </a:gridCol>
              </a:tblGrid>
              <a:tr h="337532">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автомобильная дорога «Глинка-Бердники»</a:t>
                      </a:r>
                      <a:r>
                        <a:rPr lang="ru-RU" sz="900" baseline="0" dirty="0" smtClean="0">
                          <a:solidFill>
                            <a:schemeClr val="tx1"/>
                          </a:solidFill>
                          <a:latin typeface="Open Sans" pitchFamily="34" charset="0"/>
                          <a:ea typeface="Open Sans" pitchFamily="34" charset="0"/>
                          <a:cs typeface="Open Sans" pitchFamily="34" charset="0"/>
                        </a:rPr>
                        <a:t> на расстоянии</a:t>
                      </a:r>
                      <a:r>
                        <a:rPr lang="ru-RU" sz="900" dirty="0" smtClean="0">
                          <a:solidFill>
                            <a:schemeClr val="tx1"/>
                          </a:solidFill>
                          <a:latin typeface="Open Sans" pitchFamily="34" charset="0"/>
                          <a:ea typeface="Open Sans" pitchFamily="34" charset="0"/>
                          <a:cs typeface="Open Sans" pitchFamily="34" charset="0"/>
                        </a:rPr>
                        <a:t> 0,4 км, железная </a:t>
                      </a:r>
                      <a:r>
                        <a:rPr lang="ru-RU" sz="900" baseline="0" dirty="0" smtClean="0">
                          <a:solidFill>
                            <a:schemeClr val="tx1"/>
                          </a:solidFill>
                          <a:latin typeface="Open Sans" pitchFamily="34" charset="0"/>
                          <a:ea typeface="Open Sans" pitchFamily="34" charset="0"/>
                          <a:cs typeface="Open Sans" pitchFamily="34" charset="0"/>
                        </a:rPr>
                        <a:t>на расстоянии</a:t>
                      </a:r>
                      <a:r>
                        <a:rPr lang="ru-RU" sz="900" dirty="0" smtClean="0">
                          <a:solidFill>
                            <a:schemeClr val="tx1"/>
                          </a:solidFill>
                          <a:latin typeface="Open Sans" pitchFamily="34" charset="0"/>
                          <a:ea typeface="Open Sans" pitchFamily="34" charset="0"/>
                          <a:cs typeface="Open Sans" pitchFamily="34" charset="0"/>
                        </a:rPr>
                        <a:t> 1,5</a:t>
                      </a:r>
                      <a:r>
                        <a:rPr lang="ru-RU" sz="900" baseline="0" dirty="0" smtClean="0">
                          <a:solidFill>
                            <a:schemeClr val="tx1"/>
                          </a:solidFill>
                          <a:latin typeface="Open Sans" pitchFamily="34" charset="0"/>
                          <a:ea typeface="Open Sans" pitchFamily="34" charset="0"/>
                          <a:cs typeface="Open Sans" pitchFamily="34" charset="0"/>
                        </a:rPr>
                        <a:t> км</a:t>
                      </a:r>
                      <a:endParaRPr lang="ru-RU" sz="800" dirty="0" smtClean="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51847096"/>
              </p:ext>
            </p:extLst>
          </p:nvPr>
        </p:nvGraphicFramePr>
        <p:xfrm>
          <a:off x="169006" y="6296565"/>
          <a:ext cx="5855275" cy="436744"/>
        </p:xfrm>
        <a:graphic>
          <a:graphicData uri="http://schemas.openxmlformats.org/drawingml/2006/table">
            <a:tbl>
              <a:tblPr>
                <a:tableStyleId>{BDBED569-4797-4DF1-A0F4-6AAB3CD982D8}</a:tableStyleId>
              </a:tblPr>
              <a:tblGrid>
                <a:gridCol w="2672517">
                  <a:extLst>
                    <a:ext uri="{9D8B030D-6E8A-4147-A177-3AD203B41FA5}">
                      <a16:colId xmlns:a16="http://schemas.microsoft.com/office/drawing/2014/main" xmlns="" val="4165441938"/>
                    </a:ext>
                  </a:extLst>
                </a:gridCol>
                <a:gridCol w="3182758">
                  <a:extLst>
                    <a:ext uri="{9D8B030D-6E8A-4147-A177-3AD203B41FA5}">
                      <a16:colId xmlns:a16="http://schemas.microsoft.com/office/drawing/2014/main" xmlns="" val="1575495227"/>
                    </a:ext>
                  </a:extLst>
                </a:gridCol>
              </a:tblGrid>
              <a:tr h="436744">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аренда ориентировочно-</a:t>
                      </a:r>
                      <a:r>
                        <a:rPr lang="ru-RU" sz="900" baseline="0" dirty="0" smtClean="0">
                          <a:solidFill>
                            <a:schemeClr val="tx1"/>
                          </a:solidFill>
                          <a:latin typeface="Open Sans" pitchFamily="34" charset="0"/>
                          <a:ea typeface="Open Sans" pitchFamily="34" charset="0"/>
                          <a:cs typeface="Open Sans" pitchFamily="34" charset="0"/>
                        </a:rPr>
                        <a:t> 9000 руб. в год; выкуп через аукцион от 300000 </a:t>
                      </a:r>
                      <a:r>
                        <a:rPr lang="ru-RU" sz="900" baseline="0" dirty="0" err="1" smtClean="0">
                          <a:solidFill>
                            <a:schemeClr val="tx1"/>
                          </a:solidFill>
                          <a:latin typeface="Open Sans" pitchFamily="34" charset="0"/>
                          <a:ea typeface="Open Sans" pitchFamily="34" charset="0"/>
                          <a:cs typeface="Open Sans" pitchFamily="34" charset="0"/>
                        </a:rPr>
                        <a:t>руб</a:t>
                      </a:r>
                      <a:endParaRPr lang="ru-RU" sz="900" dirty="0" smtClean="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66712480"/>
              </p:ext>
            </p:extLst>
          </p:nvPr>
        </p:nvGraphicFramePr>
        <p:xfrm>
          <a:off x="168294" y="3008192"/>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xmlns="" val="4165441938"/>
                    </a:ext>
                  </a:extLst>
                </a:gridCol>
                <a:gridCol w="2085059">
                  <a:extLst>
                    <a:ext uri="{9D8B030D-6E8A-4147-A177-3AD203B41FA5}">
                      <a16:colId xmlns:a16="http://schemas.microsoft.com/office/drawing/2014/main" xmlns="" val="3330051727"/>
                    </a:ext>
                  </a:extLst>
                </a:gridCol>
                <a:gridCol w="3333483">
                  <a:extLst>
                    <a:ext uri="{9D8B030D-6E8A-4147-A177-3AD203B41FA5}">
                      <a16:colId xmlns:a16="http://schemas.microsoft.com/office/drawing/2014/main" xmlns="" val="2995895153"/>
                    </a:ext>
                  </a:extLst>
                </a:gridCol>
              </a:tblGrid>
              <a:tr h="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16,3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xmlns=""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a16="http://schemas.microsoft.com/office/drawing/2014/main" xmlns="" val="42063930"/>
                  </a:ext>
                </a:extLst>
              </a:tr>
              <a:tr h="12786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099669339"/>
              </p:ext>
            </p:extLst>
          </p:nvPr>
        </p:nvGraphicFramePr>
        <p:xfrm>
          <a:off x="169006" y="4031672"/>
          <a:ext cx="6831562" cy="1911927"/>
        </p:xfrm>
        <a:graphic>
          <a:graphicData uri="http://schemas.openxmlformats.org/drawingml/2006/table">
            <a:tbl>
              <a:tblPr>
                <a:tableStyleId>{BDBED569-4797-4DF1-A0F4-6AAB3CD982D8}</a:tableStyleId>
              </a:tblPr>
              <a:tblGrid>
                <a:gridCol w="1276886">
                  <a:extLst>
                    <a:ext uri="{9D8B030D-6E8A-4147-A177-3AD203B41FA5}">
                      <a16:colId xmlns:a16="http://schemas.microsoft.com/office/drawing/2014/main" xmlns="" val="4165441938"/>
                    </a:ext>
                  </a:extLst>
                </a:gridCol>
                <a:gridCol w="1398660">
                  <a:extLst>
                    <a:ext uri="{9D8B030D-6E8A-4147-A177-3AD203B41FA5}">
                      <a16:colId xmlns:a16="http://schemas.microsoft.com/office/drawing/2014/main" xmlns="" val="2407449417"/>
                    </a:ext>
                  </a:extLst>
                </a:gridCol>
                <a:gridCol w="4156016">
                  <a:extLst>
                    <a:ext uri="{9D8B030D-6E8A-4147-A177-3AD203B41FA5}">
                      <a16:colId xmlns:a16="http://schemas.microsoft.com/office/drawing/2014/main" xmlns="" val="2693098453"/>
                    </a:ext>
                  </a:extLst>
                </a:gridCol>
              </a:tblGrid>
              <a:tr h="650210">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в 0,9 км до границы земельного участка, резерв мощности для технологического присоединения 3,7 МВА, сроки осуществления тех. присоединения 6 мес., ориентировочная стоимость 44 тыс. руб.</a:t>
                      </a:r>
                    </a:p>
                  </a:txBody>
                  <a:tcPr anchor="ctr"/>
                </a:tc>
                <a:extLst>
                  <a:ext uri="{0D108BD9-81ED-4DB2-BD59-A6C34878D82A}">
                    <a16:rowId xmlns:a16="http://schemas.microsoft.com/office/drawing/2014/main" xmlns="" val="2951530806"/>
                  </a:ext>
                </a:extLst>
              </a:tr>
              <a:tr h="51087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ГРС на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500 м от площадки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(давление 3 кг/</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кв.см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Возможное потребление 420 куб. м/час. Сроки тех. присоединения  - 6 мес. Стоимость тех. присоединения - 3 млн. руб. (за 1 км)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51087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1000</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 от площадки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давление 2 атм., максимальная мощность  20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23995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 </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032109891"/>
                  </a:ext>
                </a:extLst>
              </a:tr>
            </a:tbl>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297" y="1075389"/>
            <a:ext cx="2950853" cy="187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157247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8054</TotalTime>
  <Words>2759</Words>
  <Application>Microsoft Office PowerPoint</Application>
  <PresentationFormat>Произвольный</PresentationFormat>
  <Paragraphs>741</Paragraphs>
  <Slides>28</Slides>
  <Notes>17</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0" baseType="lpstr">
      <vt:lpstr>Тема Office</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777</cp:lastModifiedBy>
  <cp:revision>1146</cp:revision>
  <cp:lastPrinted>2021-08-12T11:44:53Z</cp:lastPrinted>
  <dcterms:created xsi:type="dcterms:W3CDTF">2017-05-10T15:02:08Z</dcterms:created>
  <dcterms:modified xsi:type="dcterms:W3CDTF">2021-08-30T12:40:16Z</dcterms:modified>
</cp:coreProperties>
</file>