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0" r:id="rId2"/>
    <p:sldId id="261" r:id="rId3"/>
    <p:sldId id="262" r:id="rId4"/>
    <p:sldId id="263" r:id="rId5"/>
    <p:sldId id="264" r:id="rId6"/>
    <p:sldId id="296" r:id="rId7"/>
    <p:sldId id="266" r:id="rId8"/>
    <p:sldId id="267" r:id="rId9"/>
    <p:sldId id="268" r:id="rId10"/>
    <p:sldId id="269" r:id="rId11"/>
    <p:sldId id="270" r:id="rId12"/>
    <p:sldId id="271" r:id="rId13"/>
    <p:sldId id="272" r:id="rId14"/>
    <p:sldId id="288" r:id="rId15"/>
    <p:sldId id="274" r:id="rId16"/>
    <p:sldId id="289" r:id="rId17"/>
    <p:sldId id="276" r:id="rId18"/>
    <p:sldId id="277" r:id="rId19"/>
    <p:sldId id="278" r:id="rId20"/>
    <p:sldId id="297" r:id="rId21"/>
    <p:sldId id="280" r:id="rId22"/>
    <p:sldId id="281" r:id="rId23"/>
    <p:sldId id="282" r:id="rId24"/>
    <p:sldId id="291" r:id="rId25"/>
    <p:sldId id="295" r:id="rId26"/>
    <p:sldId id="285" r:id="rId27"/>
    <p:sldId id="286" r:id="rId28"/>
    <p:sldId id="287" r:id="rId29"/>
  </p:sldIdLst>
  <p:sldSz cx="7559675" cy="755967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a:srgbClr val="E8E8A8"/>
    <a:srgbClr val="D2EECC"/>
    <a:srgbClr val="6DC781"/>
    <a:srgbClr val="81D78C"/>
    <a:srgbClr val="73B82A"/>
    <a:srgbClr val="CAD440"/>
    <a:srgbClr val="DEDC49"/>
    <a:srgbClr val="7CD9E0"/>
    <a:srgbClr val="EBE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autoAdjust="0"/>
    <p:restoredTop sz="93449" autoAdjust="0"/>
  </p:normalViewPr>
  <p:slideViewPr>
    <p:cSldViewPr snapToGrid="0">
      <p:cViewPr>
        <p:scale>
          <a:sx n="69" d="100"/>
          <a:sy n="69" d="100"/>
        </p:scale>
        <p:origin x="-1650" y="72"/>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045648134963707"/>
          <c:y val="8.3922148102004809E-2"/>
          <c:w val="0.54111717153286232"/>
          <c:h val="0.85600705434022628"/>
        </c:manualLayout>
      </c:layout>
      <c:pie3DChart>
        <c:varyColors val="1"/>
        <c:ser>
          <c:idx val="0"/>
          <c:order val="0"/>
          <c:tx>
            <c:strRef>
              <c:f>Лист1!$B$1</c:f>
              <c:strCache>
                <c:ptCount val="1"/>
                <c:pt idx="0">
                  <c:v>Столбец1</c:v>
                </c:pt>
              </c:strCache>
            </c:strRef>
          </c:tx>
          <c:explosion val="1"/>
          <c:dPt>
            <c:idx val="0"/>
            <c:bubble3D val="0"/>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bubble3D val="0"/>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bubble3D val="0"/>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6r2="http://schemas.microsoft.com/office/drawing/2015/06/chart">
              <c:ext xmlns:c16="http://schemas.microsoft.com/office/drawing/2014/chart" uri="{C3380CC4-5D6E-409C-BE32-E72D297353CC}">
                <c16:uniqueId val="{00000005-1959-4126-A4D1-A99845705119}"/>
              </c:ext>
            </c:extLst>
          </c:dPt>
          <c:dPt>
            <c:idx val="3"/>
            <c:bubble3D val="0"/>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xmlns:c16r2="http://schemas.microsoft.com/office/drawing/2015/06/chart">
              <c:ext xmlns:c16="http://schemas.microsoft.com/office/drawing/2014/chart" uri="{C3380CC4-5D6E-409C-BE32-E72D297353CC}">
                <c16:uniqueId val="{00000007-1959-4126-A4D1-A99845705119}"/>
              </c:ext>
            </c:extLst>
          </c:dPt>
          <c:dPt>
            <c:idx val="4"/>
            <c:bubble3D val="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xmlns:c16r2="http://schemas.microsoft.com/office/drawing/2015/06/chart">
              <c:ext xmlns:c16="http://schemas.microsoft.com/office/drawing/2014/chart" uri="{C3380CC4-5D6E-409C-BE32-E72D297353CC}">
                <c16:uniqueId val="{00000009-1959-4126-A4D1-A99845705119}"/>
              </c:ext>
            </c:extLst>
          </c:dPt>
          <c:dPt>
            <c:idx val="5"/>
            <c:bubble3D val="0"/>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xmlns:c16r2="http://schemas.microsoft.com/office/drawing/2015/06/chart">
              <c:ext xmlns:c16="http://schemas.microsoft.com/office/drawing/2014/chart" uri="{C3380CC4-5D6E-409C-BE32-E72D297353CC}">
                <c16:uniqueId val="{0000000B-1959-4126-A4D1-A99845705119}"/>
              </c:ext>
            </c:extLst>
          </c:dPt>
          <c:dLbls>
            <c:dLbl>
              <c:idx val="1"/>
              <c:layout>
                <c:manualLayout>
                  <c:x val="-4.060728893375707E-2"/>
                  <c:y val="2.904997434300160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3685342751098047E-2"/>
                  <c:y val="6.148021691664131E-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959-4126-A4D1-A99845705119}"/>
                </c:ext>
                <c:ext xmlns:c15="http://schemas.microsoft.com/office/drawing/2012/chart" uri="{CE6537A1-D6FC-4f65-9D91-7224C49458BB}">
                  <c15:layout/>
                </c:ext>
              </c:extLst>
            </c:dLbl>
            <c:dLbl>
              <c:idx val="3"/>
              <c:layout>
                <c:manualLayout>
                  <c:x val="-3.2238776827455899E-2"/>
                  <c:y val="-2.1187165451930483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5072385423496723E-2"/>
                  <c:y val="-5.134373286833041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7.1759580975410533E-2"/>
                  <c:y val="-2.360342184807142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9336035654265386E-2"/>
                  <c:y val="-1.7752762098501015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6.2264509698427464E-2"/>
                  <c:y val="-3.2277749270001846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15:layout/>
              </c:ext>
            </c:extLst>
          </c:dLbls>
          <c:cat>
            <c:strRef>
              <c:f>Лист1!$A$2:$A$8</c:f>
              <c:strCache>
                <c:ptCount val="7"/>
                <c:pt idx="0">
                  <c:v>сельское хозяйство</c:v>
                </c:pt>
                <c:pt idx="1">
                  <c:v>обеспечение электроэнергией, газом и паром</c:v>
                </c:pt>
                <c:pt idx="2">
                  <c:v>Торговля оптовая и розничная; ремонт автотранспортных средств и мотоциклов</c:v>
                </c:pt>
                <c:pt idx="3">
                  <c:v>Транспортировка и хранение</c:v>
                </c:pt>
                <c:pt idx="4">
                  <c:v>Деятельность профессиональная, научная и техническая</c:v>
                </c:pt>
                <c:pt idx="5">
                  <c:v>государственное управление и обеспечение военной безопасности, соципльное обеспечение</c:v>
                </c:pt>
                <c:pt idx="6">
                  <c:v>образование</c:v>
                </c:pt>
              </c:strCache>
            </c:strRef>
          </c:cat>
          <c:val>
            <c:numRef>
              <c:f>Лист1!$B$2:$B$8</c:f>
              <c:numCache>
                <c:formatCode>0.0%</c:formatCode>
                <c:ptCount val="7"/>
                <c:pt idx="0">
                  <c:v>0.82699999999999996</c:v>
                </c:pt>
                <c:pt idx="1">
                  <c:v>4.2000000000000003E-2</c:v>
                </c:pt>
                <c:pt idx="2">
                  <c:v>6.0000000000000001E-3</c:v>
                </c:pt>
                <c:pt idx="3">
                  <c:v>1.4999999999999999E-2</c:v>
                </c:pt>
                <c:pt idx="4">
                  <c:v>4.0000000000000001E-3</c:v>
                </c:pt>
                <c:pt idx="5">
                  <c:v>0.10299999999999999</c:v>
                </c:pt>
                <c:pt idx="6">
                  <c:v>3.0000000000000001E-3</c:v>
                </c:pt>
              </c:numCache>
            </c:numRef>
          </c:val>
          <c:extLst xmlns:c16r2="http://schemas.microsoft.com/office/drawing/2015/06/char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8.6628883058681688E-2"/>
          <c:y val="0.67185131191259895"/>
          <c:w val="0.72365215774983171"/>
          <c:h val="0.28931576000502213"/>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21577701859344"/>
          <c:y val="7.9536266533585573E-2"/>
          <c:w val="0.71680042048098314"/>
          <c:h val="0.8722405291287409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bubble3D val="0"/>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bubble3D val="0"/>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bubble3D val="0"/>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2976296806729327E-2"/>
                  <c:y val="2.1778628301524538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B19-4056-BA0C-AD5E9B5B2677}"/>
                </c:ext>
                <c:ext xmlns:c15="http://schemas.microsoft.com/office/drawing/2012/chart" uri="{CE6537A1-D6FC-4f65-9D91-7224C49458BB}"/>
              </c:extLst>
            </c:dLbl>
            <c:dLbl>
              <c:idx val="1"/>
              <c:layout>
                <c:manualLayout>
                  <c:x val="-1.316864235185743E-2"/>
                  <c:y val="-0.1647961808819717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B19-4056-BA0C-AD5E9B5B2677}"/>
                </c:ext>
                <c:ext xmlns:c15="http://schemas.microsoft.com/office/drawing/2012/chart" uri="{CE6537A1-D6FC-4f65-9D91-7224C49458BB}">
                  <c15:layout/>
                </c:ext>
              </c:extLst>
            </c:dLbl>
            <c:dLbl>
              <c:idx val="2"/>
              <c:layout>
                <c:manualLayout>
                  <c:x val="-1.5609070015141766E-3"/>
                  <c:y val="-3.402802657154014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B19-4056-BA0C-AD5E9B5B2677}"/>
                </c:ext>
                <c:ext xmlns:c15="http://schemas.microsoft.com/office/drawing/2012/chart" uri="{CE6537A1-D6FC-4f65-9D91-7224C49458BB}">
                  <c15:layout/>
                </c:ext>
              </c:extLst>
            </c:dLbl>
            <c:dLbl>
              <c:idx val="3"/>
              <c:layout>
                <c:manualLayout>
                  <c:x val="2.9837743175804631E-2"/>
                  <c:y val="-3.8903956938104188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B19-4056-BA0C-AD5E9B5B2677}"/>
                </c:ext>
                <c:ext xmlns:c15="http://schemas.microsoft.com/office/drawing/2012/chart" uri="{CE6537A1-D6FC-4f65-9D91-7224C49458BB}">
                  <c15:layout>
                    <c:manualLayout>
                      <c:w val="0.10920096670277674"/>
                      <c:h val="8.311443298038472E-2"/>
                    </c:manualLayout>
                  </c15:layout>
                </c:ext>
              </c:extLst>
            </c:dLbl>
            <c:dLbl>
              <c:idx val="4"/>
              <c:layout>
                <c:manualLayout>
                  <c:x val="-1.1176496358274156E-2"/>
                  <c:y val="-4.1347020569540711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B19-4056-BA0C-AD5E9B5B2677}"/>
                </c:ext>
                <c:ext xmlns:c15="http://schemas.microsoft.com/office/drawing/2012/chart" uri="{CE6537A1-D6FC-4f65-9D91-7224C49458BB}">
                  <c15:layout/>
                </c:ext>
              </c:extLst>
            </c:dLbl>
            <c:dLbl>
              <c:idx val="5"/>
              <c:layout>
                <c:manualLayout>
                  <c:x val="-3.5376468932244052E-3"/>
                  <c:y val="2.8280055759948512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EA9-4078-A26C-BA95FD8E8760}"/>
                </c:ext>
                <c:ext xmlns:c15="http://schemas.microsoft.com/office/drawing/2012/chart" uri="{CE6537A1-D6FC-4f65-9D91-7224C49458BB}">
                  <c15:layout/>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1">
                  <c:v>Строительство</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1">
                  <c:v>1.8</c:v>
                </c:pt>
                <c:pt idx="2">
                  <c:v>33.6</c:v>
                </c:pt>
                <c:pt idx="3">
                  <c:v>13.6</c:v>
                </c:pt>
                <c:pt idx="4">
                  <c:v>21</c:v>
                </c:pt>
                <c:pt idx="5">
                  <c:v>30</c:v>
                </c:pt>
              </c:numCache>
            </c:numRef>
          </c:val>
          <c:extLst xmlns:c16r2="http://schemas.microsoft.com/office/drawing/2015/06/chart">
            <c:ext xmlns:c16="http://schemas.microsoft.com/office/drawing/2014/chart" uri="{C3380CC4-5D6E-409C-BE32-E72D297353CC}">
              <c16:uniqueId val="{0000000A-AB19-4056-BA0C-AD5E9B5B267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48144955041122"/>
          <c:y val="7.3265387896492007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587"/>
                  <c:y val="3.154421839050745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26828209235010508"/>
                  <c:y val="-7.078464700255926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0.435</c:v>
                </c:pt>
                <c:pt idx="1">
                  <c:v>0.56499999999999995</c:v>
                </c:pt>
              </c:numCache>
            </c:numRef>
          </c:val>
          <c:extLst xmlns:c16r2="http://schemas.microsoft.com/office/drawing/2015/06/char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008"/>
          <c:y val="0.84464055881081257"/>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2301304408926"/>
          <c:y val="0.44112060535397468"/>
          <c:w val="0.29838187426627882"/>
          <c:h val="0.46833118808649404"/>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6"/>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bubble3D val="0"/>
            <c:explosion val="15"/>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bubble3D val="0"/>
            <c:explosion val="7"/>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bubble3D val="0"/>
            <c:explosion val="13"/>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Lbls>
            <c:dLbl>
              <c:idx val="0"/>
              <c:layout>
                <c:manualLayout>
                  <c:x val="3.605613969340859E-3"/>
                  <c:y val="-1.1318525819941416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051392774860635E-3"/>
                  <c:y val="-3.423854060532278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98183565497965E-3"/>
                  <c:y val="-2.323127424542986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31369977159713E-2"/>
                  <c:y val="-9.3355557451878994E-4"/>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4422455877363733E-2"/>
                  <c:y val="-8.4888943649561142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Лист1!$A$2:$A$8</c:f>
              <c:strCache>
                <c:ptCount val="7"/>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Культра</c:v>
                </c:pt>
                <c:pt idx="6">
                  <c:v>Другое</c:v>
                </c:pt>
              </c:strCache>
            </c:strRef>
          </c:cat>
          <c:val>
            <c:numRef>
              <c:f>Лист1!$B$2:$B$8</c:f>
              <c:numCache>
                <c:formatCode>General</c:formatCode>
                <c:ptCount val="7"/>
                <c:pt idx="0">
                  <c:v>8.9</c:v>
                </c:pt>
                <c:pt idx="1">
                  <c:v>12.2</c:v>
                </c:pt>
                <c:pt idx="2">
                  <c:v>33.700000000000003</c:v>
                </c:pt>
                <c:pt idx="3">
                  <c:v>14</c:v>
                </c:pt>
                <c:pt idx="4">
                  <c:v>67.400000000000006</c:v>
                </c:pt>
                <c:pt idx="5">
                  <c:v>23.4</c:v>
                </c:pt>
                <c:pt idx="6">
                  <c:v>0.6</c:v>
                </c:pt>
              </c:numCache>
            </c:numRef>
          </c:val>
          <c:extLst xmlns:c16r2="http://schemas.microsoft.com/office/drawing/2015/06/chart">
            <c:ext xmlns:c16="http://schemas.microsoft.com/office/drawing/2014/chart" uri="{C3380CC4-5D6E-409C-BE32-E72D297353CC}">
              <c16:uniqueId val="{0000000C-CD74-4828-AC9A-D7FF2275CF7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48155132250797422"/>
          <c:y val="0.64035696135013076"/>
          <c:w val="0.46009522227758404"/>
          <c:h val="0.34867928815743293"/>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79819882677953"/>
          <c:y val="0.10776321577389973"/>
          <c:w val="0.45118517016680837"/>
          <c:h val="0.55379680137647913"/>
        </c:manualLayout>
      </c:layout>
      <c:pieChart>
        <c:varyColors val="1"/>
        <c:ser>
          <c:idx val="0"/>
          <c:order val="0"/>
          <c:tx>
            <c:strRef>
              <c:f>Лист1!$B$1</c:f>
              <c:strCache>
                <c:ptCount val="1"/>
                <c:pt idx="0">
                  <c:v>2017</c:v>
                </c:pt>
              </c:strCache>
            </c:strRef>
          </c:tx>
          <c:spPr>
            <a:solidFill>
              <a:srgbClr val="05BAFF"/>
            </a:solidFill>
            <a:ln>
              <a:solidFill>
                <a:schemeClr val="accent5">
                  <a:lumMod val="50000"/>
                </a:schemeClr>
              </a:solidFill>
            </a:ln>
          </c:spPr>
          <c:explosion val="8"/>
          <c:dPt>
            <c:idx val="0"/>
            <c:bubble3D val="0"/>
            <c:spPr>
              <a:solidFill>
                <a:srgbClr val="81D78C"/>
              </a:solidFill>
              <a:ln>
                <a:solidFill>
                  <a:schemeClr val="accent5">
                    <a:lumMod val="50000"/>
                  </a:schemeClr>
                </a:solidFill>
              </a:ln>
              <a:effectLst/>
            </c:spPr>
          </c:dPt>
          <c:dPt>
            <c:idx val="1"/>
            <c:bubble3D val="0"/>
            <c:explosion val="13"/>
            <c:spPr>
              <a:solidFill>
                <a:srgbClr val="05BAFF"/>
              </a:solidFill>
              <a:ln>
                <a:solidFill>
                  <a:schemeClr val="accent5">
                    <a:lumMod val="50000"/>
                  </a:schemeClr>
                </a:solidFill>
              </a:ln>
              <a:effectLst/>
            </c:spPr>
          </c:dPt>
          <c:dPt>
            <c:idx val="2"/>
            <c:bubble3D val="0"/>
            <c:spPr>
              <a:solidFill>
                <a:srgbClr val="C3D445"/>
              </a:solidFill>
              <a:ln>
                <a:solidFill>
                  <a:schemeClr val="accent5">
                    <a:lumMod val="50000"/>
                  </a:schemeClr>
                </a:solidFill>
              </a:ln>
              <a:effectLst/>
            </c:spPr>
          </c:dPt>
          <c:dLbls>
            <c:dLbl>
              <c:idx val="0"/>
              <c:layout>
                <c:manualLayout>
                  <c:x val="1.4384920073079925E-2"/>
                  <c:y val="1.765643742586381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845953363409521E-2"/>
                  <c:y val="-0.1271263494662195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0023604860970369E-2"/>
                  <c:y val="1.2613647675384027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19.7</c:v>
                </c:pt>
                <c:pt idx="1">
                  <c:v>133.9</c:v>
                </c:pt>
                <c:pt idx="2">
                  <c:v>3.3</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69484940574423"/>
          <c:y val="0.72517101719431143"/>
          <c:w val="0.58452891306046972"/>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351" cy="497759"/>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49728" y="0"/>
            <a:ext cx="2946351" cy="497759"/>
          </a:xfrm>
          <a:prstGeom prst="rect">
            <a:avLst/>
          </a:prstGeom>
        </p:spPr>
        <p:txBody>
          <a:bodyPr vert="horz" lIns="91440" tIns="45720" rIns="91440" bIns="45720" rtlCol="0"/>
          <a:lstStyle>
            <a:lvl1pPr algn="r">
              <a:defRPr sz="1200"/>
            </a:lvl1pPr>
          </a:lstStyle>
          <a:p>
            <a:fld id="{A371B3DC-399D-44FA-8619-304EA245A766}" type="datetimeFigureOut">
              <a:rPr lang="ru-RU" smtClean="0"/>
              <a:t>19.06.2019</a:t>
            </a:fld>
            <a:endParaRPr lang="ru-RU" dirty="0"/>
          </a:p>
        </p:txBody>
      </p:sp>
      <p:sp>
        <p:nvSpPr>
          <p:cNvPr id="4" name="Образ слайда 3"/>
          <p:cNvSpPr>
            <a:spLocks noGrp="1" noRot="1" noChangeAspect="1"/>
          </p:cNvSpPr>
          <p:nvPr>
            <p:ph type="sldImg" idx="2"/>
          </p:nvPr>
        </p:nvSpPr>
        <p:spPr>
          <a:xfrm>
            <a:off x="1722438" y="1241425"/>
            <a:ext cx="3352800" cy="335121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928" y="4777850"/>
            <a:ext cx="5437821" cy="390914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467"/>
            <a:ext cx="2946351" cy="497759"/>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9728" y="9430467"/>
            <a:ext cx="2946351" cy="497759"/>
          </a:xfrm>
          <a:prstGeom prst="rect">
            <a:avLst/>
          </a:prstGeom>
        </p:spPr>
        <p:txBody>
          <a:bodyPr vert="horz" lIns="91440" tIns="45720" rIns="91440" bIns="45720"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242979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p14="http://schemas.microsoft.com/office/powerpoint/2010/main" val="1864812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17</a:t>
            </a:fld>
            <a:endParaRPr lang="ru-RU" dirty="0"/>
          </a:p>
        </p:txBody>
      </p:sp>
    </p:spTree>
    <p:extLst>
      <p:ext uri="{BB962C8B-B14F-4D97-AF65-F5344CB8AC3E}">
        <p14:creationId xmlns:p14="http://schemas.microsoft.com/office/powerpoint/2010/main" val="409469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21</a:t>
            </a:fld>
            <a:endParaRPr lang="ru-RU" dirty="0"/>
          </a:p>
        </p:txBody>
      </p:sp>
    </p:spTree>
    <p:extLst>
      <p:ext uri="{BB962C8B-B14F-4D97-AF65-F5344CB8AC3E}">
        <p14:creationId xmlns:p14="http://schemas.microsoft.com/office/powerpoint/2010/main" val="39518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22</a:t>
            </a:fld>
            <a:endParaRPr lang="ru-RU" dirty="0"/>
          </a:p>
        </p:txBody>
      </p:sp>
    </p:spTree>
    <p:extLst>
      <p:ext uri="{BB962C8B-B14F-4D97-AF65-F5344CB8AC3E}">
        <p14:creationId xmlns:p14="http://schemas.microsoft.com/office/powerpoint/2010/main" val="3169149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10</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3215374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25</a:t>
            </a:fld>
            <a:endParaRPr lang="ru-RU" dirty="0"/>
          </a:p>
        </p:txBody>
      </p:sp>
    </p:spTree>
    <p:extLst>
      <p:ext uri="{BB962C8B-B14F-4D97-AF65-F5344CB8AC3E}">
        <p14:creationId xmlns:p14="http://schemas.microsoft.com/office/powerpoint/2010/main" val="311213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26</a:t>
            </a:fld>
            <a:endParaRPr lang="ru-RU" dirty="0"/>
          </a:p>
        </p:txBody>
      </p:sp>
    </p:spTree>
    <p:extLst>
      <p:ext uri="{BB962C8B-B14F-4D97-AF65-F5344CB8AC3E}">
        <p14:creationId xmlns:p14="http://schemas.microsoft.com/office/powerpoint/2010/main" val="215223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27</a:t>
            </a:fld>
            <a:endParaRPr lang="ru-RU" dirty="0"/>
          </a:p>
        </p:txBody>
      </p:sp>
    </p:spTree>
    <p:extLst>
      <p:ext uri="{BB962C8B-B14F-4D97-AF65-F5344CB8AC3E}">
        <p14:creationId xmlns:p14="http://schemas.microsoft.com/office/powerpoint/2010/main" val="35551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404286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9</a:t>
            </a:fld>
            <a:endParaRPr lang="ru-RU" dirty="0"/>
          </a:p>
        </p:txBody>
      </p:sp>
    </p:spTree>
    <p:extLst>
      <p:ext uri="{BB962C8B-B14F-4D97-AF65-F5344CB8AC3E}">
        <p14:creationId xmlns:p14="http://schemas.microsoft.com/office/powerpoint/2010/main" val="256406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67437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131053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75521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133947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15</a:t>
            </a:fld>
            <a:endParaRPr lang="ru-RU" dirty="0"/>
          </a:p>
        </p:txBody>
      </p:sp>
    </p:spTree>
    <p:extLst>
      <p:ext uri="{BB962C8B-B14F-4D97-AF65-F5344CB8AC3E}">
        <p14:creationId xmlns:p14="http://schemas.microsoft.com/office/powerpoint/2010/main" val="17498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19.06.2019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t>19.06.2019</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1.png"/><Relationship Id="rId18" Type="http://schemas.microsoft.com/office/2007/relationships/hdphoto" Target="../media/hdphoto2.wdp"/><Relationship Id="rId3" Type="http://schemas.openxmlformats.org/officeDocument/2006/relationships/image" Target="../media/image15.png"/><Relationship Id="rId21" Type="http://schemas.openxmlformats.org/officeDocument/2006/relationships/image" Target="../media/image78.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76.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microsoft.com/office/2007/relationships/hdphoto" Target="../media/hdphoto7.wdp"/><Relationship Id="rId10" Type="http://schemas.openxmlformats.org/officeDocument/2006/relationships/image" Target="../media/image72.png"/><Relationship Id="rId19" Type="http://schemas.openxmlformats.org/officeDocument/2006/relationships/image" Target="../media/image77.png"/><Relationship Id="rId4" Type="http://schemas.openxmlformats.org/officeDocument/2006/relationships/chart" Target="../charts/chart2.xml"/><Relationship Id="rId9" Type="http://schemas.openxmlformats.org/officeDocument/2006/relationships/image" Target="../media/image71.png"/><Relationship Id="rId14" Type="http://schemas.openxmlformats.org/officeDocument/2006/relationships/image" Target="../media/image75.png"/><Relationship Id="rId22"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17.png"/><Relationship Id="rId5" Type="http://schemas.openxmlformats.org/officeDocument/2006/relationships/image" Target="../media/image80.png"/><Relationship Id="rId10" Type="http://schemas.openxmlformats.org/officeDocument/2006/relationships/hyperlink" Target="mailto:ofp@smolinvest.com" TargetMode="External"/><Relationship Id="rId4" Type="http://schemas.openxmlformats.org/officeDocument/2006/relationships/image" Target="../media/image15.png"/><Relationship Id="rId9" Type="http://schemas.openxmlformats.org/officeDocument/2006/relationships/hyperlink" Target="mailto:invest-smolensk@yandex.ru"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15.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9.xml"/><Relationship Id="rId16" Type="http://schemas.openxmlformats.org/officeDocument/2006/relationships/image" Target="../media/image92.png"/><Relationship Id="rId20"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chart" Target="../charts/chart3.xml"/><Relationship Id="rId5" Type="http://schemas.openxmlformats.org/officeDocument/2006/relationships/image" Target="../media/image85.png"/><Relationship Id="rId15" Type="http://schemas.openxmlformats.org/officeDocument/2006/relationships/image" Target="../media/image91.png"/><Relationship Id="rId10" Type="http://schemas.microsoft.com/office/2007/relationships/hdphoto" Target="../media/hdphoto10.wdp"/><Relationship Id="rId19" Type="http://schemas.openxmlformats.org/officeDocument/2006/relationships/image" Target="../media/image95.png"/><Relationship Id="rId4" Type="http://schemas.microsoft.com/office/2007/relationships/hdphoto" Target="../media/hdphoto2.wdp"/><Relationship Id="rId9" Type="http://schemas.openxmlformats.org/officeDocument/2006/relationships/image" Target="../media/image87.png"/><Relationship Id="rId14"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02.png"/><Relationship Id="rId18" Type="http://schemas.openxmlformats.org/officeDocument/2006/relationships/image" Target="../media/image17.png"/><Relationship Id="rId3" Type="http://schemas.openxmlformats.org/officeDocument/2006/relationships/image" Target="../media/image96.png"/><Relationship Id="rId7" Type="http://schemas.openxmlformats.org/officeDocument/2006/relationships/image" Target="../media/image98.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10.xml"/><Relationship Id="rId16" Type="http://schemas.openxmlformats.org/officeDocument/2006/relationships/image" Target="../media/image105.png"/><Relationship Id="rId1" Type="http://schemas.openxmlformats.org/officeDocument/2006/relationships/slideLayout" Target="../slideLayouts/slideLayout2.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97.png"/><Relationship Id="rId15" Type="http://schemas.openxmlformats.org/officeDocument/2006/relationships/image" Target="../media/image104.png"/><Relationship Id="rId10" Type="http://schemas.openxmlformats.org/officeDocument/2006/relationships/image" Target="../media/image100.png"/><Relationship Id="rId4" Type="http://schemas.microsoft.com/office/2007/relationships/hdphoto" Target="../media/hdphoto11.wdp"/><Relationship Id="rId9" Type="http://schemas.openxmlformats.org/officeDocument/2006/relationships/image" Target="../media/image99.png"/><Relationship Id="rId14" Type="http://schemas.openxmlformats.org/officeDocument/2006/relationships/image" Target="../media/image103.png"/></Relationships>
</file>

<file path=ppt/slides/_rels/slide1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112.png"/><Relationship Id="rId5" Type="http://schemas.openxmlformats.org/officeDocument/2006/relationships/image" Target="../media/image108.png"/><Relationship Id="rId10" Type="http://schemas.openxmlformats.org/officeDocument/2006/relationships/image" Target="../media/image17.png"/><Relationship Id="rId4" Type="http://schemas.openxmlformats.org/officeDocument/2006/relationships/image" Target="../media/image107.jpeg"/><Relationship Id="rId9" Type="http://schemas.openxmlformats.org/officeDocument/2006/relationships/image" Target="../media/image111.jpeg"/></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7.png"/><Relationship Id="rId3" Type="http://schemas.openxmlformats.org/officeDocument/2006/relationships/image" Target="../media/image125.jpeg"/><Relationship Id="rId7" Type="http://schemas.openxmlformats.org/officeDocument/2006/relationships/image" Target="../media/image127.png"/><Relationship Id="rId12" Type="http://schemas.openxmlformats.org/officeDocument/2006/relationships/image" Target="../media/image130.png"/><Relationship Id="rId2" Type="http://schemas.openxmlformats.org/officeDocument/2006/relationships/image" Target="../media/image124.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0.png"/><Relationship Id="rId5" Type="http://schemas.microsoft.com/office/2007/relationships/hdphoto" Target="../media/hdphoto2.wdp"/><Relationship Id="rId10" Type="http://schemas.openxmlformats.org/officeDocument/2006/relationships/image" Target="../media/image129.jpeg"/><Relationship Id="rId4" Type="http://schemas.openxmlformats.org/officeDocument/2006/relationships/image" Target="../media/image12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7.png"/><Relationship Id="rId3" Type="http://schemas.microsoft.com/office/2007/relationships/hdphoto" Target="../media/hdphoto2.wdp"/><Relationship Id="rId7" Type="http://schemas.openxmlformats.org/officeDocument/2006/relationships/image" Target="../media/image134.jpeg"/><Relationship Id="rId12" Type="http://schemas.openxmlformats.org/officeDocument/2006/relationships/image" Target="../media/image76.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3.png"/><Relationship Id="rId11" Type="http://schemas.openxmlformats.org/officeDocument/2006/relationships/image" Target="../media/image138.jpeg"/><Relationship Id="rId5" Type="http://schemas.openxmlformats.org/officeDocument/2006/relationships/image" Target="../media/image132.png"/><Relationship Id="rId10" Type="http://schemas.openxmlformats.org/officeDocument/2006/relationships/image" Target="../media/image137.jpeg"/><Relationship Id="rId4" Type="http://schemas.openxmlformats.org/officeDocument/2006/relationships/image" Target="../media/image15.png"/><Relationship Id="rId9" Type="http://schemas.openxmlformats.org/officeDocument/2006/relationships/image" Target="../media/image13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9.png"/><Relationship Id="rId7" Type="http://schemas.openxmlformats.org/officeDocument/2006/relationships/image" Target="../media/image1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5.png"/><Relationship Id="rId4" Type="http://schemas.microsoft.com/office/2007/relationships/hdphoto" Target="../media/hdphoto12.wdp"/><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5.png"/><Relationship Id="rId7" Type="http://schemas.openxmlformats.org/officeDocument/2006/relationships/image" Target="../media/image1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0.png"/><Relationship Id="rId4" Type="http://schemas.openxmlformats.org/officeDocument/2006/relationships/image" Target="../media/image149.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54.png"/><Relationship Id="rId12" Type="http://schemas.microsoft.com/office/2007/relationships/hdphoto" Target="../media/hdphoto15.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3.png"/><Relationship Id="rId11" Type="http://schemas.openxmlformats.org/officeDocument/2006/relationships/image" Target="../media/image157.png"/><Relationship Id="rId5" Type="http://schemas.openxmlformats.org/officeDocument/2006/relationships/image" Target="../media/image152.png"/><Relationship Id="rId10" Type="http://schemas.openxmlformats.org/officeDocument/2006/relationships/image" Target="../media/image156.jpeg"/><Relationship Id="rId4" Type="http://schemas.openxmlformats.org/officeDocument/2006/relationships/image" Target="../media/image151.jpeg"/><Relationship Id="rId9" Type="http://schemas.openxmlformats.org/officeDocument/2006/relationships/image" Target="../media/image155.jpeg"/></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63.png"/><Relationship Id="rId18" Type="http://schemas.openxmlformats.org/officeDocument/2006/relationships/image" Target="../media/image168.png"/><Relationship Id="rId3" Type="http://schemas.openxmlformats.org/officeDocument/2006/relationships/image" Target="../media/image158.jpeg"/><Relationship Id="rId21" Type="http://schemas.openxmlformats.org/officeDocument/2006/relationships/image" Target="../media/image170.png"/><Relationship Id="rId7" Type="http://schemas.openxmlformats.org/officeDocument/2006/relationships/image" Target="../media/image161.png"/><Relationship Id="rId12" Type="http://schemas.microsoft.com/office/2007/relationships/hdphoto" Target="../media/hdphoto2.wdp"/><Relationship Id="rId17" Type="http://schemas.openxmlformats.org/officeDocument/2006/relationships/image" Target="../media/image167.png"/><Relationship Id="rId2" Type="http://schemas.openxmlformats.org/officeDocument/2006/relationships/notesSlide" Target="../notesSlides/notesSlide16.xml"/><Relationship Id="rId16" Type="http://schemas.openxmlformats.org/officeDocument/2006/relationships/image" Target="../media/image16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62.png"/><Relationship Id="rId5" Type="http://schemas.openxmlformats.org/officeDocument/2006/relationships/image" Target="../media/image160.png"/><Relationship Id="rId15" Type="http://schemas.openxmlformats.org/officeDocument/2006/relationships/image" Target="../media/image165.png"/><Relationship Id="rId10" Type="http://schemas.microsoft.com/office/2007/relationships/hdphoto" Target="../media/hdphoto15.wdp"/><Relationship Id="rId19" Type="http://schemas.openxmlformats.org/officeDocument/2006/relationships/image" Target="../media/image169.jpeg"/><Relationship Id="rId4" Type="http://schemas.openxmlformats.org/officeDocument/2006/relationships/image" Target="../media/image159.png"/><Relationship Id="rId9" Type="http://schemas.openxmlformats.org/officeDocument/2006/relationships/image" Target="../media/image157.png"/><Relationship Id="rId14" Type="http://schemas.openxmlformats.org/officeDocument/2006/relationships/image" Target="../media/image16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7.wdp"/><Relationship Id="rId7" Type="http://schemas.openxmlformats.org/officeDocument/2006/relationships/image" Target="../media/image15.png"/><Relationship Id="rId2" Type="http://schemas.openxmlformats.org/officeDocument/2006/relationships/image" Target="../media/image171.png"/><Relationship Id="rId1" Type="http://schemas.openxmlformats.org/officeDocument/2006/relationships/slideLayout" Target="../slideLayouts/slideLayout1.xml"/><Relationship Id="rId6" Type="http://schemas.openxmlformats.org/officeDocument/2006/relationships/hyperlink" Target="mailto:smolregion67@yandex.ru" TargetMode="External"/><Relationship Id="rId5" Type="http://schemas.openxmlformats.org/officeDocument/2006/relationships/hyperlink" Target="mailto:dep@smolinvest.com" TargetMode="External"/><Relationship Id="rId4" Type="http://schemas.openxmlformats.org/officeDocument/2006/relationships/hyperlink" Target="mailto:glinka@admin-smolensk.r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44.png"/><Relationship Id="rId12" Type="http://schemas.microsoft.com/office/2007/relationships/hdphoto" Target="../media/hdphoto5.wdp"/><Relationship Id="rId17" Type="http://schemas.openxmlformats.org/officeDocument/2006/relationships/image" Target="../media/image17.png"/><Relationship Id="rId2" Type="http://schemas.openxmlformats.org/officeDocument/2006/relationships/image" Target="../media/image41.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2.wdp"/><Relationship Id="rId15" Type="http://schemas.openxmlformats.org/officeDocument/2006/relationships/image" Target="../media/image48.pn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7.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15.png"/><Relationship Id="rId10"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2.wdp"/><Relationship Id="rId7"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endPar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32173" y="3196056"/>
              <a:ext cx="4090535" cy="1323439"/>
            </a:xfrm>
            <a:prstGeom prst="rect">
              <a:avLst/>
            </a:prstGeom>
            <a:noFill/>
          </p:spPr>
          <p:txBody>
            <a:bodyPr wrap="square" rtlCol="0">
              <a:spAutoFit/>
            </a:bodyPr>
            <a:lstStyle/>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ru-RU" sz="2000" b="1" dirty="0" err="1"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Глинковский</a:t>
              </a: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район»</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68830" y="4916647"/>
            <a:ext cx="1155446" cy="369332"/>
          </a:xfrm>
          <a:prstGeom prst="rect">
            <a:avLst/>
          </a:prstGeom>
        </p:spPr>
        <p:txBody>
          <a:bodyPr wrap="none">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2018 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721746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03558" y="7190343"/>
            <a:ext cx="456118"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289163079"/>
              </p:ext>
            </p:extLst>
          </p:nvPr>
        </p:nvGraphicFramePr>
        <p:xfrm>
          <a:off x="168295" y="1027740"/>
          <a:ext cx="7224722" cy="1976523"/>
        </p:xfrm>
        <a:graphic>
          <a:graphicData uri="http://schemas.openxmlformats.org/drawingml/2006/table">
            <a:tbl>
              <a:tblPr>
                <a:tableStyleId>{BDBED569-4797-4DF1-A0F4-6AAB3CD982D8}</a:tableStyleId>
              </a:tblPr>
              <a:tblGrid>
                <a:gridCol w="4157899">
                  <a:extLst>
                    <a:ext uri="{9D8B030D-6E8A-4147-A177-3AD203B41FA5}">
                      <a16:colId xmlns:a16="http://schemas.microsoft.com/office/drawing/2014/main" xmlns="" val="4165441938"/>
                    </a:ext>
                  </a:extLst>
                </a:gridCol>
                <a:gridCol w="3066823">
                  <a:extLst>
                    <a:ext uri="{9D8B030D-6E8A-4147-A177-3AD203B41FA5}">
                      <a16:colId xmlns:a16="http://schemas.microsoft.com/office/drawing/2014/main" xmlns="" val="1779954494"/>
                    </a:ext>
                  </a:extLst>
                </a:gridCol>
              </a:tblGrid>
              <a:tr h="51382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67-04-11</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458363">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baseline="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Глинковский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с. Глинка, 700 м на юго-восток от жилого дома №13 по ул. Мира;</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0,5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2337694307"/>
              </p:ext>
            </p:extLst>
          </p:nvPr>
        </p:nvGraphicFramePr>
        <p:xfrm>
          <a:off x="166764" y="5807630"/>
          <a:ext cx="5859632" cy="365760"/>
        </p:xfrm>
        <a:graphic>
          <a:graphicData uri="http://schemas.openxmlformats.org/drawingml/2006/table">
            <a:tbl>
              <a:tblPr>
                <a:tableStyleId>{BDBED569-4797-4DF1-A0F4-6AAB3CD982D8}</a:tableStyleId>
              </a:tblPr>
              <a:tblGrid>
                <a:gridCol w="2674759">
                  <a:extLst>
                    <a:ext uri="{9D8B030D-6E8A-4147-A177-3AD203B41FA5}">
                      <a16:colId xmlns:a16="http://schemas.microsoft.com/office/drawing/2014/main" xmlns="" val="4165441938"/>
                    </a:ext>
                  </a:extLst>
                </a:gridCol>
                <a:gridCol w="3184873">
                  <a:extLst>
                    <a:ext uri="{9D8B030D-6E8A-4147-A177-3AD203B41FA5}">
                      <a16:colId xmlns:a16="http://schemas.microsoft.com/office/drawing/2014/main" xmlns="" val="1772052304"/>
                    </a:ext>
                  </a:extLst>
                </a:gridCol>
              </a:tblGrid>
              <a:tr h="3375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smtClean="0">
                          <a:solidFill>
                            <a:schemeClr val="tx1"/>
                          </a:solidFill>
                          <a:latin typeface="Open Sans" pitchFamily="34" charset="0"/>
                          <a:ea typeface="Open Sans" pitchFamily="34" charset="0"/>
                          <a:cs typeface="Open Sans" pitchFamily="34" charset="0"/>
                        </a:rPr>
                        <a:t> на расстоянии</a:t>
                      </a:r>
                      <a:r>
                        <a:rPr lang="ru-RU" sz="900" dirty="0" smtClean="0">
                          <a:solidFill>
                            <a:schemeClr val="tx1"/>
                          </a:solidFill>
                          <a:latin typeface="Open Sans" pitchFamily="34" charset="0"/>
                          <a:ea typeface="Open Sans" pitchFamily="34" charset="0"/>
                          <a:cs typeface="Open Sans" pitchFamily="34" charset="0"/>
                        </a:rPr>
                        <a:t> 0,4 км, железная </a:t>
                      </a:r>
                      <a:r>
                        <a:rPr lang="ru-RU" sz="900" baseline="0" dirty="0" smtClean="0">
                          <a:solidFill>
                            <a:schemeClr val="tx1"/>
                          </a:solidFill>
                          <a:latin typeface="Open Sans" pitchFamily="34" charset="0"/>
                          <a:ea typeface="Open Sans" pitchFamily="34" charset="0"/>
                          <a:cs typeface="Open Sans" pitchFamily="34" charset="0"/>
                        </a:rPr>
                        <a:t>на расстоянии</a:t>
                      </a:r>
                      <a:r>
                        <a:rPr lang="ru-RU" sz="900" dirty="0" smtClean="0">
                          <a:solidFill>
                            <a:schemeClr val="tx1"/>
                          </a:solidFill>
                          <a:latin typeface="Open Sans" pitchFamily="34" charset="0"/>
                          <a:ea typeface="Open Sans" pitchFamily="34" charset="0"/>
                          <a:cs typeface="Open Sans" pitchFamily="34" charset="0"/>
                        </a:rPr>
                        <a:t> 1,5</a:t>
                      </a:r>
                      <a:r>
                        <a:rPr lang="ru-RU" sz="900" baseline="0" dirty="0" smtClean="0">
                          <a:solidFill>
                            <a:schemeClr val="tx1"/>
                          </a:solidFill>
                          <a:latin typeface="Open Sans" pitchFamily="34" charset="0"/>
                          <a:ea typeface="Open Sans" pitchFamily="34" charset="0"/>
                          <a:cs typeface="Open Sans" pitchFamily="34" charset="0"/>
                        </a:rPr>
                        <a:t> км</a:t>
                      </a:r>
                      <a:endParaRPr lang="ru-RU" sz="800" dirty="0" smtClean="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2286589774"/>
              </p:ext>
            </p:extLst>
          </p:nvPr>
        </p:nvGraphicFramePr>
        <p:xfrm>
          <a:off x="169006" y="6171874"/>
          <a:ext cx="5855275" cy="259080"/>
        </p:xfrm>
        <a:graphic>
          <a:graphicData uri="http://schemas.openxmlformats.org/drawingml/2006/table">
            <a:tbl>
              <a:tblPr>
                <a:tableStyleId>{BDBED569-4797-4DF1-A0F4-6AAB3CD982D8}</a:tableStyleId>
              </a:tblPr>
              <a:tblGrid>
                <a:gridCol w="2672517">
                  <a:extLst>
                    <a:ext uri="{9D8B030D-6E8A-4147-A177-3AD203B41FA5}">
                      <a16:colId xmlns:a16="http://schemas.microsoft.com/office/drawing/2014/main" xmlns="" val="4165441938"/>
                    </a:ext>
                  </a:extLst>
                </a:gridCol>
                <a:gridCol w="3182758">
                  <a:extLst>
                    <a:ext uri="{9D8B030D-6E8A-4147-A177-3AD203B41FA5}">
                      <a16:colId xmlns:a16="http://schemas.microsoft.com/office/drawing/2014/main" xmlns="" val="1575495227"/>
                    </a:ext>
                  </a:extLst>
                </a:gridCol>
              </a:tblGrid>
              <a:tr h="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FF0000"/>
                          </a:solidFill>
                          <a:latin typeface="Open Sans" pitchFamily="34" charset="0"/>
                          <a:ea typeface="Open Sans" pitchFamily="34" charset="0"/>
                          <a:cs typeface="Open Sans" pitchFamily="34" charset="0"/>
                        </a:rPr>
                        <a:t>аренда ориентировочно-</a:t>
                      </a:r>
                      <a:r>
                        <a:rPr lang="ru-RU" sz="900" baseline="0" dirty="0" smtClean="0">
                          <a:solidFill>
                            <a:srgbClr val="FF0000"/>
                          </a:solidFill>
                          <a:latin typeface="Open Sans" pitchFamily="34" charset="0"/>
                          <a:ea typeface="Open Sans" pitchFamily="34" charset="0"/>
                          <a:cs typeface="Open Sans" pitchFamily="34" charset="0"/>
                        </a:rPr>
                        <a:t> 1781818,2 руб. в год</a:t>
                      </a:r>
                      <a:endParaRPr lang="ru-RU" sz="900" dirty="0" smtClean="0">
                        <a:solidFill>
                          <a:srgbClr val="FF0000"/>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1393377581"/>
              </p:ext>
            </p:extLst>
          </p:nvPr>
        </p:nvGraphicFramePr>
        <p:xfrm>
          <a:off x="168294" y="300819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xmlns="" val="4165441938"/>
                    </a:ext>
                  </a:extLst>
                </a:gridCol>
                <a:gridCol w="2085059">
                  <a:extLst>
                    <a:ext uri="{9D8B030D-6E8A-4147-A177-3AD203B41FA5}">
                      <a16:colId xmlns:a16="http://schemas.microsoft.com/office/drawing/2014/main" xmlns="" val="3330051727"/>
                    </a:ext>
                  </a:extLst>
                </a:gridCol>
                <a:gridCol w="3333483">
                  <a:extLst>
                    <a:ext uri="{9D8B030D-6E8A-4147-A177-3AD203B41FA5}">
                      <a16:colId xmlns:a16="http://schemas.microsoft.com/office/drawing/2014/main" xmlns="" val="2995895153"/>
                    </a:ext>
                  </a:extLst>
                </a:gridCol>
              </a:tblGrid>
              <a:tr h="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16,3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a16="http://schemas.microsoft.com/office/drawing/2014/main" xmlns="" val="42063930"/>
                  </a:ext>
                </a:extLst>
              </a:tr>
              <a:tr h="12786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 целей</a:t>
                      </a: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347930256"/>
              </p:ext>
            </p:extLst>
          </p:nvPr>
        </p:nvGraphicFramePr>
        <p:xfrm>
          <a:off x="169006" y="4062688"/>
          <a:ext cx="6831562" cy="1744980"/>
        </p:xfrm>
        <a:graphic>
          <a:graphicData uri="http://schemas.openxmlformats.org/drawingml/2006/table">
            <a:tbl>
              <a:tblPr>
                <a:tableStyleId>{BDBED569-4797-4DF1-A0F4-6AAB3CD982D8}</a:tableStyleId>
              </a:tblPr>
              <a:tblGrid>
                <a:gridCol w="1276886">
                  <a:extLst>
                    <a:ext uri="{9D8B030D-6E8A-4147-A177-3AD203B41FA5}">
                      <a16:colId xmlns:a16="http://schemas.microsoft.com/office/drawing/2014/main" xmlns="" val="4165441938"/>
                    </a:ext>
                  </a:extLst>
                </a:gridCol>
                <a:gridCol w="1398660">
                  <a:extLst>
                    <a:ext uri="{9D8B030D-6E8A-4147-A177-3AD203B41FA5}">
                      <a16:colId xmlns:a16="http://schemas.microsoft.com/office/drawing/2014/main" xmlns="" val="2407449417"/>
                    </a:ext>
                  </a:extLst>
                </a:gridCol>
                <a:gridCol w="4156016">
                  <a:extLst>
                    <a:ext uri="{9D8B030D-6E8A-4147-A177-3AD203B41FA5}">
                      <a16:colId xmlns:a16="http://schemas.microsoft.com/office/drawing/2014/main" xmlns="" val="2693098453"/>
                    </a:ext>
                  </a:extLst>
                </a:gridCol>
              </a:tblGrid>
              <a:tr h="396159">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Глинка 110/35/10 на расстоянии 0,9 км до границы земельного участка по прямой, резерв мощности для технологического присоединения 3,7 МВА</a:t>
                      </a:r>
                    </a:p>
                  </a:txBody>
                  <a:tcPr anchor="ctr"/>
                </a:tc>
                <a:extLst>
                  <a:ext uri="{0D108BD9-81ED-4DB2-BD59-A6C34878D82A}">
                    <a16:rowId xmlns:a16="http://schemas.microsoft.com/office/drawing/2014/main" xmlns="" val="2951530806"/>
                  </a:ext>
                </a:extLst>
              </a:tr>
              <a:tr h="3961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ГРС на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500 м от площадки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(давление 3 кг/</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Возможное потребление 420 куб. м/час. Сроки тех. присоединения  - 6 мес.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3961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1000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 от площадки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давление 2 атм.,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186074">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 </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297" y="1075389"/>
            <a:ext cx="2950853" cy="187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096672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5175" y="7190343"/>
            <a:ext cx="580754"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3144242663"/>
              </p:ext>
            </p:extLst>
          </p:nvPr>
        </p:nvGraphicFramePr>
        <p:xfrm>
          <a:off x="168295" y="1008076"/>
          <a:ext cx="7224722" cy="2042623"/>
        </p:xfrm>
        <a:graphic>
          <a:graphicData uri="http://schemas.openxmlformats.org/drawingml/2006/table">
            <a:tbl>
              <a:tblPr>
                <a:tableStyleId>{BDBED569-4797-4DF1-A0F4-6AAB3CD982D8}</a:tableStyleId>
              </a:tblPr>
              <a:tblGrid>
                <a:gridCol w="4280760">
                  <a:extLst>
                    <a:ext uri="{9D8B030D-6E8A-4147-A177-3AD203B41FA5}">
                      <a16:colId xmlns:a16="http://schemas.microsoft.com/office/drawing/2014/main" xmlns="" val="4165441938"/>
                    </a:ext>
                  </a:extLst>
                </a:gridCol>
                <a:gridCol w="2943962">
                  <a:extLst>
                    <a:ext uri="{9D8B030D-6E8A-4147-A177-3AD203B41FA5}">
                      <a16:colId xmlns:a16="http://schemas.microsoft.com/office/drawing/2014/main" xmlns=""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67-04-15</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dirty="0" err="1" smtClean="0">
                          <a:latin typeface="Open Sans" panose="020B0606030504020204" pitchFamily="34" charset="0"/>
                          <a:ea typeface="Open Sans" panose="020B0606030504020204" pitchFamily="34" charset="0"/>
                          <a:cs typeface="Open Sans" panose="020B0606030504020204" pitchFamily="34" charset="0"/>
                        </a:rPr>
                        <a:t>Глинковский</a:t>
                      </a:r>
                      <a:r>
                        <a:rPr lang="ru-RU" sz="1100" dirty="0" smtClean="0">
                          <a:latin typeface="Open Sans" panose="020B0606030504020204" pitchFamily="34" charset="0"/>
                          <a:ea typeface="Open Sans" panose="020B0606030504020204" pitchFamily="34" charset="0"/>
                          <a:cs typeface="Open Sans" panose="020B0606030504020204" pitchFamily="34" charset="0"/>
                        </a:rPr>
                        <a:t> район, </a:t>
                      </a:r>
                      <a:r>
                        <a:rPr lang="ru-RU" sz="1100" dirty="0" err="1" smtClean="0">
                          <a:latin typeface="Open Sans" panose="020B0606030504020204" pitchFamily="34" charset="0"/>
                          <a:ea typeface="Open Sans" panose="020B0606030504020204" pitchFamily="34" charset="0"/>
                          <a:cs typeface="Open Sans" panose="020B0606030504020204" pitchFamily="34" charset="0"/>
                        </a:rPr>
                        <a:t>Доброминское</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сельское поселение, 800 м на северо-запад от д.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Добромино</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520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120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23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31394"/>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478416883"/>
              </p:ext>
            </p:extLst>
          </p:nvPr>
        </p:nvGraphicFramePr>
        <p:xfrm>
          <a:off x="166764" y="5834338"/>
          <a:ext cx="6033314" cy="502920"/>
        </p:xfrm>
        <a:graphic>
          <a:graphicData uri="http://schemas.openxmlformats.org/drawingml/2006/table">
            <a:tbl>
              <a:tblPr>
                <a:tableStyleId>{BDBED569-4797-4DF1-A0F4-6AAB3CD982D8}</a:tableStyleId>
              </a:tblPr>
              <a:tblGrid>
                <a:gridCol w="2664926">
                  <a:extLst>
                    <a:ext uri="{9D8B030D-6E8A-4147-A177-3AD203B41FA5}">
                      <a16:colId xmlns:a16="http://schemas.microsoft.com/office/drawing/2014/main" xmlns="" val="4165441938"/>
                    </a:ext>
                  </a:extLst>
                </a:gridCol>
                <a:gridCol w="3368388">
                  <a:extLst>
                    <a:ext uri="{9D8B030D-6E8A-4147-A177-3AD203B41FA5}">
                      <a16:colId xmlns:a16="http://schemas.microsoft.com/office/drawing/2014/main" xmlns="" val="1772052304"/>
                    </a:ext>
                  </a:extLst>
                </a:gridCol>
              </a:tblGrid>
              <a:tr h="367937">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 </a:t>
                      </a:r>
                      <a:r>
                        <a:rPr lang="ru-RU" sz="900" baseline="0" dirty="0" smtClean="0">
                          <a:solidFill>
                            <a:schemeClr val="tx1"/>
                          </a:solidFill>
                          <a:latin typeface="Open Sans" pitchFamily="34" charset="0"/>
                          <a:ea typeface="Open Sans" pitchFamily="34" charset="0"/>
                          <a:cs typeface="Open Sans" pitchFamily="34" charset="0"/>
                        </a:rPr>
                        <a:t>«Глинка-Добромино» с песчано-гравийным покрытием</a:t>
                      </a:r>
                      <a:r>
                        <a:rPr lang="ru-RU" sz="900" dirty="0" smtClean="0">
                          <a:solidFill>
                            <a:schemeClr val="tx1"/>
                          </a:solidFill>
                          <a:latin typeface="Open Sans" pitchFamily="34" charset="0"/>
                          <a:ea typeface="Open Sans" pitchFamily="34" charset="0"/>
                          <a:cs typeface="Open Sans" pitchFamily="34" charset="0"/>
                        </a:rPr>
                        <a:t>, на расстоянии 20 м,</a:t>
                      </a:r>
                    </a:p>
                    <a:p>
                      <a:pPr algn="l"/>
                      <a:r>
                        <a:rPr lang="ru-RU" sz="900" dirty="0" smtClean="0">
                          <a:solidFill>
                            <a:schemeClr val="tx1"/>
                          </a:solidFill>
                          <a:latin typeface="Open Sans" pitchFamily="34" charset="0"/>
                          <a:ea typeface="Open Sans" pitchFamily="34" charset="0"/>
                          <a:cs typeface="Open Sans" pitchFamily="34" charset="0"/>
                        </a:rPr>
                        <a:t>железная</a:t>
                      </a:r>
                      <a:r>
                        <a:rPr lang="ru-RU" sz="900" baseline="0" dirty="0" smtClean="0">
                          <a:solidFill>
                            <a:schemeClr val="tx1"/>
                          </a:solidFill>
                          <a:latin typeface="Open Sans" pitchFamily="34" charset="0"/>
                          <a:ea typeface="Open Sans" pitchFamily="34" charset="0"/>
                          <a:cs typeface="Open Sans" pitchFamily="34" charset="0"/>
                        </a:rPr>
                        <a:t> дорога на расстоянии </a:t>
                      </a:r>
                      <a:r>
                        <a:rPr lang="ru-RU" sz="900" dirty="0" smtClean="0">
                          <a:solidFill>
                            <a:schemeClr val="tx1"/>
                          </a:solidFill>
                          <a:latin typeface="Open Sans" pitchFamily="34" charset="0"/>
                          <a:ea typeface="Open Sans" pitchFamily="34" charset="0"/>
                          <a:cs typeface="Open Sans" pitchFamily="34" charset="0"/>
                        </a:rPr>
                        <a:t>350 м</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516511820"/>
              </p:ext>
            </p:extLst>
          </p:nvPr>
        </p:nvGraphicFramePr>
        <p:xfrm>
          <a:off x="166764" y="6332008"/>
          <a:ext cx="6022163" cy="259080"/>
        </p:xfrm>
        <a:graphic>
          <a:graphicData uri="http://schemas.openxmlformats.org/drawingml/2006/table">
            <a:tbl>
              <a:tblPr>
                <a:tableStyleId>{BDBED569-4797-4DF1-A0F4-6AAB3CD982D8}</a:tableStyleId>
              </a:tblPr>
              <a:tblGrid>
                <a:gridCol w="2664926">
                  <a:extLst>
                    <a:ext uri="{9D8B030D-6E8A-4147-A177-3AD203B41FA5}">
                      <a16:colId xmlns:a16="http://schemas.microsoft.com/office/drawing/2014/main" xmlns="" val="4165441938"/>
                    </a:ext>
                  </a:extLst>
                </a:gridCol>
                <a:gridCol w="3357237">
                  <a:extLst>
                    <a:ext uri="{9D8B030D-6E8A-4147-A177-3AD203B41FA5}">
                      <a16:colId xmlns:a16="http://schemas.microsoft.com/office/drawing/2014/main" xmlns="" val="1575495227"/>
                    </a:ext>
                  </a:extLst>
                </a:gridCol>
              </a:tblGrid>
              <a:tr h="229662">
                <a:tc>
                  <a:txBody>
                    <a:bodyPr/>
                    <a:lstStyle/>
                    <a:p>
                      <a:pPr algn="ctr"/>
                      <a:r>
                        <a:rPr lang="ru-RU" sz="1100" i="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i="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FF0000"/>
                          </a:solidFill>
                          <a:latin typeface="Open Sans" pitchFamily="34" charset="0"/>
                          <a:ea typeface="Open Sans" pitchFamily="34" charset="0"/>
                          <a:cs typeface="Open Sans" pitchFamily="34" charset="0"/>
                        </a:rPr>
                        <a:t>Арендаориентировочно-3200 руб. в год</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296161636"/>
              </p:ext>
            </p:extLst>
          </p:nvPr>
        </p:nvGraphicFramePr>
        <p:xfrm>
          <a:off x="168294" y="3046413"/>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xmlns="" val="4165441938"/>
                    </a:ext>
                  </a:extLst>
                </a:gridCol>
                <a:gridCol w="1864100">
                  <a:extLst>
                    <a:ext uri="{9D8B030D-6E8A-4147-A177-3AD203B41FA5}">
                      <a16:colId xmlns:a16="http://schemas.microsoft.com/office/drawing/2014/main" xmlns="" val="3330051727"/>
                    </a:ext>
                  </a:extLst>
                </a:gridCol>
                <a:gridCol w="3554442">
                  <a:extLst>
                    <a:ext uri="{9D8B030D-6E8A-4147-A177-3AD203B41FA5}">
                      <a16:colId xmlns:a16="http://schemas.microsoft.com/office/drawing/2014/main" xmlns="" val="2995895153"/>
                    </a:ext>
                  </a:extLst>
                </a:gridCol>
              </a:tblGrid>
              <a:tr h="116896">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21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12250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136416">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a16="http://schemas.microsoft.com/office/drawing/2014/main" xmlns="" val="42063930"/>
                  </a:ext>
                </a:extLst>
              </a:tr>
              <a:tr h="16502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4060470058"/>
              </p:ext>
            </p:extLst>
          </p:nvPr>
        </p:nvGraphicFramePr>
        <p:xfrm>
          <a:off x="162755" y="4089687"/>
          <a:ext cx="6858000" cy="1744980"/>
        </p:xfrm>
        <a:graphic>
          <a:graphicData uri="http://schemas.openxmlformats.org/drawingml/2006/table">
            <a:tbl>
              <a:tblPr>
                <a:tableStyleId>{BDBED569-4797-4DF1-A0F4-6AAB3CD982D8}</a:tableStyleId>
              </a:tblPr>
              <a:tblGrid>
                <a:gridCol w="1240972">
                  <a:extLst>
                    <a:ext uri="{9D8B030D-6E8A-4147-A177-3AD203B41FA5}">
                      <a16:colId xmlns:a16="http://schemas.microsoft.com/office/drawing/2014/main" xmlns="" val="4165441938"/>
                    </a:ext>
                  </a:extLst>
                </a:gridCol>
                <a:gridCol w="1417532">
                  <a:extLst>
                    <a:ext uri="{9D8B030D-6E8A-4147-A177-3AD203B41FA5}">
                      <a16:colId xmlns:a16="http://schemas.microsoft.com/office/drawing/2014/main" xmlns="" val="2407449417"/>
                    </a:ext>
                  </a:extLst>
                </a:gridCol>
                <a:gridCol w="4199496">
                  <a:extLst>
                    <a:ext uri="{9D8B030D-6E8A-4147-A177-3AD203B41FA5}">
                      <a16:colId xmlns:a16="http://schemas.microsoft.com/office/drawing/2014/main" xmlns="" val="2693098453"/>
                    </a:ext>
                  </a:extLst>
                </a:gridCol>
              </a:tblGrid>
              <a:tr h="429142">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a:t>
                      </a: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Добромино</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35/10 на расстоянии 0,3 км до границы земельного участка по прямой, резерв мощности для технологического присоединения 2,29 МВА</a:t>
                      </a:r>
                    </a:p>
                  </a:txBody>
                  <a:tcPr anchor="ctr"/>
                </a:tc>
                <a:extLst>
                  <a:ext uri="{0D108BD9-81ED-4DB2-BD59-A6C34878D82A}">
                    <a16:rowId xmlns:a16="http://schemas.microsoft.com/office/drawing/2014/main" xmlns="" val="2951530806"/>
                  </a:ext>
                </a:extLst>
              </a:tr>
              <a:tr h="4440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ГРП  (давление 6 кг/</a:t>
                      </a: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 расстоянии 150 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Возможное потребление 420 куб. м./ч</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Сроки тех. присоединения - 6 месяцев.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312103">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подключения на расстоянии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100 м , максимальная мощность </a:t>
                      </a:r>
                      <a:b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20 </a:t>
                      </a: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20156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 установка емкостей для канализационных стоков</a:t>
                      </a:r>
                    </a:p>
                  </a:txBody>
                  <a:tcPr anchor="ctr"/>
                </a:tc>
                <a:extLst>
                  <a:ext uri="{0D108BD9-81ED-4DB2-BD59-A6C34878D82A}">
                    <a16:rowId xmlns:a16="http://schemas.microsoft.com/office/drawing/2014/main" xmlns="" val="2032109891"/>
                  </a:ext>
                </a:extLst>
              </a:tr>
            </a:tbl>
          </a:graphicData>
        </a:graphic>
      </p:graphicFrame>
      <p:pic>
        <p:nvPicPr>
          <p:cNvPr id="22" name="Рисунок 21" descr="C:\Users\777\Desktop\Инвестиц. площадки от 12.10.2016\ИП №67-04-15 -\схема площадки №15.jpg"/>
          <p:cNvPicPr/>
          <p:nvPr/>
        </p:nvPicPr>
        <p:blipFill>
          <a:blip r:embed="rId4"/>
          <a:srcRect l="1611" t="34789" r="47867" b="21549"/>
          <a:stretch>
            <a:fillRect/>
          </a:stretch>
        </p:blipFill>
        <p:spPr bwMode="auto">
          <a:xfrm>
            <a:off x="4459111" y="1028567"/>
            <a:ext cx="2900694" cy="1959651"/>
          </a:xfrm>
          <a:prstGeom prst="rect">
            <a:avLst/>
          </a:prstGeom>
          <a:noFill/>
          <a:ln w="9525">
            <a:noFill/>
            <a:miter lim="800000"/>
            <a:headEnd/>
            <a:tailEnd/>
          </a:ln>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557901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2480233616"/>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a16="http://schemas.microsoft.com/office/drawing/2014/main" xmlns="" val="4165441938"/>
                    </a:ext>
                  </a:extLst>
                </a:gridCol>
                <a:gridCol w="2943962">
                  <a:extLst>
                    <a:ext uri="{9D8B030D-6E8A-4147-A177-3AD203B41FA5}">
                      <a16:colId xmlns:a16="http://schemas.microsoft.com/office/drawing/2014/main" xmlns=""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67-04-17</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smtClean="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smtClean="0">
                          <a:latin typeface="Open Sans" panose="020B0606030504020204" pitchFamily="34" charset="0"/>
                          <a:ea typeface="Open Sans" panose="020B0606030504020204" pitchFamily="34" charset="0"/>
                          <a:cs typeface="Open Sans" panose="020B0606030504020204" pitchFamily="34" charset="0"/>
                        </a:rPr>
                      </a:br>
                      <a:r>
                        <a:rPr lang="ru-RU" sz="1100" baseline="0" dirty="0" smtClean="0">
                          <a:latin typeface="Open Sans" panose="020B0606030504020204" pitchFamily="34" charset="0"/>
                          <a:ea typeface="Open Sans" panose="020B0606030504020204" pitchFamily="34" charset="0"/>
                          <a:cs typeface="Open Sans" panose="020B0606030504020204" pitchFamily="34" charset="0"/>
                        </a:rPr>
                        <a:t>д. Ново-Яковлевичи;</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7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311234667"/>
              </p:ext>
            </p:extLst>
          </p:nvPr>
        </p:nvGraphicFramePr>
        <p:xfrm>
          <a:off x="167048" y="5893824"/>
          <a:ext cx="6302577" cy="388989"/>
        </p:xfrm>
        <a:graphic>
          <a:graphicData uri="http://schemas.openxmlformats.org/drawingml/2006/table">
            <a:tbl>
              <a:tblPr>
                <a:tableStyleId>{BDBED569-4797-4DF1-A0F4-6AAB3CD982D8}</a:tableStyleId>
              </a:tblPr>
              <a:tblGrid>
                <a:gridCol w="1642087">
                  <a:extLst>
                    <a:ext uri="{9D8B030D-6E8A-4147-A177-3AD203B41FA5}">
                      <a16:colId xmlns:a16="http://schemas.microsoft.com/office/drawing/2014/main" xmlns="" val="4165441938"/>
                    </a:ext>
                  </a:extLst>
                </a:gridCol>
                <a:gridCol w="4660490">
                  <a:extLst>
                    <a:ext uri="{9D8B030D-6E8A-4147-A177-3AD203B41FA5}">
                      <a16:colId xmlns:a16="http://schemas.microsoft.com/office/drawing/2014/main" xmlns="" val="1772052304"/>
                    </a:ext>
                  </a:extLst>
                </a:gridCol>
              </a:tblGrid>
              <a:tr h="388989">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a:t>
                      </a:r>
                      <a:r>
                        <a:rPr lang="ru-RU" sz="900" baseline="0" dirty="0" smtClean="0">
                          <a:solidFill>
                            <a:schemeClr val="tx1"/>
                          </a:solidFill>
                          <a:latin typeface="Open Sans" pitchFamily="34" charset="0"/>
                          <a:ea typeface="Open Sans" pitchFamily="34" charset="0"/>
                          <a:cs typeface="Open Sans" pitchFamily="34" charset="0"/>
                        </a:rPr>
                        <a:t> «Глинка-Ново-Яковлевичи» с асфальтированным покрытием на расстоянии 70 м, железнодорожная станция на расстоянии 5 км</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450813526"/>
              </p:ext>
            </p:extLst>
          </p:nvPr>
        </p:nvGraphicFramePr>
        <p:xfrm>
          <a:off x="169006" y="6284803"/>
          <a:ext cx="4412826" cy="365760"/>
        </p:xfrm>
        <a:graphic>
          <a:graphicData uri="http://schemas.openxmlformats.org/drawingml/2006/table">
            <a:tbl>
              <a:tblPr>
                <a:tableStyleId>{BDBED569-4797-4DF1-A0F4-6AAB3CD982D8}</a:tableStyleId>
              </a:tblPr>
              <a:tblGrid>
                <a:gridCol w="2770839">
                  <a:extLst>
                    <a:ext uri="{9D8B030D-6E8A-4147-A177-3AD203B41FA5}">
                      <a16:colId xmlns:a16="http://schemas.microsoft.com/office/drawing/2014/main" xmlns="" val="4165441938"/>
                    </a:ext>
                  </a:extLst>
                </a:gridCol>
                <a:gridCol w="1641987">
                  <a:extLst>
                    <a:ext uri="{9D8B030D-6E8A-4147-A177-3AD203B41FA5}">
                      <a16:colId xmlns:a16="http://schemas.microsoft.com/office/drawing/2014/main" xmlns="" val="1575495227"/>
                    </a:ext>
                  </a:extLst>
                </a:gridCol>
              </a:tblGrid>
              <a:tr h="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FF0000"/>
                          </a:solidFill>
                          <a:latin typeface="Open Sans" pitchFamily="34" charset="0"/>
                          <a:ea typeface="Open Sans" pitchFamily="34" charset="0"/>
                          <a:cs typeface="Open Sans" pitchFamily="34" charset="0"/>
                        </a:rPr>
                        <a:t>Аренда</a:t>
                      </a:r>
                      <a:r>
                        <a:rPr lang="ru-RU" sz="900" baseline="0" dirty="0" smtClean="0">
                          <a:solidFill>
                            <a:srgbClr val="FF0000"/>
                          </a:solidFill>
                          <a:latin typeface="Open Sans" pitchFamily="34" charset="0"/>
                          <a:ea typeface="Open Sans" pitchFamily="34" charset="0"/>
                          <a:cs typeface="Open Sans" pitchFamily="34" charset="0"/>
                        </a:rPr>
                        <a:t> ориентировочно-48330 руб. в год.</a:t>
                      </a:r>
                      <a:endParaRPr lang="ru-RU" sz="900" dirty="0" smtClean="0">
                        <a:solidFill>
                          <a:srgbClr val="FF0000"/>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446054824"/>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xmlns="" val="4165441938"/>
                    </a:ext>
                  </a:extLst>
                </a:gridCol>
                <a:gridCol w="1864100">
                  <a:extLst>
                    <a:ext uri="{9D8B030D-6E8A-4147-A177-3AD203B41FA5}">
                      <a16:colId xmlns:a16="http://schemas.microsoft.com/office/drawing/2014/main" xmlns="" val="3330051727"/>
                    </a:ext>
                  </a:extLst>
                </a:gridCol>
                <a:gridCol w="3554442">
                  <a:extLst>
                    <a:ext uri="{9D8B030D-6E8A-4147-A177-3AD203B41FA5}">
                      <a16:colId xmlns:a16="http://schemas.microsoft.com/office/drawing/2014/main" xmlns="" val="2995895153"/>
                    </a:ext>
                  </a:extLst>
                </a:gridCol>
              </a:tblGrid>
              <a:tr h="127755">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5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сельскохозяйственного назначения</a:t>
                      </a:r>
                    </a:p>
                  </a:txBody>
                  <a:tcPr anchor="ctr"/>
                </a:tc>
                <a:extLst>
                  <a:ext uri="{0D108BD9-81ED-4DB2-BD59-A6C34878D82A}">
                    <a16:rowId xmlns:a16="http://schemas.microsoft.com/office/drawing/2014/main" xmlns=""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a16="http://schemas.microsoft.com/office/drawing/2014/main" xmlns=""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 производства</a:t>
                      </a: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934120029"/>
              </p:ext>
            </p:extLst>
          </p:nvPr>
        </p:nvGraphicFramePr>
        <p:xfrm>
          <a:off x="167049" y="4146508"/>
          <a:ext cx="6774525" cy="1744980"/>
        </p:xfrm>
        <a:graphic>
          <a:graphicData uri="http://schemas.openxmlformats.org/drawingml/2006/table">
            <a:tbl>
              <a:tblPr>
                <a:tableStyleId>{BDBED569-4797-4DF1-A0F4-6AAB3CD982D8}</a:tableStyleId>
              </a:tblPr>
              <a:tblGrid>
                <a:gridCol w="1258509">
                  <a:extLst>
                    <a:ext uri="{9D8B030D-6E8A-4147-A177-3AD203B41FA5}">
                      <a16:colId xmlns:a16="http://schemas.microsoft.com/office/drawing/2014/main" xmlns="" val="4165441938"/>
                    </a:ext>
                  </a:extLst>
                </a:gridCol>
                <a:gridCol w="1369968">
                  <a:extLst>
                    <a:ext uri="{9D8B030D-6E8A-4147-A177-3AD203B41FA5}">
                      <a16:colId xmlns:a16="http://schemas.microsoft.com/office/drawing/2014/main" xmlns="" val="2407449417"/>
                    </a:ext>
                  </a:extLst>
                </a:gridCol>
                <a:gridCol w="4146048">
                  <a:extLst>
                    <a:ext uri="{9D8B030D-6E8A-4147-A177-3AD203B41FA5}">
                      <a16:colId xmlns:a16="http://schemas.microsoft.com/office/drawing/2014/main" xmlns="" val="2693098453"/>
                    </a:ext>
                  </a:extLst>
                </a:gridCol>
              </a:tblGrid>
              <a:tr h="403172">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Глинка 110/35/10 на расстоянии 4,2 км до границы земельного участка по прямой, резерв мощности для технологического присоединения 3,7 МВА</a:t>
                      </a:r>
                    </a:p>
                  </a:txBody>
                  <a:tcPr anchor="ctr"/>
                </a:tc>
                <a:extLst>
                  <a:ext uri="{0D108BD9-81ED-4DB2-BD59-A6C34878D82A}">
                    <a16:rowId xmlns:a16="http://schemas.microsoft.com/office/drawing/2014/main" xmlns="" val="2951530806"/>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 км от участка (давление 3 кг/кв. см.). </a:t>
                      </a:r>
                      <a:r>
                        <a:rPr lang="ru-RU" sz="900" baseline="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Возможное потребление 420 куб. м /час</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Сроки тех. присоединения - 6 мес.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450 м от площадки,,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1893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pic>
        <p:nvPicPr>
          <p:cNvPr id="2" name="Рисунок 1"/>
          <p:cNvPicPr>
            <a:picLocks noChangeAspect="1"/>
          </p:cNvPicPr>
          <p:nvPr/>
        </p:nvPicPr>
        <p:blipFill rotWithShape="1">
          <a:blip r:embed="rId4"/>
          <a:srcRect r="4183"/>
          <a:stretch/>
        </p:blipFill>
        <p:spPr>
          <a:xfrm>
            <a:off x="4464424" y="1071695"/>
            <a:ext cx="2895382" cy="1975664"/>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20879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5" name="Диаграмма 54"/>
          <p:cNvGraphicFramePr/>
          <p:nvPr>
            <p:extLst>
              <p:ext uri="{D42A27DB-BD31-4B8C-83A1-F6EECF244321}">
                <p14:modId xmlns:p14="http://schemas.microsoft.com/office/powerpoint/2010/main" val="2571569395"/>
              </p:ext>
            </p:extLst>
          </p:nvPr>
        </p:nvGraphicFramePr>
        <p:xfrm>
          <a:off x="3645621" y="2273599"/>
          <a:ext cx="3509498" cy="2729838"/>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60"/>
          <p:cNvSpPr txBox="1"/>
          <p:nvPr/>
        </p:nvSpPr>
        <p:spPr>
          <a:xfrm>
            <a:off x="833915" y="154887"/>
            <a:ext cx="1107996"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3" name="Рисунок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6235" y="5269591"/>
            <a:ext cx="1018111" cy="1018111"/>
          </a:xfrm>
          <a:prstGeom prst="rect">
            <a:avLst/>
          </a:prstGeom>
        </p:spPr>
      </p:pic>
      <p:sp>
        <p:nvSpPr>
          <p:cNvPr id="66" name="TextBox 65"/>
          <p:cNvSpPr txBox="1"/>
          <p:nvPr/>
        </p:nvSpPr>
        <p:spPr>
          <a:xfrm>
            <a:off x="2210033" y="4781424"/>
            <a:ext cx="1391591" cy="276999"/>
          </a:xfrm>
          <a:prstGeom prst="rect">
            <a:avLst/>
          </a:prstGeom>
          <a:noFill/>
        </p:spPr>
        <p:txBody>
          <a:bodyPr wrap="squar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7" name="TextBox 66"/>
          <p:cNvSpPr txBox="1"/>
          <p:nvPr/>
        </p:nvSpPr>
        <p:spPr>
          <a:xfrm>
            <a:off x="548028" y="4735257"/>
            <a:ext cx="1102383" cy="646331"/>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a:t>
            </a: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торговля</a:t>
            </a:r>
          </a:p>
        </p:txBody>
      </p:sp>
      <p:sp>
        <p:nvSpPr>
          <p:cNvPr id="68" name="TextBox 67"/>
          <p:cNvSpPr txBox="1"/>
          <p:nvPr/>
        </p:nvSpPr>
        <p:spPr>
          <a:xfrm>
            <a:off x="1599000" y="6338061"/>
            <a:ext cx="1224771"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3152543" y="6330467"/>
            <a:ext cx="1183464"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9079" y="3667361"/>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70" y="3715281"/>
            <a:ext cx="976936" cy="976936"/>
          </a:xfrm>
          <a:prstGeom prst="rect">
            <a:avLst/>
          </a:prstGeom>
        </p:spPr>
      </p:pic>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0978" y="5244702"/>
            <a:ext cx="991395" cy="991395"/>
          </a:xfrm>
          <a:prstGeom prst="rect">
            <a:avLst/>
          </a:prstGeom>
        </p:spPr>
      </p:pic>
      <p:pic>
        <p:nvPicPr>
          <p:cNvPr id="74" name="Рисунок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424" y="3666041"/>
            <a:ext cx="1058566" cy="1058566"/>
          </a:xfrm>
          <a:prstGeom prst="rect">
            <a:avLst/>
          </a:prstGeom>
        </p:spPr>
      </p:pic>
      <p:pic>
        <p:nvPicPr>
          <p:cNvPr id="75" name="Рисунок 74"/>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213838" y="5245540"/>
            <a:ext cx="1060876" cy="1060876"/>
          </a:xfrm>
          <a:prstGeom prst="rect">
            <a:avLst/>
          </a:prstGeom>
        </p:spPr>
      </p:pic>
      <p:pic>
        <p:nvPicPr>
          <p:cNvPr id="77" name="Рисунок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8854" y="3633274"/>
            <a:ext cx="1060196" cy="1060196"/>
          </a:xfrm>
          <a:prstGeom prst="rect">
            <a:avLst/>
          </a:prstGeom>
        </p:spPr>
      </p:pic>
      <p:pic>
        <p:nvPicPr>
          <p:cNvPr id="78" name="Рисунок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000" y="5228625"/>
            <a:ext cx="1070126" cy="1070126"/>
          </a:xfrm>
          <a:prstGeom prst="rect">
            <a:avLst/>
          </a:prstGeom>
        </p:spPr>
      </p:pic>
      <p:pic>
        <p:nvPicPr>
          <p:cNvPr id="79" name="Рисунок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0298" y="2221544"/>
            <a:ext cx="841325" cy="853538"/>
          </a:xfrm>
          <a:prstGeom prst="rect">
            <a:avLst/>
          </a:prstGeom>
        </p:spPr>
      </p:pic>
      <p:pic>
        <p:nvPicPr>
          <p:cNvPr id="80" name="Рисунок 79"/>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3" name="TextBox 82"/>
          <p:cNvSpPr txBox="1"/>
          <p:nvPr/>
        </p:nvSpPr>
        <p:spPr>
          <a:xfrm>
            <a:off x="1204779" y="2413912"/>
            <a:ext cx="893786" cy="461665"/>
          </a:xfrm>
          <a:prstGeom prst="rect">
            <a:avLst/>
          </a:prstGeom>
          <a:noFill/>
        </p:spPr>
        <p:txBody>
          <a:bodyPr wrap="square" rtlCol="0">
            <a:spAutoFit/>
          </a:bodyPr>
          <a:lstStyle/>
          <a:p>
            <a:pPr algn="ct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110</a:t>
            </a:r>
          </a:p>
        </p:txBody>
      </p:sp>
      <p:pic>
        <p:nvPicPr>
          <p:cNvPr id="84" name="Рисунок 8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4976392" y="6317186"/>
            <a:ext cx="777905"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97985" y="5251232"/>
            <a:ext cx="991395" cy="991395"/>
          </a:xfrm>
          <a:prstGeom prst="rect">
            <a:avLst/>
          </a:prstGeom>
        </p:spPr>
      </p:pic>
      <p:pic>
        <p:nvPicPr>
          <p:cNvPr id="89" name="Рисунок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4907" y="5228625"/>
            <a:ext cx="1060876" cy="1060876"/>
          </a:xfrm>
          <a:prstGeom prst="rect">
            <a:avLst/>
          </a:prstGeom>
        </p:spPr>
      </p:pic>
      <p:sp>
        <p:nvSpPr>
          <p:cNvPr id="91" name="TextBox 90"/>
          <p:cNvSpPr txBox="1"/>
          <p:nvPr/>
        </p:nvSpPr>
        <p:spPr>
          <a:xfrm>
            <a:off x="2620219" y="3840206"/>
            <a:ext cx="556727"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2" name="TextBox 91"/>
          <p:cNvSpPr txBox="1"/>
          <p:nvPr/>
        </p:nvSpPr>
        <p:spPr>
          <a:xfrm>
            <a:off x="747436" y="3854663"/>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37</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3" name="TextBox 92"/>
          <p:cNvSpPr txBox="1"/>
          <p:nvPr/>
        </p:nvSpPr>
        <p:spPr>
          <a:xfrm>
            <a:off x="1852178" y="5439005"/>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4" name="TextBox 93"/>
          <p:cNvSpPr txBox="1"/>
          <p:nvPr/>
        </p:nvSpPr>
        <p:spPr>
          <a:xfrm>
            <a:off x="3389050" y="5419233"/>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5" name="TextBox 94"/>
          <p:cNvSpPr txBox="1"/>
          <p:nvPr/>
        </p:nvSpPr>
        <p:spPr>
          <a:xfrm>
            <a:off x="5036264" y="5435897"/>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33</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6" name="Рисунок 3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37" name="Рисунок 36"/>
          <p:cNvPicPr>
            <a:picLocks noChangeAspect="1"/>
          </p:cNvPicPr>
          <p:nvPr/>
        </p:nvPicPr>
        <p:blipFill>
          <a:blip r:embed="rId21" cstate="print">
            <a:lum bright="70000" contrast="-70000"/>
            <a:extLst>
              <a:ext uri="{BEBA8EAE-BF5A-486C-A8C5-ECC9F3942E4B}">
                <a14:imgProps xmlns:a14="http://schemas.microsoft.com/office/drawing/2010/main">
                  <a14:imgLayer r:embed="rId22">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37211"/>
            <a:ext cx="3140564" cy="290110"/>
          </a:xfrm>
          <a:prstGeom prst="rect">
            <a:avLst/>
          </a:prstGeom>
        </p:spPr>
      </p:pic>
      <p:sp>
        <p:nvSpPr>
          <p:cNvPr id="38" name="TextBox 41"/>
          <p:cNvSpPr txBox="1"/>
          <p:nvPr/>
        </p:nvSpPr>
        <p:spPr>
          <a:xfrm>
            <a:off x="35201" y="3214768"/>
            <a:ext cx="310536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a:t>
            </a:r>
            <a:r>
              <a:rPr lang="ru-RU" sz="16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деятельности:</a:t>
            </a:r>
            <a:endPar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5051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340" y="3134240"/>
            <a:ext cx="2487753" cy="1009779"/>
          </a:xfrm>
          <a:prstGeom prst="rect">
            <a:avLst/>
          </a:prstGeom>
        </p:spPr>
      </p:pic>
      <p:pic>
        <p:nvPicPr>
          <p:cNvPr id="30" name="Рисунок 29"/>
          <p:cNvPicPr>
            <a:picLocks noChangeAspect="1"/>
          </p:cNvPicPr>
          <p:nvPr/>
        </p:nvPicPr>
        <p:blipFill>
          <a:blip r:embed="rId4"/>
          <a:stretch>
            <a:fillRect/>
          </a:stretch>
        </p:blipFill>
        <p:spPr>
          <a:xfrm>
            <a:off x="2061031" y="156237"/>
            <a:ext cx="5498644" cy="768091"/>
          </a:xfrm>
          <a:prstGeom prst="rect">
            <a:avLst/>
          </a:prstGeom>
        </p:spPr>
      </p:pic>
      <p:pic>
        <p:nvPicPr>
          <p:cNvPr id="46" name="Рисунок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6876" y="4009863"/>
            <a:ext cx="806802" cy="806802"/>
          </a:xfrm>
          <a:prstGeom prst="rect">
            <a:avLst/>
          </a:prstGeom>
        </p:spPr>
      </p:pic>
      <p:sp>
        <p:nvSpPr>
          <p:cNvPr id="3" name="TextBox 2"/>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Объект 9"/>
          <p:cNvSpPr>
            <a:spLocks noGrp="1"/>
          </p:cNvSpPr>
          <p:nvPr>
            <p:ph idx="1"/>
          </p:nvPr>
        </p:nvSpPr>
        <p:spPr>
          <a:xfrm>
            <a:off x="58889" y="1127498"/>
            <a:ext cx="7315200" cy="1732609"/>
          </a:xfrm>
        </p:spPr>
        <p:txBody>
          <a:bodyPr>
            <a:noAutofit/>
          </a:bodyPr>
          <a:lstStyle/>
          <a:p>
            <a:pPr marL="0" indent="358775" algn="just">
              <a:buNone/>
            </a:pPr>
            <a:r>
              <a:rPr lang="ru-RU" sz="1600" dirty="0" smtClean="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 на 2014-2020 годы»</a:t>
            </a:r>
            <a:r>
              <a:rPr lang="ru-RU" sz="16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600" dirty="0" smtClean="0">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 на 2014-2020 гг.</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340" y="4290518"/>
            <a:ext cx="2138506" cy="1407555"/>
          </a:xfrm>
          <a:prstGeom prst="rect">
            <a:avLst/>
          </a:prstGeom>
        </p:spPr>
      </p:pic>
      <p:pic>
        <p:nvPicPr>
          <p:cNvPr id="21" name="Рисунок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7490" y="2893338"/>
            <a:ext cx="3015625" cy="1183563"/>
          </a:xfrm>
          <a:prstGeom prst="rect">
            <a:avLst/>
          </a:prstGeom>
        </p:spPr>
      </p:pic>
      <p:sp>
        <p:nvSpPr>
          <p:cNvPr id="22" name="Объект 9"/>
          <p:cNvSpPr txBox="1">
            <a:spLocks/>
          </p:cNvSpPr>
          <p:nvPr/>
        </p:nvSpPr>
        <p:spPr>
          <a:xfrm>
            <a:off x="4394170" y="3063953"/>
            <a:ext cx="2770943" cy="726160"/>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Font typeface="Arial" panose="020B0604020202020204" pitchFamily="34" charset="0"/>
              <a:buNone/>
            </a:pPr>
            <a:r>
              <a:rPr lang="ru-RU" sz="1200" dirty="0" smtClean="0">
                <a:latin typeface="Open Sans" panose="020B0606030504020204" pitchFamily="34" charset="0"/>
                <a:ea typeface="Open Sans" panose="020B0606030504020204" pitchFamily="34" charset="0"/>
                <a:cs typeface="Open Sans" panose="020B0606030504020204" pitchFamily="34" charset="0"/>
              </a:rPr>
              <a:t>Возмещение до 50% затрат на уплату первого взноса (аванса) по договорам лизинга оборудования с российскими лизинговыми организациями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4" name="Прямая со стрелкой 23"/>
          <p:cNvCxnSpPr/>
          <p:nvPr/>
        </p:nvCxnSpPr>
        <p:spPr>
          <a:xfrm>
            <a:off x="2757008" y="3497906"/>
            <a:ext cx="406756" cy="57899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V="1">
            <a:off x="2374264" y="4781818"/>
            <a:ext cx="789500" cy="62998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stCxn id="21" idx="1"/>
          </p:cNvCxnSpPr>
          <p:nvPr/>
        </p:nvCxnSpPr>
        <p:spPr>
          <a:xfrm flipH="1">
            <a:off x="3937794" y="3485120"/>
            <a:ext cx="349696" cy="52474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1" name="TextBox 30"/>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6" name="Рисунок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4696" y="5440009"/>
            <a:ext cx="359828" cy="312796"/>
          </a:xfrm>
          <a:prstGeom prst="rect">
            <a:avLst/>
          </a:prstGeom>
        </p:spPr>
      </p:pic>
      <p:sp>
        <p:nvSpPr>
          <p:cNvPr id="32" name="TextBox 31"/>
          <p:cNvSpPr txBox="1"/>
          <p:nvPr/>
        </p:nvSpPr>
        <p:spPr>
          <a:xfrm>
            <a:off x="3344524" y="4996243"/>
            <a:ext cx="3401348" cy="1200329"/>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Департамент инвестиционного развития Смоленской области</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214025, 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a:latin typeface="Open Sans" panose="020B0606030504020204" pitchFamily="34" charset="0"/>
                <a:ea typeface="Open Sans" panose="020B0606030504020204" pitchFamily="34" charset="0"/>
                <a:cs typeface="Open Sans" panose="020B0606030504020204" pitchFamily="34" charset="0"/>
              </a:rPr>
              <a:t>dep.smolinvest.com</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a:latin typeface="Open Sans" panose="020B0606030504020204" pitchFamily="34" charset="0"/>
                <a:ea typeface="Open Sans" panose="020B0606030504020204" pitchFamily="34" charset="0"/>
                <a:cs typeface="Open Sans" panose="020B0606030504020204" pitchFamily="34" charset="0"/>
                <a:hlinkClick r:id="rId9"/>
              </a:rPr>
              <a:t>invest-smolensk@yandex.ru</a:t>
            </a:r>
            <a:r>
              <a:rPr lang="en-US" sz="1200" dirty="0" smtClean="0">
                <a:latin typeface="Open Sans" panose="020B0606030504020204" pitchFamily="34" charset="0"/>
                <a:ea typeface="Open Sans" panose="020B0606030504020204" pitchFamily="34" charset="0"/>
                <a:cs typeface="Open Sans" panose="020B0606030504020204" pitchFamily="34" charset="0"/>
              </a:rPr>
              <a:t>,</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en-US"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10"/>
              </a:rPr>
              <a:t>ofp@smolinvest.com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p:cNvSpPr txBox="1"/>
          <p:nvPr/>
        </p:nvSpPr>
        <p:spPr>
          <a:xfrm>
            <a:off x="267208" y="3115063"/>
            <a:ext cx="2439530" cy="1015663"/>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Возмещение до 50% затрат на технологическое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присое-динение</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к </a:t>
            </a:r>
            <a:r>
              <a:rPr lang="ru-RU" sz="1200" dirty="0" smtClean="0">
                <a:latin typeface="Open Sans" panose="020B0606030504020204" pitchFamily="34" charset="0"/>
                <a:ea typeface="Open Sans" panose="020B0606030504020204" pitchFamily="34" charset="0"/>
                <a:cs typeface="Open Sans" panose="020B0606030504020204" pitchFamily="34" charset="0"/>
              </a:rPr>
              <a:t>объектам электро-сетевого хозяйства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мощ-ностью</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до 1,5 </a:t>
            </a:r>
            <a:r>
              <a:rPr lang="ru-RU" sz="1200" dirty="0" smtClean="0">
                <a:latin typeface="Open Sans" panose="020B0606030504020204" pitchFamily="34" charset="0"/>
                <a:ea typeface="Open Sans" panose="020B0606030504020204" pitchFamily="34" charset="0"/>
                <a:cs typeface="Open Sans" panose="020B0606030504020204" pitchFamily="34" charset="0"/>
              </a:rPr>
              <a:t>МВт</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256196" y="4303745"/>
            <a:ext cx="2136649" cy="1384995"/>
          </a:xfrm>
          <a:prstGeom prst="rect">
            <a:avLst/>
          </a:prstGeom>
        </p:spPr>
        <p:txBody>
          <a:bodyPr wrap="square">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Возмещение до 30% затрат, связанных с приобретением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оборудо-вания</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в целях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модерни-зации</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и технического перевооружения </a:t>
            </a:r>
            <a:r>
              <a:rPr lang="ru-RU" sz="1200" dirty="0" err="1">
                <a:latin typeface="Open Sans" panose="020B0606030504020204" pitchFamily="34" charset="0"/>
                <a:ea typeface="Open Sans" panose="020B0606030504020204" pitchFamily="34" charset="0"/>
                <a:cs typeface="Open Sans" panose="020B0606030504020204" pitchFamily="34" charset="0"/>
              </a:rPr>
              <a:t>произ-водственных</a:t>
            </a:r>
            <a:r>
              <a:rPr lang="ru-RU" sz="1200" dirty="0">
                <a:latin typeface="Open Sans" panose="020B0606030504020204" pitchFamily="34" charset="0"/>
                <a:ea typeface="Open Sans" panose="020B0606030504020204" pitchFamily="34" charset="0"/>
                <a:cs typeface="Open Sans" panose="020B0606030504020204" pitchFamily="34" charset="0"/>
              </a:rPr>
              <a:t> мощностей</a:t>
            </a:r>
          </a:p>
        </p:txBody>
      </p:sp>
      <p:pic>
        <p:nvPicPr>
          <p:cNvPr id="34" name="Рисунок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900402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29597" y="5273661"/>
            <a:ext cx="3943734" cy="739274"/>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579" y="1793129"/>
            <a:ext cx="703970" cy="703970"/>
          </a:xfrm>
          <a:prstGeom prst="rect">
            <a:avLst/>
          </a:prstGeom>
        </p:spPr>
      </p:pic>
      <p:sp>
        <p:nvSpPr>
          <p:cNvPr id="76" name="TextBox 75"/>
          <p:cNvSpPr txBox="1"/>
          <p:nvPr/>
        </p:nvSpPr>
        <p:spPr>
          <a:xfrm>
            <a:off x="1325312" y="1898799"/>
            <a:ext cx="900525" cy="523220"/>
          </a:xfrm>
          <a:prstGeom prst="rect">
            <a:avLst/>
          </a:prstGeom>
          <a:noFill/>
        </p:spPr>
        <p:txBody>
          <a:bodyPr wrap="square" rtlCol="0">
            <a:spAutoFit/>
          </a:bodyPr>
          <a:lstStyle/>
          <a:p>
            <a:pPr algn="ctr"/>
            <a:r>
              <a:rPr lang="ru-RU" sz="28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6</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4229527989"/>
              </p:ext>
            </p:extLst>
          </p:nvPr>
        </p:nvGraphicFramePr>
        <p:xfrm>
          <a:off x="-205562" y="3199567"/>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829392" y="1058216"/>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363853" cy="1418406"/>
          </a:xfrm>
          <a:prstGeom prst="rect">
            <a:avLst/>
          </a:prstGeom>
        </p:spPr>
      </p:pic>
      <p:sp>
        <p:nvSpPr>
          <p:cNvPr id="19" name="TextBox 18"/>
          <p:cNvSpPr txBox="1"/>
          <p:nvPr/>
        </p:nvSpPr>
        <p:spPr>
          <a:xfrm>
            <a:off x="2530967" y="4936684"/>
            <a:ext cx="45409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2020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2706" y="5371295"/>
            <a:ext cx="253843" cy="267857"/>
          </a:xfrm>
          <a:prstGeom prst="rect">
            <a:avLst/>
          </a:prstGeom>
        </p:spPr>
      </p:pic>
      <p:sp>
        <p:nvSpPr>
          <p:cNvPr id="27" name="TextBox 26"/>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190329" y="1241839"/>
            <a:ext cx="2435913"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1808" y="6082055"/>
            <a:ext cx="253843" cy="267857"/>
          </a:xfrm>
          <a:prstGeom prst="rect">
            <a:avLst/>
          </a:prstGeom>
        </p:spPr>
      </p:pic>
      <p:sp>
        <p:nvSpPr>
          <p:cNvPr id="9" name="TextBox 8"/>
          <p:cNvSpPr txBox="1"/>
          <p:nvPr/>
        </p:nvSpPr>
        <p:spPr>
          <a:xfrm>
            <a:off x="3045256" y="5297342"/>
            <a:ext cx="3834484" cy="646331"/>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Внедрение современной ресурсосберегающей </a:t>
            </a:r>
          </a:p>
          <a:p>
            <a:r>
              <a:rPr lang="ru-RU" sz="1200" dirty="0">
                <a:latin typeface="Open Sans" panose="020B0606030504020204" pitchFamily="34" charset="0"/>
                <a:ea typeface="Open Sans" panose="020B0606030504020204" pitchFamily="34" charset="0"/>
                <a:cs typeface="Open Sans" panose="020B0606030504020204" pitchFamily="34" charset="0"/>
              </a:rPr>
              <a:t>т</a:t>
            </a:r>
            <a:r>
              <a:rPr lang="ru-RU" sz="1200" dirty="0" smtClean="0">
                <a:latin typeface="Open Sans" panose="020B0606030504020204" pitchFamily="34" charset="0"/>
                <a:ea typeface="Open Sans" panose="020B0606030504020204" pitchFamily="34" charset="0"/>
                <a:cs typeface="Open Sans" panose="020B0606030504020204" pitchFamily="34" charset="0"/>
              </a:rPr>
              <a:t>ехники и использование семян высоких репродукций</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045256" y="6006546"/>
            <a:ext cx="2921258"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980490" y="4463997"/>
            <a:ext cx="132183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олоко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3223096" y="2841284"/>
            <a:ext cx="883278"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3366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зерно.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92753" y="1681710"/>
            <a:ext cx="1134641" cy="1113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4919" y="1874482"/>
            <a:ext cx="1086542" cy="1077218"/>
          </a:xfrm>
          <a:prstGeom prst="rect">
            <a:avLst/>
          </a:prstGeom>
          <a:noFill/>
        </p:spPr>
        <p:txBody>
          <a:bodyPr wrap="square" rtlCol="0">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5671</a:t>
            </a:r>
          </a:p>
          <a:p>
            <a:pPr algn="ctr"/>
            <a:r>
              <a:rPr lang="ru-RU"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endParaRPr lang="ru-RU" dirty="0">
              <a:solidFill>
                <a:schemeClr val="bg1"/>
              </a:solidFill>
            </a:endParaRPr>
          </a:p>
        </p:txBody>
      </p:sp>
      <p:pic>
        <p:nvPicPr>
          <p:cNvPr id="4098" name="Picture 2" descr="C:\Documents and Settings\111\Мои документы\Downloads\картофель (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9913" y="1675885"/>
            <a:ext cx="1087564" cy="1087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0688" y="1814139"/>
            <a:ext cx="1045237" cy="800219"/>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2764</a:t>
            </a:r>
          </a:p>
          <a:p>
            <a:pPr algn="ctr"/>
            <a:r>
              <a:rPr lang="ru-RU" b="1" dirty="0" smtClean="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sz="3200" b="1" dirty="0">
              <a:solidFill>
                <a:srgbClr val="05B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Прямоугольник 13"/>
          <p:cNvSpPr/>
          <p:nvPr/>
        </p:nvSpPr>
        <p:spPr>
          <a:xfrm>
            <a:off x="4554959" y="2868987"/>
            <a:ext cx="1066898" cy="261610"/>
          </a:xfrm>
          <a:prstGeom prst="rect">
            <a:avLst/>
          </a:prstGeom>
        </p:spPr>
        <p:txBody>
          <a:bodyPr wrap="square">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050" name="Picture 2" descr="C:\Documents and Settings\111\Мои документы\Downloads\овощи.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9598" y="1683343"/>
            <a:ext cx="1088400" cy="1088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flipH="1">
            <a:off x="5910472" y="2826244"/>
            <a:ext cx="1050997" cy="261610"/>
          </a:xfrm>
          <a:prstGeom prst="rect">
            <a:avLst/>
          </a:prstGeom>
        </p:spPr>
        <p:txBody>
          <a:bodyPr wrap="square">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TextBox 6"/>
          <p:cNvSpPr txBox="1"/>
          <p:nvPr/>
        </p:nvSpPr>
        <p:spPr>
          <a:xfrm>
            <a:off x="5974709" y="1823120"/>
            <a:ext cx="938588" cy="861774"/>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250</a:t>
            </a:r>
            <a:endParaRPr lang="ru-RU" sz="32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sz="3200" b="1" dirty="0">
              <a:solidFill>
                <a:schemeClr val="bg1"/>
              </a:solidFill>
              <a:latin typeface="Open Sans" pitchFamily="34" charset="0"/>
              <a:ea typeface="Open Sans" pitchFamily="34" charset="0"/>
              <a:cs typeface="Open Sans" pitchFamily="34" charset="0"/>
            </a:endParaRPr>
          </a:p>
        </p:txBody>
      </p:sp>
      <p:pic>
        <p:nvPicPr>
          <p:cNvPr id="2051" name="Picture 3" descr="C:\Documents and Settings\111\Мои документы\Downloads\молоко.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82424" y="3262640"/>
            <a:ext cx="1129037" cy="1143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16549" y="3397180"/>
            <a:ext cx="1303030" cy="861774"/>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8454</a:t>
            </a:r>
            <a:r>
              <a:rPr lang="ru-RU" sz="32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 </a:t>
            </a:r>
          </a:p>
          <a:p>
            <a:pPr algn="ctr"/>
            <a:r>
              <a:rPr lang="ru-RU"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p:txBody>
      </p:sp>
      <p:pic>
        <p:nvPicPr>
          <p:cNvPr id="2052" name="Picture 4" descr="C:\Documents and Settings\111\Мои документы\Downloads\мяср скота и птицы.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91126" y="3283679"/>
            <a:ext cx="1106352" cy="109890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4509913" y="3397180"/>
            <a:ext cx="1087563" cy="861774"/>
          </a:xfrm>
          <a:prstGeom prst="rect">
            <a:avLst/>
          </a:prstGeom>
        </p:spPr>
        <p:txBody>
          <a:bodyPr wrap="square">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617,6</a:t>
            </a:r>
            <a:r>
              <a:rPr lang="ru-RU" sz="3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a:p>
            <a:pPr algn="ctr"/>
            <a:r>
              <a:rPr lang="ru-RU"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459411" y="4396795"/>
            <a:ext cx="1335358"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птицы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053" name="Picture 5" descr="C:\Documents and Settings\111\Мои документы\Downloads\яйца.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92158" y="3276140"/>
            <a:ext cx="1068785" cy="10893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99073" y="3443505"/>
            <a:ext cx="1050997" cy="984885"/>
          </a:xfrm>
          <a:prstGeom prst="rect">
            <a:avLst/>
          </a:prstGeom>
          <a:noFill/>
        </p:spPr>
        <p:txBody>
          <a:bodyPr wrap="square" rtlCol="0">
            <a:spAutoFit/>
          </a:bodyPr>
          <a:lstStyle/>
          <a:p>
            <a:pPr algn="ctr"/>
            <a:r>
              <a:rPr lang="ru-RU" sz="36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1,8</a:t>
            </a:r>
            <a:endParaRPr lang="ru-RU" sz="36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sz="11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м</a:t>
            </a:r>
            <a:r>
              <a:rPr lang="ru-RU" sz="11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лн. шт.</a:t>
            </a:r>
            <a:endParaRPr lang="ru-RU" sz="1100" b="1" dirty="0">
              <a:solidFill>
                <a:srgbClr val="05BAFF"/>
              </a:solidFill>
              <a:latin typeface="Open Sans" pitchFamily="34" charset="0"/>
              <a:ea typeface="Open Sans" pitchFamily="34" charset="0"/>
              <a:cs typeface="Open Sans" pitchFamily="34" charset="0"/>
            </a:endParaRPr>
          </a:p>
          <a:p>
            <a:endParaRPr lang="ru-RU" sz="1100" dirty="0">
              <a:solidFill>
                <a:srgbClr val="05BAFF"/>
              </a:solidFill>
            </a:endParaRPr>
          </a:p>
        </p:txBody>
      </p:sp>
      <p:sp>
        <p:nvSpPr>
          <p:cNvPr id="23" name="TextBox 22"/>
          <p:cNvSpPr txBox="1"/>
          <p:nvPr/>
        </p:nvSpPr>
        <p:spPr>
          <a:xfrm>
            <a:off x="5834743" y="4313205"/>
            <a:ext cx="920226" cy="369332"/>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йца</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1" name="TextBox 40"/>
          <p:cNvSpPr txBox="1"/>
          <p:nvPr/>
        </p:nvSpPr>
        <p:spPr>
          <a:xfrm>
            <a:off x="7628569" y="4833805"/>
            <a:ext cx="2015361" cy="738664"/>
          </a:xfrm>
          <a:prstGeom prst="rect">
            <a:avLst/>
          </a:prstGeom>
          <a:noFill/>
        </p:spPr>
        <p:txBody>
          <a:bodyPr wrap="square" rtlCol="0">
            <a:spAutoFit/>
          </a:bodyPr>
          <a:lstStyle/>
          <a:p>
            <a:pPr algn="ctr"/>
            <a:r>
              <a:rPr lang="ru-RU" sz="1400" dirty="0" smtClean="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Задачи ставятся на период ближайших трех лет</a:t>
            </a:r>
            <a:endParaRPr lang="ru-RU" sz="14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4105199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36" y="3656594"/>
            <a:ext cx="2450478" cy="361672"/>
          </a:xfrm>
          <a:prstGeom prst="rect">
            <a:avLst/>
          </a:prstGeom>
        </p:spPr>
      </p:pic>
      <p:pic>
        <p:nvPicPr>
          <p:cNvPr id="25" name="Рисунок 24"/>
          <p:cNvPicPr>
            <a:picLocks noChangeAspect="1"/>
          </p:cNvPicPr>
          <p:nvPr/>
        </p:nvPicPr>
        <p:blipFill>
          <a:blip r:embed="rId5" cstate="print">
            <a:duotone>
              <a:prstClr val="black"/>
              <a:srgbClr val="CCE395">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24433" y="3677623"/>
            <a:ext cx="2442249" cy="217777"/>
          </a:xfrm>
          <a:prstGeom prst="rect">
            <a:avLst/>
          </a:prstGeom>
        </p:spPr>
      </p:pic>
      <p:pic>
        <p:nvPicPr>
          <p:cNvPr id="24" name="Рисунок 23"/>
          <p:cNvPicPr>
            <a:picLocks noChangeAspect="1"/>
          </p:cNvPicPr>
          <p:nvPr/>
        </p:nvPicPr>
        <p:blipFill>
          <a:blip r:embed="rId7" cstate="print">
            <a:duotone>
              <a:prstClr val="black"/>
              <a:srgbClr val="AEFFDE">
                <a:tint val="45000"/>
                <a:satMod val="400000"/>
              </a:srgbClr>
            </a:duotone>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11827" y="971808"/>
            <a:ext cx="2547847" cy="376755"/>
          </a:xfrm>
          <a:prstGeom prst="rect">
            <a:avLst/>
          </a:prstGeom>
        </p:spPr>
      </p:pic>
      <p:pic>
        <p:nvPicPr>
          <p:cNvPr id="7" name="Рисунок 6"/>
          <p:cNvPicPr>
            <a:picLocks noChangeAspect="1"/>
          </p:cNvPicPr>
          <p:nvPr/>
        </p:nvPicPr>
        <p:blipFill>
          <a:blip r:embed="rId5" cstate="print">
            <a:duotone>
              <a:prstClr val="black"/>
              <a:srgbClr val="DEE59D">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92062" y="967627"/>
            <a:ext cx="2449174" cy="318681"/>
          </a:xfrm>
          <a:prstGeom prst="rect">
            <a:avLst/>
          </a:prstGeom>
        </p:spPr>
      </p:pic>
      <p:pic>
        <p:nvPicPr>
          <p:cNvPr id="10" name="Рисунок 9"/>
          <p:cNvPicPr>
            <a:picLocks noChangeAspect="1"/>
          </p:cNvPicPr>
          <p:nvPr/>
        </p:nvPicPr>
        <p:blipFill>
          <a:blip r:embed="rId9" cstate="print"/>
          <a:stretch>
            <a:fillRect/>
          </a:stretch>
        </p:blipFill>
        <p:spPr>
          <a:xfrm>
            <a:off x="2061031" y="156237"/>
            <a:ext cx="5498644" cy="768091"/>
          </a:xfrm>
          <a:prstGeom prst="rect">
            <a:avLst/>
          </a:prstGeom>
        </p:spPr>
      </p:pic>
      <p:sp>
        <p:nvSpPr>
          <p:cNvPr id="3" name="TextBox 2"/>
          <p:cNvSpPr txBox="1"/>
          <p:nvPr/>
        </p:nvSpPr>
        <p:spPr>
          <a:xfrm>
            <a:off x="1806828" y="186057"/>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54" y="967627"/>
            <a:ext cx="2449174" cy="252955"/>
          </a:xfrm>
          <a:prstGeom prst="rect">
            <a:avLst/>
          </a:prstGeom>
        </p:spPr>
      </p:pic>
      <p:sp>
        <p:nvSpPr>
          <p:cNvPr id="6" name="TextBox 5"/>
          <p:cNvSpPr txBox="1"/>
          <p:nvPr/>
        </p:nvSpPr>
        <p:spPr>
          <a:xfrm>
            <a:off x="0" y="950817"/>
            <a:ext cx="24128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2520924" y="954975"/>
            <a:ext cx="2415999" cy="307777"/>
          </a:xfrm>
          <a:prstGeom prst="rect">
            <a:avLst/>
          </a:prstGeom>
          <a:noFill/>
        </p:spPr>
        <p:txBody>
          <a:bodyPr wrap="squar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5045002" y="937440"/>
            <a:ext cx="251467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17500" y="3617896"/>
            <a:ext cx="2397405"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8" name="Рисунок 1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06492" y="4817258"/>
            <a:ext cx="2444861" cy="256850"/>
          </a:xfrm>
          <a:prstGeom prst="rect">
            <a:avLst/>
          </a:prstGeom>
        </p:spPr>
      </p:pic>
      <p:sp>
        <p:nvSpPr>
          <p:cNvPr id="19" name="TextBox 18"/>
          <p:cNvSpPr txBox="1"/>
          <p:nvPr/>
        </p:nvSpPr>
        <p:spPr>
          <a:xfrm>
            <a:off x="2578074" y="4808658"/>
            <a:ext cx="225309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Грантовая поддержка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539440" y="3667061"/>
            <a:ext cx="2416580"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en-US"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a:t>
            </a:r>
            <a:r>
              <a:rPr lang="en-US"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00333" y="3446643"/>
            <a:ext cx="2559342" cy="426860"/>
          </a:xfrm>
          <a:prstGeom prst="rect">
            <a:avLst/>
          </a:prstGeom>
        </p:spPr>
      </p:pic>
      <p:sp>
        <p:nvSpPr>
          <p:cNvPr id="23" name="TextBox 22"/>
          <p:cNvSpPr txBox="1"/>
          <p:nvPr/>
        </p:nvSpPr>
        <p:spPr>
          <a:xfrm>
            <a:off x="5015412" y="3451617"/>
            <a:ext cx="2532257"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Модернизация объектов</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АПК и приобретение с</a:t>
            </a:r>
            <a:r>
              <a:rPr lang="en-US"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 техники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12"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108091" y="1206391"/>
            <a:ext cx="2329150" cy="2411505"/>
          </a:xfrm>
          <a:prstGeom prst="rect">
            <a:avLst/>
          </a:prstGeom>
        </p:spPr>
      </p:pic>
      <p:pic>
        <p:nvPicPr>
          <p:cNvPr id="33" name="Рисунок 32"/>
          <p:cNvPicPr>
            <a:picLocks noChangeAspect="1"/>
          </p:cNvPicPr>
          <p:nvPr/>
        </p:nvPicPr>
        <p:blipFill>
          <a:blip r:embed="rId12"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2499682" y="1314911"/>
            <a:ext cx="2437241" cy="2304589"/>
          </a:xfrm>
          <a:prstGeom prst="rect">
            <a:avLst/>
          </a:prstGeom>
        </p:spPr>
      </p:pic>
      <p:pic>
        <p:nvPicPr>
          <p:cNvPr id="38" name="Рисунок 37"/>
          <p:cNvPicPr>
            <a:picLocks noChangeAspect="1"/>
          </p:cNvPicPr>
          <p:nvPr/>
        </p:nvPicPr>
        <p:blipFill>
          <a:blip r:embed="rId13" cstate="print">
            <a:duotone>
              <a:prstClr val="black"/>
              <a:srgbClr val="B2EB99">
                <a:tint val="45000"/>
                <a:satMod val="400000"/>
              </a:srgbClr>
            </a:duotone>
            <a:extLst>
              <a:ext uri="{28A0092B-C50C-407E-A947-70E740481C1C}">
                <a14:useLocalDpi xmlns:a14="http://schemas.microsoft.com/office/drawing/2010/main" val="0"/>
              </a:ext>
            </a:extLst>
          </a:blip>
          <a:stretch>
            <a:fillRect/>
          </a:stretch>
        </p:blipFill>
        <p:spPr>
          <a:xfrm>
            <a:off x="5021070" y="3920750"/>
            <a:ext cx="2243887" cy="1555602"/>
          </a:xfrm>
          <a:prstGeom prst="rect">
            <a:avLst/>
          </a:prstGeom>
        </p:spPr>
      </p:pic>
      <p:pic>
        <p:nvPicPr>
          <p:cNvPr id="39" name="Рисунок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79219" y="1394909"/>
            <a:ext cx="2530608" cy="1998746"/>
          </a:xfrm>
          <a:prstGeom prst="rect">
            <a:avLst/>
          </a:prstGeom>
        </p:spPr>
      </p:pic>
      <p:pic>
        <p:nvPicPr>
          <p:cNvPr id="42" name="Рисунок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11113" y="5123332"/>
            <a:ext cx="2443946" cy="1448918"/>
          </a:xfrm>
          <a:prstGeom prst="rect">
            <a:avLst/>
          </a:prstGeom>
        </p:spPr>
      </p:pic>
      <p:sp>
        <p:nvSpPr>
          <p:cNvPr id="30" name="Объект 31"/>
          <p:cNvSpPr txBox="1">
            <a:spLocks/>
          </p:cNvSpPr>
          <p:nvPr/>
        </p:nvSpPr>
        <p:spPr>
          <a:xfrm>
            <a:off x="4991222" y="3922480"/>
            <a:ext cx="2273735" cy="1403417"/>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8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сельскохозяйственной техники для производства сельскохозяйственной продукции.</a:t>
            </a:r>
          </a:p>
          <a:p>
            <a:pPr marL="0" indent="180975" algn="just">
              <a:lnSpc>
                <a:spcPct val="8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сельскохозяйственной техники и(или) оборудования для производства и(или) первичной обработки льна-долгунца.</a:t>
            </a:r>
          </a:p>
          <a:p>
            <a:pPr marL="0" indent="180975" algn="just">
              <a:lnSpc>
                <a:spcPct val="8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оборудования для убойных пунктов (цехов).</a:t>
            </a: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Группа 7"/>
          <p:cNvGrpSpPr/>
          <p:nvPr/>
        </p:nvGrpSpPr>
        <p:grpSpPr>
          <a:xfrm>
            <a:off x="114300" y="4038601"/>
            <a:ext cx="2347243" cy="2800349"/>
            <a:chOff x="515" y="3891376"/>
            <a:chExt cx="2434164" cy="2912517"/>
          </a:xfrm>
        </p:grpSpPr>
        <p:pic>
          <p:nvPicPr>
            <p:cNvPr id="37" name="Рисунок 36"/>
            <p:cNvPicPr>
              <a:picLocks noChangeAspect="1"/>
            </p:cNvPicPr>
            <p:nvPr/>
          </p:nvPicPr>
          <p:blipFill>
            <a:blip r:embed="rId16"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515" y="3938211"/>
              <a:ext cx="2434164" cy="2583826"/>
            </a:xfrm>
            <a:prstGeom prst="rect">
              <a:avLst/>
            </a:prstGeom>
          </p:spPr>
        </p:pic>
        <p:sp>
          <p:nvSpPr>
            <p:cNvPr id="31" name="Объект 31"/>
            <p:cNvSpPr txBox="1">
              <a:spLocks/>
            </p:cNvSpPr>
            <p:nvPr/>
          </p:nvSpPr>
          <p:spPr>
            <a:xfrm>
              <a:off x="517" y="3891376"/>
              <a:ext cx="2351711" cy="2912517"/>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100000"/>
                </a:lnSpc>
                <a:spcBef>
                  <a:spcPts val="0"/>
                </a:spcBef>
                <a:buFont typeface="+mj-lt"/>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35" name="Объект 31"/>
          <p:cNvSpPr txBox="1">
            <a:spLocks/>
          </p:cNvSpPr>
          <p:nvPr/>
        </p:nvSpPr>
        <p:spPr>
          <a:xfrm>
            <a:off x="4987809" y="1382702"/>
            <a:ext cx="2493470" cy="2326965"/>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10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краткосрочным кредитам на производство и(или) переработку продукции растениеводства и(или) животноводства.</a:t>
            </a:r>
          </a:p>
          <a:p>
            <a:pPr marL="0" indent="180975" algn="just">
              <a:lnSpc>
                <a:spcPct val="10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кредитам, полученным крестьянскими (фермерскими) хозяйствами, гражданами, ведущими личное подсобное хозяйство, и сельскохозяйственными коопера-тивами (кроме кредитных).</a:t>
            </a:r>
          </a:p>
          <a:p>
            <a:pPr marL="0" indent="180975" algn="just">
              <a:lnSpc>
                <a:spcPct val="10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a:t>
            </a:r>
            <a:r>
              <a:rPr lang="ru-RU" sz="850" spc="-50" dirty="0" smtClean="0">
                <a:latin typeface="Open Sans" panose="020B0606030504020204" pitchFamily="34" charset="0"/>
                <a:ea typeface="Open Sans" panose="020B0606030504020204" pitchFamily="34" charset="0"/>
                <a:cs typeface="Open Sans" panose="020B0606030504020204" pitchFamily="34" charset="0"/>
              </a:rPr>
              <a:t>.</a:t>
            </a:r>
            <a:endParaRPr lang="ru-RU" sz="85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2489392" y="3925010"/>
            <a:ext cx="2436129" cy="837490"/>
          </a:xfrm>
          <a:prstGeom prst="rect">
            <a:avLst/>
          </a:prstGeom>
        </p:spPr>
      </p:pic>
      <p:sp>
        <p:nvSpPr>
          <p:cNvPr id="36" name="Объект 31"/>
          <p:cNvSpPr txBox="1">
            <a:spLocks/>
          </p:cNvSpPr>
          <p:nvPr/>
        </p:nvSpPr>
        <p:spPr>
          <a:xfrm>
            <a:off x="2477922" y="3973702"/>
            <a:ext cx="2442950" cy="58729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страховой премии, начисленной по договору сельскохозяйственного страхования в области растениеводства и(или) животноводства</a:t>
            </a:r>
            <a:r>
              <a:rPr lang="ru-RU" sz="800" spc="-50" dirty="0" smtClean="0">
                <a:latin typeface="Open Sans" panose="020B0606030504020204" pitchFamily="34" charset="0"/>
                <a:ea typeface="Open Sans" panose="020B0606030504020204" pitchFamily="34" charset="0"/>
                <a:cs typeface="Open Sans" panose="020B0606030504020204" pitchFamily="34" charset="0"/>
              </a:rPr>
              <a:t>.</a:t>
            </a: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Объект 31"/>
          <p:cNvSpPr txBox="1">
            <a:spLocks/>
          </p:cNvSpPr>
          <p:nvPr/>
        </p:nvSpPr>
        <p:spPr>
          <a:xfrm>
            <a:off x="2528257" y="5122767"/>
            <a:ext cx="2453318" cy="1382808"/>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10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Гранты на создание и развитие крестьянского (фермерского) хозяйства начинающим фермерам.</a:t>
            </a:r>
          </a:p>
          <a:p>
            <a:pPr marL="0" indent="180975" algn="just">
              <a:lnSpc>
                <a:spcPct val="10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Гранты на развитие семейных животновод-ческих ферм на базе крестьянских хозяйств, включая индивидуальных предпринимателей.</a:t>
            </a:r>
          </a:p>
          <a:p>
            <a:pPr marL="0" indent="180975" algn="just">
              <a:lnSpc>
                <a:spcPct val="10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Гранты сельскохозяйственным потребитель-ским кооперативам для развития материально-технической базы.</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Рисунок 4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84848" y="5697790"/>
            <a:ext cx="964743" cy="922270"/>
          </a:xfrm>
          <a:prstGeom prst="rect">
            <a:avLst/>
          </a:prstGeom>
        </p:spPr>
      </p:pic>
      <p:sp>
        <p:nvSpPr>
          <p:cNvPr id="49" name="Объект 31"/>
          <p:cNvSpPr>
            <a:spLocks noGrp="1"/>
          </p:cNvSpPr>
          <p:nvPr/>
        </p:nvSpPr>
        <p:spPr>
          <a:xfrm>
            <a:off x="114299" y="1206416"/>
            <a:ext cx="2336759" cy="2412385"/>
          </a:xfrm>
          <a:prstGeom prst="rect">
            <a:avLst/>
          </a:prstGeom>
        </p:spPr>
        <p:txBody>
          <a:bodyPr vert="horz" lIns="91440" tIns="45720" rIns="91440" bIns="45720" rtlCol="0">
            <a:normAutofit fontScale="92500" lnSpcReduction="20000"/>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100000"/>
              </a:lnSpc>
              <a:spcBef>
                <a:spcPts val="0"/>
              </a:spcBef>
              <a:buFont typeface="+mj-lt"/>
              <a:buAutoNum type="arabicPeriod"/>
            </a:pPr>
            <a:r>
              <a:rPr lang="ru-RU" sz="10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1000" spc="-50" dirty="0">
                <a:latin typeface="Open Sans" panose="020B0606030504020204" pitchFamily="34" charset="0"/>
                <a:ea typeface="Open Sans" panose="020B0606030504020204" pitchFamily="34" charset="0"/>
                <a:cs typeface="Open Sans" panose="020B0606030504020204" pitchFamily="34" charset="0"/>
              </a:rPr>
              <a:t>на возмещение части затрат на приобретение элитных семян.</a:t>
            </a:r>
          </a:p>
          <a:p>
            <a:pPr marL="0" indent="180975" algn="just">
              <a:lnSpc>
                <a:spcPct val="100000"/>
              </a:lnSpc>
              <a:spcBef>
                <a:spcPts val="0"/>
              </a:spcBef>
              <a:buFont typeface="+mj-lt"/>
              <a:buAutoNum type="arabicPeriod"/>
            </a:pPr>
            <a:r>
              <a:rPr lang="ru-RU" sz="10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1000" spc="-50" dirty="0">
                <a:latin typeface="Open Sans" panose="020B0606030504020204" pitchFamily="34" charset="0"/>
                <a:ea typeface="Open Sans" panose="020B0606030504020204" pitchFamily="34" charset="0"/>
                <a:cs typeface="Open Sans" panose="020B0606030504020204" pitchFamily="34" charset="0"/>
              </a:rPr>
              <a:t>на </a:t>
            </a:r>
            <a:r>
              <a:rPr lang="ru-RU" sz="1000" spc="-50" dirty="0" smtClean="0">
                <a:latin typeface="Open Sans" panose="020B0606030504020204" pitchFamily="34" charset="0"/>
                <a:ea typeface="Open Sans" panose="020B0606030504020204" pitchFamily="34" charset="0"/>
                <a:cs typeface="Open Sans" panose="020B0606030504020204" pitchFamily="34" charset="0"/>
              </a:rPr>
              <a:t>оказание несвязанной </a:t>
            </a:r>
            <a:r>
              <a:rPr lang="ru-RU" sz="1000" spc="-50" dirty="0">
                <a:latin typeface="Open Sans" panose="020B0606030504020204" pitchFamily="34" charset="0"/>
                <a:ea typeface="Open Sans" panose="020B0606030504020204" pitchFamily="34" charset="0"/>
                <a:cs typeface="Open Sans" panose="020B0606030504020204" pitchFamily="34" charset="0"/>
              </a:rPr>
              <a:t>поддержки в </a:t>
            </a:r>
            <a:r>
              <a:rPr lang="ru-RU" sz="1000" spc="-50" dirty="0" smtClean="0">
                <a:latin typeface="Open Sans" panose="020B0606030504020204" pitchFamily="34" charset="0"/>
                <a:ea typeface="Open Sans" panose="020B0606030504020204" pitchFamily="34" charset="0"/>
                <a:cs typeface="Open Sans" panose="020B0606030504020204" pitchFamily="34" charset="0"/>
              </a:rPr>
              <a:t>области растениеводства.</a:t>
            </a:r>
          </a:p>
          <a:p>
            <a:pPr marL="0" indent="180975" algn="just">
              <a:lnSpc>
                <a:spcPct val="100000"/>
              </a:lnSpc>
              <a:spcBef>
                <a:spcPts val="0"/>
              </a:spcBef>
              <a:buFont typeface="+mj-lt"/>
              <a:buAutoNum type="arabicPeriod"/>
            </a:pPr>
            <a:r>
              <a:rPr lang="ru-RU" sz="10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проведение культуртехнических мероприятий и внесение мелиорантов, понижающих кислотность почв на мелиори-руемых землях, вовлекаемых в сельскохозяй-ственный оборот (проведение известкования и(или) </a:t>
            </a:r>
            <a:r>
              <a:rPr lang="ru-RU" sz="1000" spc="-50" dirty="0" err="1" smtClean="0">
                <a:latin typeface="Open Sans" panose="020B0606030504020204" pitchFamily="34" charset="0"/>
                <a:ea typeface="Open Sans" panose="020B0606030504020204" pitchFamily="34" charset="0"/>
                <a:cs typeface="Open Sans" panose="020B0606030504020204" pitchFamily="34" charset="0"/>
              </a:rPr>
              <a:t>фосфоритования</a:t>
            </a:r>
            <a:r>
              <a:rPr lang="ru-RU" sz="1000" spc="-50" dirty="0" smtClean="0">
                <a:latin typeface="Open Sans" panose="020B0606030504020204" pitchFamily="34" charset="0"/>
                <a:ea typeface="Open Sans" panose="020B0606030504020204" pitchFamily="34" charset="0"/>
                <a:cs typeface="Open Sans" panose="020B0606030504020204" pitchFamily="34" charset="0"/>
              </a:rPr>
              <a:t> почв).</a:t>
            </a:r>
          </a:p>
          <a:p>
            <a:pPr marL="0" indent="180975" algn="just">
              <a:lnSpc>
                <a:spcPct val="100000"/>
              </a:lnSpc>
              <a:spcBef>
                <a:spcPts val="0"/>
              </a:spcBef>
              <a:buFont typeface="+mj-lt"/>
              <a:buAutoNum type="arabicPeriod"/>
            </a:pPr>
            <a:r>
              <a:rPr lang="ru-RU" sz="10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проведение гидромелиоративных мероприятий.</a:t>
            </a:r>
          </a:p>
          <a:p>
            <a:pPr marL="0" indent="180975" algn="just">
              <a:lnSpc>
                <a:spcPct val="100000"/>
              </a:lnSpc>
              <a:spcBef>
                <a:spcPts val="0"/>
              </a:spcBef>
              <a:buFont typeface="+mj-lt"/>
              <a:buAutoNum type="arabicPeriod"/>
            </a:pPr>
            <a:r>
              <a:rPr lang="ru-RU" sz="10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закладку и уход за многолетними насаждениями.</a:t>
            </a:r>
          </a:p>
          <a:p>
            <a:pPr marL="0" indent="180975" algn="just">
              <a:lnSpc>
                <a:spcPct val="100000"/>
              </a:lnSpc>
              <a:spcBef>
                <a:spcPts val="0"/>
              </a:spcBef>
              <a:buFont typeface="+mj-lt"/>
              <a:buAutoNum type="arabicPeriod"/>
            </a:pPr>
            <a:r>
              <a:rPr lang="ru-RU" sz="1000" spc="-50" dirty="0" smtClean="0">
                <a:latin typeface="Open Sans" panose="020B0606030504020204" pitchFamily="34" charset="0"/>
                <a:ea typeface="Open Sans" panose="020B0606030504020204" pitchFamily="34" charset="0"/>
                <a:cs typeface="Open Sans" panose="020B0606030504020204" pitchFamily="34" charset="0"/>
              </a:rPr>
              <a:t>Субсидии на оказание несвязанной поддержки в области производства рапса на семена.</a:t>
            </a:r>
          </a:p>
        </p:txBody>
      </p:sp>
      <p:sp>
        <p:nvSpPr>
          <p:cNvPr id="50" name="Объект 31"/>
          <p:cNvSpPr txBox="1">
            <a:spLocks/>
          </p:cNvSpPr>
          <p:nvPr/>
        </p:nvSpPr>
        <p:spPr>
          <a:xfrm>
            <a:off x="2476501" y="1278050"/>
            <a:ext cx="2419349" cy="2360500"/>
          </a:xfrm>
          <a:prstGeom prst="rect">
            <a:avLst/>
          </a:prstGeom>
        </p:spPr>
        <p:txBody>
          <a:bodyPr vert="horz" lIns="91440" tIns="45720" rIns="91440" bIns="45720" rtlCol="0">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46125">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indent="180975" algn="just" defTabSz="746125">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a:t>
            </a:r>
          </a:p>
          <a:p>
            <a:pPr marL="0" indent="180975" algn="just" defTabSz="746125">
              <a:lnSpc>
                <a:spcPct val="10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прирост поголовья молочных коров.</a:t>
            </a:r>
          </a:p>
          <a:p>
            <a:pPr marL="0" indent="180975" algn="just" defTabSz="746125">
              <a:lnSpc>
                <a:spcPct val="100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Субсидия на возмещение части затрат на приобретение племенного молодняка крупного рогатого скота молочного направления в племенных стадах, зарегистрированных в государственном племенном регистре.</a:t>
            </a:r>
          </a:p>
          <a:p>
            <a:pPr indent="180975" algn="just" defTabSz="746125">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реализацию мер по оздоровлению от вируса лейкоза крупного рогатого скота.</a:t>
            </a:r>
          </a:p>
          <a:p>
            <a:pPr indent="180975" algn="just" defTabSz="746125">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содержание высокопродуктивного поголовья молочных коров</a:t>
            </a:r>
            <a:r>
              <a:rPr lang="ru-RU" sz="1000" spc="-50" dirty="0" smtClean="0">
                <a:latin typeface="Open Sans" panose="020B0606030504020204" pitchFamily="34" charset="0"/>
                <a:ea typeface="Open Sans" panose="020B0606030504020204" pitchFamily="34" charset="0"/>
                <a:cs typeface="Open Sans" panose="020B0606030504020204" pitchFamily="34" charset="0"/>
              </a:rPr>
              <a:t>.</a:t>
            </a:r>
          </a:p>
        </p:txBody>
      </p:sp>
      <p:sp>
        <p:nvSpPr>
          <p:cNvPr id="47" name="TextBox 46"/>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114300" y="4133852"/>
            <a:ext cx="2276474" cy="2585323"/>
          </a:xfrm>
          <a:prstGeom prst="rect">
            <a:avLst/>
          </a:prstGeom>
          <a:noFill/>
        </p:spPr>
        <p:txBody>
          <a:bodyPr wrap="square" rtlCol="0">
            <a:spAutoFit/>
          </a:bodyPr>
          <a:lstStyle/>
          <a:p>
            <a:pPr indent="180975" algn="just" defTabSz="755934">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в сельской местности гражданам, в том числе молодым семьям и молодым специалистам.</a:t>
            </a:r>
          </a:p>
          <a:p>
            <a:pPr indent="180975" algn="just" defTabSz="755934">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развитие газификации в сельской местности.</a:t>
            </a:r>
          </a:p>
          <a:p>
            <a:pPr indent="180975" algn="just" defTabSz="755934">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развитие водоснабжения в сельской местности.</a:t>
            </a:r>
          </a:p>
          <a:p>
            <a:pPr indent="180975" algn="just" defTabSz="755934">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реализацию мероприятия по  комплексному обустройству площадок под компактную жилищную застройку в сельской местности.</a:t>
            </a:r>
          </a:p>
          <a:p>
            <a:pPr indent="180975" algn="just" defTabSz="755934">
              <a:buFont typeface="+mj-lt"/>
              <a:buAutoNum type="arabicPeriod"/>
            </a:pPr>
            <a:r>
              <a:rPr lang="ru-RU" sz="900" spc="-50" dirty="0" err="1" smtClean="0">
                <a:latin typeface="Open Sans" panose="020B0606030504020204" pitchFamily="34" charset="0"/>
                <a:ea typeface="Open Sans" panose="020B0606030504020204" pitchFamily="34" charset="0"/>
                <a:cs typeface="Open Sans" panose="020B0606030504020204" pitchFamily="34" charset="0"/>
              </a:rPr>
              <a:t>Грантовая</a:t>
            </a:r>
            <a:r>
              <a:rPr lang="ru-RU" sz="900" spc="-50" dirty="0" smtClean="0">
                <a:latin typeface="Open Sans" panose="020B0606030504020204" pitchFamily="34" charset="0"/>
                <a:ea typeface="Open Sans" panose="020B0606030504020204" pitchFamily="34" charset="0"/>
                <a:cs typeface="Open Sans" panose="020B0606030504020204" pitchFamily="34" charset="0"/>
              </a:rPr>
              <a:t> поддержка местных инициатив граждан, проживающих в сельской местности.</a:t>
            </a:r>
          </a:p>
          <a:p>
            <a:endParaRPr lang="ru-RU" dirty="0"/>
          </a:p>
        </p:txBody>
      </p:sp>
      <p:pic>
        <p:nvPicPr>
          <p:cNvPr id="44" name="Рисунок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670510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3" name="Picture 6" descr="http://tomnosti.info/dorogi-kak-i-pochemu-4/foto/1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r="12500"/>
          <a:stretch/>
        </p:blipFill>
        <p:spPr bwMode="auto">
          <a:xfrm>
            <a:off x="525346" y="1187705"/>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48" y="1157914"/>
            <a:ext cx="1057501" cy="1057501"/>
          </a:xfrm>
          <a:prstGeom prst="rect">
            <a:avLst/>
          </a:prstGeom>
        </p:spPr>
      </p:pic>
      <p:pic>
        <p:nvPicPr>
          <p:cNvPr id="35" name="Рисунок 34"/>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1894" y="5302850"/>
            <a:ext cx="2621866" cy="1175278"/>
          </a:xfrm>
          <a:prstGeom prst="rect">
            <a:avLst/>
          </a:prstGeom>
        </p:spPr>
      </p:pic>
      <p:sp>
        <p:nvSpPr>
          <p:cNvPr id="36" name="TextBox 35"/>
          <p:cNvSpPr txBox="1"/>
          <p:nvPr/>
        </p:nvSpPr>
        <p:spPr>
          <a:xfrm>
            <a:off x="-278249" y="2499578"/>
            <a:ext cx="4082583" cy="600164"/>
          </a:xfrm>
          <a:prstGeom prst="rect">
            <a:avLst/>
          </a:prstGeom>
          <a:noFill/>
        </p:spPr>
        <p:txBody>
          <a:bodyPr wrap="square" rtlCol="0">
            <a:spAutoFit/>
          </a:bodyPr>
          <a:lstStyle/>
          <a:p>
            <a:pPr algn="ctr"/>
            <a:r>
              <a:rPr lang="ru-RU"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общего пользования регионального значения:</a:t>
            </a:r>
          </a:p>
        </p:txBody>
      </p:sp>
      <p:sp>
        <p:nvSpPr>
          <p:cNvPr id="37" name="TextBox 36"/>
          <p:cNvSpPr txBox="1"/>
          <p:nvPr/>
        </p:nvSpPr>
        <p:spPr>
          <a:xfrm>
            <a:off x="205060" y="4738775"/>
            <a:ext cx="3115966"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510" y="3168095"/>
            <a:ext cx="542759" cy="542759"/>
          </a:xfrm>
          <a:prstGeom prst="rect">
            <a:avLst/>
          </a:prstGeom>
        </p:spPr>
      </p:pic>
      <p:sp>
        <p:nvSpPr>
          <p:cNvPr id="41" name="Прямоугольник 40"/>
          <p:cNvSpPr/>
          <p:nvPr/>
        </p:nvSpPr>
        <p:spPr>
          <a:xfrm>
            <a:off x="940943" y="3152188"/>
            <a:ext cx="2240175" cy="523220"/>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Р-96 Спас-Деменск-Ельня-Починок</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01" y="4161186"/>
            <a:ext cx="469038" cy="536734"/>
          </a:xfrm>
          <a:prstGeom prst="rect">
            <a:avLst/>
          </a:prstGeom>
        </p:spPr>
      </p:pic>
      <p:sp>
        <p:nvSpPr>
          <p:cNvPr id="44" name="Прямоугольник 43"/>
          <p:cNvSpPr/>
          <p:nvPr/>
        </p:nvSpPr>
        <p:spPr>
          <a:xfrm>
            <a:off x="977560" y="4270180"/>
            <a:ext cx="2691601" cy="307777"/>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Смоленск-Фаянсовая</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1527527" y="1283686"/>
            <a:ext cx="208358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p:cNvSpPr txBox="1"/>
          <p:nvPr/>
        </p:nvSpPr>
        <p:spPr>
          <a:xfrm>
            <a:off x="527407" y="5685526"/>
            <a:ext cx="2586353"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2,1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491894" y="6068110"/>
            <a:ext cx="2621866"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35,1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прочие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491895" y="5312172"/>
            <a:ext cx="2621866"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59,1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129838" y="3715586"/>
            <a:ext cx="3581758"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50" name="Прямоугольник 49"/>
          <p:cNvSpPr/>
          <p:nvPr/>
        </p:nvSpPr>
        <p:spPr>
          <a:xfrm>
            <a:off x="520247" y="1343531"/>
            <a:ext cx="1085856" cy="769441"/>
          </a:xfrm>
          <a:prstGeom prst="rect">
            <a:avLst/>
          </a:prstGeom>
        </p:spPr>
        <p:txBody>
          <a:bodyPr wrap="square">
            <a:spAutoFit/>
          </a:bodyPr>
          <a:lstStyle/>
          <a:p>
            <a:pPr algn="ct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334,8 </a:t>
            </a: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sz="2000" dirty="0">
              <a:solidFill>
                <a:schemeClr val="bg1"/>
              </a:solidFill>
            </a:endParaRPr>
          </a:p>
        </p:txBody>
      </p:sp>
      <p:pic>
        <p:nvPicPr>
          <p:cNvPr id="26" name="Рисунок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6124" y="1437575"/>
            <a:ext cx="4047038" cy="4900044"/>
          </a:xfrm>
          <a:prstGeom prst="rect">
            <a:avLst/>
          </a:prstGeom>
        </p:spPr>
      </p:pic>
    </p:spTree>
    <p:extLst>
      <p:ext uri="{BB962C8B-B14F-4D97-AF65-F5344CB8AC3E}">
        <p14:creationId xmlns:p14="http://schemas.microsoft.com/office/powerpoint/2010/main" val="496555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3418"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39" name="TextBox 38"/>
          <p:cNvSpPr txBox="1"/>
          <p:nvPr/>
        </p:nvSpPr>
        <p:spPr>
          <a:xfrm>
            <a:off x="2121300" y="1198928"/>
            <a:ext cx="418704"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0" name="TextBox 39"/>
          <p:cNvSpPr txBox="1"/>
          <p:nvPr/>
        </p:nvSpPr>
        <p:spPr>
          <a:xfrm flipH="1">
            <a:off x="6541289" y="2967745"/>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3" name="TextBox 42"/>
          <p:cNvSpPr txBox="1"/>
          <p:nvPr/>
        </p:nvSpPr>
        <p:spPr>
          <a:xfrm>
            <a:off x="168296" y="3543470"/>
            <a:ext cx="1529785"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44" name="TextBox 43"/>
          <p:cNvSpPr txBox="1"/>
          <p:nvPr/>
        </p:nvSpPr>
        <p:spPr>
          <a:xfrm>
            <a:off x="4458728" y="5256090"/>
            <a:ext cx="2197206" cy="95410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интерактивное телевидение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699" y="3154149"/>
            <a:ext cx="1237827" cy="1237827"/>
          </a:xfrm>
          <a:prstGeom prst="rect">
            <a:avLst/>
          </a:prstGeom>
        </p:spPr>
      </p:pic>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sp>
        <p:nvSpPr>
          <p:cNvPr id="53" name="TextBox 52"/>
          <p:cNvSpPr txBox="1"/>
          <p:nvPr/>
        </p:nvSpPr>
        <p:spPr>
          <a:xfrm>
            <a:off x="4590929" y="1623949"/>
            <a:ext cx="2886824" cy="523220"/>
          </a:xfrm>
          <a:prstGeom prst="rect">
            <a:avLst/>
          </a:prstGeom>
          <a:noFill/>
        </p:spPr>
        <p:txBody>
          <a:bodyPr wrap="square" rtlCol="0">
            <a:spAutoFit/>
          </a:bodyPr>
          <a:lstStyle/>
          <a:p>
            <a:pPr>
              <a:tabLst>
                <a:tab pos="176213" algn="l"/>
              </a:tabLst>
            </a:pPr>
            <a:r>
              <a:rPr lang="ru-RU" sz="1400" dirty="0" smtClean="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400" dirty="0" smtClean="0">
                <a:latin typeface="Open Sans" panose="020B0606030504020204" pitchFamily="34" charset="0"/>
                <a:ea typeface="Open Sans" panose="020B0606030504020204" pitchFamily="34" charset="0"/>
                <a:cs typeface="Open Sans" panose="020B0606030504020204" pitchFamily="34" charset="0"/>
              </a:rPr>
            </a:br>
            <a:r>
              <a:rPr lang="ru-RU" sz="1400" dirty="0" smtClean="0">
                <a:latin typeface="Open Sans" panose="020B0606030504020204" pitchFamily="34" charset="0"/>
                <a:ea typeface="Open Sans" panose="020B0606030504020204" pitchFamily="34" charset="0"/>
                <a:cs typeface="Open Sans" panose="020B0606030504020204" pitchFamily="34" charset="0"/>
              </a:rPr>
              <a:t>ПАО «</a:t>
            </a:r>
            <a:r>
              <a:rPr lang="ru-RU" sz="1400" dirty="0">
                <a:latin typeface="Open Sans" panose="020B0606030504020204" pitchFamily="34" charset="0"/>
                <a:ea typeface="Open Sans" panose="020B0606030504020204" pitchFamily="34" charset="0"/>
                <a:cs typeface="Open Sans" panose="020B0606030504020204" pitchFamily="34" charset="0"/>
              </a:rPr>
              <a:t>Р</a:t>
            </a:r>
            <a:r>
              <a:rPr lang="ru-RU" sz="1400" dirty="0" smtClean="0">
                <a:latin typeface="Open Sans" panose="020B0606030504020204" pitchFamily="34" charset="0"/>
                <a:ea typeface="Open Sans" panose="020B0606030504020204" pitchFamily="34" charset="0"/>
                <a:cs typeface="Open Sans" panose="020B0606030504020204" pitchFamily="34" charset="0"/>
              </a:rPr>
              <a:t>остелеком»</a:t>
            </a:r>
          </a:p>
        </p:txBody>
      </p:sp>
      <p:sp>
        <p:nvSpPr>
          <p:cNvPr id="54" name="TextBox 53"/>
          <p:cNvSpPr txBox="1"/>
          <p:nvPr/>
        </p:nvSpPr>
        <p:spPr>
          <a:xfrm>
            <a:off x="735220" y="4609759"/>
            <a:ext cx="1841732" cy="1600438"/>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Билайн</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Теле-2</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Мегафон</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695" y="4956770"/>
            <a:ext cx="454160" cy="453208"/>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869" y="4542576"/>
            <a:ext cx="427934" cy="440771"/>
          </a:xfrm>
          <a:prstGeom prst="rect">
            <a:avLst/>
          </a:prstGeom>
        </p:spPr>
      </p:pic>
      <p:pic>
        <p:nvPicPr>
          <p:cNvPr id="57" name="Рисунок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579" y="5823387"/>
            <a:ext cx="452779" cy="453993"/>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354" y="5447890"/>
            <a:ext cx="481090" cy="352158"/>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33" name="Рисунок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484004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mostr0y.ru/assets/images/foto/2015/12/21378487-l%5b1%5d.jpg"/>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33206" y="4308426"/>
            <a:ext cx="4123303" cy="3092479"/>
          </a:xfrm>
          <a:prstGeom prst="rect">
            <a:avLst/>
          </a:prstGeom>
          <a:noFill/>
          <a:extLst>
            <a:ext uri="{909E8E84-426E-40DD-AFC4-6F175D3DCCD1}">
              <a14:hiddenFill xmlns:a14="http://schemas.microsoft.com/office/drawing/2010/main">
                <a:solidFill>
                  <a:srgbClr val="FFFFFF"/>
                </a:solidFill>
              </a14:hiddenFill>
            </a:ext>
          </a:extLst>
        </p:spPr>
      </p:pic>
      <p:pic>
        <p:nvPicPr>
          <p:cNvPr id="38" name="Рисунок 37" descr="http://media.vremyan.ru/images/640_480/images_23407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860" y="1272097"/>
            <a:ext cx="1573603" cy="1601722"/>
          </a:xfrm>
          <a:prstGeom prst="ellipse">
            <a:avLst/>
          </a:prstGeom>
          <a:noFill/>
          <a:ln>
            <a:noFill/>
          </a:ln>
        </p:spPr>
      </p:pic>
      <p:pic>
        <p:nvPicPr>
          <p:cNvPr id="40" name="Рисунок 39"/>
          <p:cNvPicPr>
            <a:picLocks noChangeAspect="1"/>
          </p:cNvPicPr>
          <p:nvPr/>
        </p:nvPicPr>
        <p:blipFill>
          <a:blip r:embed="rId4" cstate="print">
            <a:duotone>
              <a:prstClr val="black"/>
              <a:srgbClr val="EBEBA9">
                <a:tint val="45000"/>
                <a:satMod val="400000"/>
              </a:srgbClr>
            </a:duotone>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45008" y="3578838"/>
            <a:ext cx="3847129" cy="1189808"/>
          </a:xfrm>
          <a:prstGeom prst="rect">
            <a:avLst/>
          </a:prstGeom>
          <a:ln>
            <a:solidFill>
              <a:schemeClr val="tx1"/>
            </a:solidFill>
            <a:prstDash val="lgDash"/>
          </a:ln>
        </p:spPr>
      </p:pic>
      <p:pic>
        <p:nvPicPr>
          <p:cNvPr id="10" name="Рисунок 9"/>
          <p:cNvPicPr>
            <a:picLocks noChangeAspect="1"/>
          </p:cNvPicPr>
          <p:nvPr/>
        </p:nvPicPr>
        <p:blipFill>
          <a:blip r:embed="rId6"/>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244535" y="3059997"/>
            <a:ext cx="3454726" cy="369332"/>
          </a:xfrm>
          <a:prstGeom prst="rect">
            <a:avLst/>
          </a:prstGeom>
          <a:noFill/>
        </p:spPr>
        <p:txBody>
          <a:bodyPr wrap="square" rtlCol="0">
            <a:spAutoFit/>
          </a:bodyPr>
          <a:lstStyle/>
          <a:p>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endPar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6" y="1307511"/>
            <a:ext cx="2795137" cy="936966"/>
          </a:xfrm>
          <a:prstGeom prst="rect">
            <a:avLst/>
          </a:prstGeom>
        </p:spPr>
      </p:pic>
      <p:pic>
        <p:nvPicPr>
          <p:cNvPr id="25" name="Рисунок 24"/>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5" y="3392975"/>
            <a:ext cx="2795137" cy="936966"/>
          </a:xfrm>
          <a:prstGeom prst="rect">
            <a:avLst/>
          </a:prstGeom>
        </p:spPr>
      </p:pic>
      <p:sp>
        <p:nvSpPr>
          <p:cNvPr id="28" name="TextBox 27"/>
          <p:cNvSpPr txBox="1"/>
          <p:nvPr/>
        </p:nvSpPr>
        <p:spPr>
          <a:xfrm>
            <a:off x="440600" y="4378995"/>
            <a:ext cx="2313639" cy="646331"/>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0,2 </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156323" y="2325698"/>
            <a:ext cx="1607135" cy="923330"/>
          </a:xfrm>
          <a:prstGeom prst="rect">
            <a:avLst/>
          </a:prstGeom>
          <a:noFill/>
        </p:spPr>
        <p:txBody>
          <a:bodyPr wrap="square" rtlCol="0">
            <a:spAutoFit/>
          </a:bodyPr>
          <a:lstStyle/>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171,2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909" y="1452828"/>
            <a:ext cx="2375330" cy="646331"/>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929" y="3577258"/>
            <a:ext cx="2678554" cy="584775"/>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3338719" y="3632556"/>
            <a:ext cx="3605925" cy="1015663"/>
          </a:xfrm>
          <a:prstGeom prst="rect">
            <a:avLst/>
          </a:prstGeom>
          <a:noFill/>
        </p:spPr>
        <p:txBody>
          <a:bodyPr wrap="square" rtlCol="0">
            <a:spAutoFit/>
          </a:bodyPr>
          <a:lstStyle/>
          <a:p>
            <a:pPr indent="179388" algn="just"/>
            <a:r>
              <a:rPr lang="ru-RU" sz="1200" dirty="0"/>
              <a:t>В районе реализуется муниципальная программа «Обеспечение жильем молодых семей» на 2015 -2020 годы. В 2017 году за счет получения социальной выплаты улучшили свои жилищные условия три молодые семьи. </a:t>
            </a:r>
            <a:endParaRPr lang="ru-RU" sz="1200" dirty="0">
              <a:latin typeface="Open Sans" pitchFamily="34" charset="0"/>
              <a:ea typeface="Open Sans" pitchFamily="34" charset="0"/>
              <a:cs typeface="Open Sans" pitchFamily="34" charset="0"/>
            </a:endParaRPr>
          </a:p>
        </p:txBody>
      </p:sp>
      <p:sp>
        <p:nvSpPr>
          <p:cNvPr id="35" name="TextBox 34"/>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758" y="1228536"/>
            <a:ext cx="1631806" cy="1654085"/>
          </a:xfrm>
          <a:prstGeom prst="rect">
            <a:avLst/>
          </a:prstGeom>
        </p:spPr>
      </p:pic>
      <p:pic>
        <p:nvPicPr>
          <p:cNvPr id="26" name="Рисунок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682" y="1224482"/>
            <a:ext cx="1690011" cy="1713085"/>
          </a:xfrm>
          <a:prstGeom prst="rect">
            <a:avLst/>
          </a:prstGeom>
        </p:spPr>
      </p:pic>
      <p:pic>
        <p:nvPicPr>
          <p:cNvPr id="32" name="Рисунок 31" descr="http://selhoz.admin-smolensk.ru/files/675/gallery/med/22.11.2016_12.15.27_img_002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9032" y="1289136"/>
            <a:ext cx="1635309" cy="1584682"/>
          </a:xfrm>
          <a:prstGeom prst="ellipse">
            <a:avLst/>
          </a:prstGeom>
          <a:noFill/>
          <a:ln>
            <a:noFill/>
          </a:ln>
        </p:spPr>
      </p:pic>
      <p:pic>
        <p:nvPicPr>
          <p:cNvPr id="30" name="Рисунок 29"/>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rot="5400000">
            <a:off x="1533501" y="2626443"/>
            <a:ext cx="395487" cy="206673"/>
          </a:xfrm>
          <a:prstGeom prst="rect">
            <a:avLst/>
          </a:prstGeom>
        </p:spPr>
      </p:pic>
      <p:pic>
        <p:nvPicPr>
          <p:cNvPr id="31" name="Рисунок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V="1">
            <a:off x="1862471" y="2325698"/>
            <a:ext cx="944160" cy="923330"/>
          </a:xfrm>
          <a:prstGeom prst="rect">
            <a:avLst/>
          </a:prstGeom>
        </p:spPr>
      </p:pic>
      <p:sp>
        <p:nvSpPr>
          <p:cNvPr id="2" name="TextBox 1"/>
          <p:cNvSpPr txBox="1"/>
          <p:nvPr/>
        </p:nvSpPr>
        <p:spPr>
          <a:xfrm>
            <a:off x="1841858" y="2446371"/>
            <a:ext cx="1037901" cy="692497"/>
          </a:xfrm>
          <a:prstGeom prst="rect">
            <a:avLst/>
          </a:prstGeom>
          <a:noFill/>
        </p:spPr>
        <p:txBody>
          <a:bodyPr wrap="square" rtlCol="0">
            <a:spAutoFit/>
          </a:bodyPr>
          <a:lstStyle/>
          <a:p>
            <a:r>
              <a:rPr lang="ru-RU" dirty="0" smtClean="0">
                <a:latin typeface="Open Sans" pitchFamily="34" charset="0"/>
                <a:ea typeface="Open Sans" pitchFamily="34" charset="0"/>
                <a:cs typeface="Open Sans" pitchFamily="34" charset="0"/>
              </a:rPr>
              <a:t>100,2%</a:t>
            </a:r>
          </a:p>
          <a:p>
            <a:pPr algn="ctr"/>
            <a:r>
              <a:rPr lang="ru-RU" sz="1050" dirty="0">
                <a:latin typeface="Open Sans" pitchFamily="34" charset="0"/>
                <a:ea typeface="Open Sans" pitchFamily="34" charset="0"/>
                <a:cs typeface="Open Sans" pitchFamily="34" charset="0"/>
              </a:rPr>
              <a:t>к</a:t>
            </a:r>
            <a:r>
              <a:rPr lang="ru-RU" sz="1050" dirty="0" smtClean="0">
                <a:latin typeface="Open Sans" pitchFamily="34" charset="0"/>
                <a:ea typeface="Open Sans" pitchFamily="34" charset="0"/>
                <a:cs typeface="Open Sans" pitchFamily="34" charset="0"/>
              </a:rPr>
              <a:t> уровню 2016 года</a:t>
            </a:r>
            <a:endParaRPr lang="ru-RU" sz="1050" dirty="0">
              <a:latin typeface="Open Sans" pitchFamily="34" charset="0"/>
              <a:ea typeface="Open Sans" pitchFamily="34" charset="0"/>
              <a:cs typeface="Open Sans" pitchFamily="34" charset="0"/>
            </a:endParaRPr>
          </a:p>
        </p:txBody>
      </p:sp>
      <p:pic>
        <p:nvPicPr>
          <p:cNvPr id="43" name="Рисунок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38581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60" y="1347646"/>
            <a:ext cx="2350637" cy="2350637"/>
          </a:xfrm>
          <a:prstGeom prst="rect">
            <a:avLst/>
          </a:prstGeom>
          <a:ln>
            <a:noFill/>
          </a:ln>
        </p:spPr>
      </p:pic>
      <p:pic>
        <p:nvPicPr>
          <p:cNvPr id="17" name="Рисунок 16"/>
          <p:cNvPicPr>
            <a:picLocks noChangeAspect="1"/>
          </p:cNvPicPr>
          <p:nvPr/>
        </p:nvPicPr>
        <p:blipFill>
          <a:blip r:embed="rId3"/>
          <a:stretch>
            <a:fillRect/>
          </a:stretch>
        </p:blipFill>
        <p:spPr>
          <a:xfrm>
            <a:off x="2061031" y="156237"/>
            <a:ext cx="5498644" cy="768091"/>
          </a:xfrm>
          <a:prstGeom prst="rect">
            <a:avLst/>
          </a:prstGeom>
        </p:spPr>
      </p:pic>
      <p:sp>
        <p:nvSpPr>
          <p:cNvPr id="18" name="TextBox 17"/>
          <p:cNvSpPr txBox="1"/>
          <p:nvPr/>
        </p:nvSpPr>
        <p:spPr>
          <a:xfrm>
            <a:off x="1751897" y="232505"/>
            <a:ext cx="6116912" cy="615553"/>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a:t>
            </a:r>
            <a:endPar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Смоленской </a:t>
            </a: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854777" y="1472213"/>
            <a:ext cx="4403212" cy="3046988"/>
          </a:xfrm>
          <a:prstGeom prst="rect">
            <a:avLst/>
          </a:prstGeom>
          <a:noFill/>
        </p:spPr>
        <p:txBody>
          <a:bodyPr wrap="square" rtlCol="0">
            <a:spAutoFit/>
          </a:bodyPr>
          <a:lstStyle/>
          <a:p>
            <a:pPr algn="just"/>
            <a:r>
              <a:rPr lang="ru-RU" sz="1200" dirty="0" smtClean="0"/>
              <a:t>	</a:t>
            </a:r>
            <a:r>
              <a:rPr lang="ru-RU" sz="1200" dirty="0" smtClean="0">
                <a:latin typeface="Open Sans" pitchFamily="34" charset="0"/>
              </a:rPr>
              <a:t>Вас </a:t>
            </a:r>
            <a:r>
              <a:rPr lang="ru-RU" sz="1200" dirty="0">
                <a:latin typeface="Open Sans" pitchFamily="34" charset="0"/>
              </a:rPr>
              <a:t>приветствует муниципальное образование «Глинковский район» Смоленской области.	</a:t>
            </a:r>
          </a:p>
          <a:p>
            <a:pPr algn="just"/>
            <a:r>
              <a:rPr lang="ru-RU" sz="1200" dirty="0">
                <a:latin typeface="Open Sans" pitchFamily="34" charset="0"/>
              </a:rPr>
              <a:t>	В числе ключевых направлений деятельности органов местного самоуправления – повышение качества и доступности муниципальных услуг, создание благоприятного инвестиционного климата, оказание </a:t>
            </a:r>
            <a:r>
              <a:rPr lang="ru-RU" sz="1200" dirty="0" smtClean="0">
                <a:latin typeface="Open Sans" pitchFamily="34" charset="0"/>
              </a:rPr>
              <a:t>всесторонней </a:t>
            </a:r>
            <a:r>
              <a:rPr lang="ru-RU" sz="1200" dirty="0">
                <a:latin typeface="Open Sans" pitchFamily="34" charset="0"/>
              </a:rPr>
              <a:t>поддержки субъектам малого и среднего бизнеса. Залогом успешного развития экономики является реализация инвестиционных проектов. Руководство района, придавая огромное значение экономической стабильности, процветанию населения, обеспечению комфортных условий его проживания ставит перед собой задачу проведения активной деятельности, направленной на привлечение инвесторов. Глинка открыта для партнерства и сотрудничества.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p:cNvSpPr txBox="1"/>
          <p:nvPr/>
        </p:nvSpPr>
        <p:spPr>
          <a:xfrm>
            <a:off x="299192" y="3787558"/>
            <a:ext cx="2422465" cy="523220"/>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Калмыков </a:t>
            </a: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Михаил  Захарович</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4031576" y="1051811"/>
            <a:ext cx="2049613"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4" name="TextBox 23"/>
          <p:cNvSpPr txBox="1"/>
          <p:nvPr/>
        </p:nvSpPr>
        <p:spPr>
          <a:xfrm>
            <a:off x="1360395" y="6309121"/>
            <a:ext cx="437745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Глинковский район!</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280105" y="4519202"/>
            <a:ext cx="6828266" cy="1015663"/>
          </a:xfrm>
          <a:prstGeom prst="rect">
            <a:avLst/>
          </a:prstGeom>
          <a:noFill/>
        </p:spPr>
        <p:txBody>
          <a:bodyPr wrap="square" rtlCol="0">
            <a:spAutoFit/>
          </a:bodyPr>
          <a:lstStyle/>
          <a:p>
            <a:pPr algn="just"/>
            <a:r>
              <a:rPr lang="ru-RU" sz="1200" dirty="0" smtClean="0"/>
              <a:t>	</a:t>
            </a:r>
            <a:r>
              <a:rPr lang="ru-RU" sz="1200" dirty="0" smtClean="0">
                <a:latin typeface="Open Sans" pitchFamily="34" charset="0"/>
              </a:rPr>
              <a:t>Благоприятные </a:t>
            </a:r>
            <a:r>
              <a:rPr lang="ru-RU" sz="1200" dirty="0">
                <a:latin typeface="Open Sans" pitchFamily="34" charset="0"/>
              </a:rPr>
              <a:t>условия для развития агропромышленного комплекса района способствуют развитию производства сельскохозяйственной продукции.</a:t>
            </a:r>
          </a:p>
          <a:p>
            <a:pPr algn="just"/>
            <a:r>
              <a:rPr lang="ru-RU" sz="1200" dirty="0">
                <a:latin typeface="Open Sans" pitchFamily="34" charset="0"/>
              </a:rPr>
              <a:t>	Наличие месторождений полезных ископаемых (торф, цементное сырье, песок, гравий) создает благоприятные условия для привлечения инвестиций и развития деловых взаимоотношений</a:t>
            </a:r>
            <a:r>
              <a:rPr lang="ru-RU" sz="1200" dirty="0" smtClean="0">
                <a:latin typeface="Open Sans" pitchFamily="34" charset="0"/>
              </a:rPr>
              <a:t>.</a:t>
            </a:r>
            <a:endParaRPr lang="ru-RU" sz="1200" dirty="0">
              <a:latin typeface="Open Sans" pitchFamily="34" charset="0"/>
            </a:endParaRPr>
          </a:p>
        </p:txBody>
      </p:sp>
      <p:sp>
        <p:nvSpPr>
          <p:cNvPr id="28" name="Прямоугольник 27"/>
          <p:cNvSpPr/>
          <p:nvPr/>
        </p:nvSpPr>
        <p:spPr>
          <a:xfrm>
            <a:off x="236368" y="5544693"/>
            <a:ext cx="6625512" cy="646331"/>
          </a:xfrm>
          <a:prstGeom prst="rect">
            <a:avLst/>
          </a:prstGeom>
        </p:spPr>
        <p:txBody>
          <a:bodyPr wrap="square">
            <a:spAutoFit/>
          </a:bodyPr>
          <a:lstStyle/>
          <a:p>
            <a:pPr algn="just"/>
            <a:r>
              <a:rPr lang="ru-RU" sz="1200" dirty="0" smtClean="0"/>
              <a:t>	</a:t>
            </a:r>
            <a:r>
              <a:rPr lang="ru-RU" sz="1200" dirty="0" smtClean="0">
                <a:latin typeface="Open Sans" pitchFamily="34" charset="0"/>
              </a:rPr>
              <a:t>Администрация </a:t>
            </a:r>
            <a:r>
              <a:rPr lang="ru-RU" sz="1200" dirty="0">
                <a:latin typeface="Open Sans" pitchFamily="34" charset="0"/>
              </a:rPr>
              <a:t>муниципального образования «Глинковский район» приглашает к сотрудничеству инвесторов и мы  готовы создать самые благоприятные условия для реализации инвестиционных проектов.</a:t>
            </a:r>
          </a:p>
        </p:txBody>
      </p:sp>
      <p:pic>
        <p:nvPicPr>
          <p:cNvPr id="1026" name="Picture 2" descr="C:\Documents and Settings\111\Мои документы\Download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368" y="1369827"/>
            <a:ext cx="2390464" cy="23062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64269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3526"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 name="TextBox 27"/>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1" name="Рисунок 30"/>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9487" y="1177153"/>
            <a:ext cx="2422382" cy="848350"/>
          </a:xfrm>
          <a:prstGeom prst="rect">
            <a:avLst/>
          </a:prstGeom>
        </p:spPr>
      </p:pic>
      <p:pic>
        <p:nvPicPr>
          <p:cNvPr id="32" name="Рисунок 31"/>
          <p:cNvPicPr>
            <a:picLocks noChangeAspect="1"/>
          </p:cNvPicPr>
          <p:nvPr/>
        </p:nvPicPr>
        <p:blipFill>
          <a:blip r:embed="rId4"/>
          <a:stretch>
            <a:fillRect/>
          </a:stretch>
        </p:blipFill>
        <p:spPr>
          <a:xfrm>
            <a:off x="2061031" y="156237"/>
            <a:ext cx="5498644"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595819" y="2081424"/>
            <a:ext cx="639919" cy="584775"/>
          </a:xfrm>
          <a:prstGeom prst="rect">
            <a:avLst/>
          </a:prstGeom>
          <a:noFill/>
        </p:spPr>
        <p:txBody>
          <a:bodyPr wrap="none" rtlCol="0">
            <a:spAutoFit/>
          </a:bodyPr>
          <a:lstStyle/>
          <a:p>
            <a:pPr algn="ctr"/>
            <a:r>
              <a:rPr lang="ru-RU" sz="32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sz="28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489133" y="1534560"/>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0" name="TextBox 49"/>
          <p:cNvSpPr txBox="1"/>
          <p:nvPr/>
        </p:nvSpPr>
        <p:spPr>
          <a:xfrm>
            <a:off x="3251454" y="4797491"/>
            <a:ext cx="2177310" cy="144655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226" y="4307331"/>
            <a:ext cx="1452636" cy="1452636"/>
          </a:xfrm>
          <a:prstGeom prst="rect">
            <a:avLst/>
          </a:prstGeom>
        </p:spPr>
      </p:pic>
      <p:sp>
        <p:nvSpPr>
          <p:cNvPr id="52" name="TextBox 51"/>
          <p:cNvSpPr txBox="1"/>
          <p:nvPr/>
        </p:nvSpPr>
        <p:spPr>
          <a:xfrm>
            <a:off x="5817103" y="4514371"/>
            <a:ext cx="1050288" cy="1077218"/>
          </a:xfrm>
          <a:prstGeom prst="rect">
            <a:avLst/>
          </a:prstGeom>
          <a:noFill/>
        </p:spPr>
        <p:txBody>
          <a:bodyPr wrap="none" rtlCol="0">
            <a:spAutoFit/>
          </a:bodyPr>
          <a:lstStyle/>
          <a:p>
            <a:pPr algn="ctr"/>
            <a:r>
              <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333</a:t>
            </a:r>
          </a:p>
          <a:p>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a:t>
            </a:r>
            <a:r>
              <a:rPr lang="ru-RU" sz="2800" b="1" dirty="0" err="1"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в.м</a:t>
            </a: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3" name="Рисунок 52"/>
          <p:cNvPicPr>
            <a:picLocks noChangeAspect="1"/>
          </p:cNvPicPr>
          <p:nvPr/>
        </p:nvPicPr>
        <p:blipFill>
          <a:blip r:embed="rId6"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551227" y="3624491"/>
            <a:ext cx="1083951" cy="769441"/>
          </a:xfrm>
          <a:prstGeom prst="rect">
            <a:avLst/>
          </a:prstGeom>
          <a:noFill/>
        </p:spPr>
        <p:txBody>
          <a:bodyPr wrap="non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67,5</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8" name="Picture 2" descr="http://fbm.ru/wp-content/uploads/2015/10/52321671830b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750" r="5916"/>
          <a:stretch/>
        </p:blipFill>
        <p:spPr bwMode="auto">
          <a:xfrm>
            <a:off x="3515473" y="273794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9" name="Рисунок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60" name="Picture 4" descr="http://images.aif.ru/008/168/416a502890c5bbef90211e8644c3977d.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Рисунок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62" name="TextBox 61"/>
          <p:cNvSpPr txBox="1"/>
          <p:nvPr/>
        </p:nvSpPr>
        <p:spPr>
          <a:xfrm>
            <a:off x="6130491" y="1458314"/>
            <a:ext cx="535724"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927043" y="305666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65" name="Рисунок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66" name="TextBox 65"/>
          <p:cNvSpPr txBox="1"/>
          <p:nvPr/>
        </p:nvSpPr>
        <p:spPr>
          <a:xfrm>
            <a:off x="2044339" y="347908"/>
            <a:ext cx="5532028" cy="400110"/>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79684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35098"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TextBox 12"/>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8" name="Диаграмма 17"/>
          <p:cNvGraphicFramePr/>
          <p:nvPr>
            <p:extLst>
              <p:ext uri="{D42A27DB-BD31-4B8C-83A1-F6EECF244321}">
                <p14:modId xmlns:p14="http://schemas.microsoft.com/office/powerpoint/2010/main" val="3072867199"/>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33264" y="1141498"/>
            <a:ext cx="3756380"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1806104852"/>
              </p:ext>
            </p:extLst>
          </p:nvPr>
        </p:nvGraphicFramePr>
        <p:xfrm>
          <a:off x="979229" y="1806497"/>
          <a:ext cx="1864450" cy="1346612"/>
        </p:xfrm>
        <a:graphic>
          <a:graphicData uri="http://schemas.openxmlformats.org/drawingml/2006/table">
            <a:tbl>
              <a:tblPr firstRow="1" bandRow="1">
                <a:tableStyleId>{5C22544A-7EE6-4342-B048-85BDC9FD1C3A}</a:tableStyleId>
              </a:tblPr>
              <a:tblGrid>
                <a:gridCol w="1864450">
                  <a:extLst>
                    <a:ext uri="{9D8B030D-6E8A-4147-A177-3AD203B41FA5}">
                      <a16:colId xmlns="" xmlns:a16="http://schemas.microsoft.com/office/drawing/2014/main" val="271249730"/>
                    </a:ext>
                  </a:extLst>
                </a:gridCol>
              </a:tblGrid>
              <a:tr h="273403">
                <a:tc>
                  <a:txBody>
                    <a:bodyPr/>
                    <a:lstStyle/>
                    <a:p>
                      <a:pPr algn="ct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 xmlns:a16="http://schemas.microsoft.com/office/drawing/2014/main" val="446570374"/>
                  </a:ext>
                </a:extLst>
              </a:tr>
              <a:tr h="104181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2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a:t>
                      </a:r>
                      <a: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офис Смоленского ОСБ № 8609/0111 </a:t>
                      </a:r>
                      <a:b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 Сбербанка РФ</a:t>
                      </a:r>
                      <a:endParaRPr lang="ru-RU" sz="12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 xmlns:a16="http://schemas.microsoft.com/office/drawing/2014/main" val="3661350664"/>
                  </a:ext>
                </a:extLst>
              </a:tr>
            </a:tbl>
          </a:graphicData>
        </a:graphic>
      </p:graphicFrame>
      <p:sp>
        <p:nvSpPr>
          <p:cNvPr id="21" name="TextBox 20"/>
          <p:cNvSpPr txBox="1"/>
          <p:nvPr/>
        </p:nvSpPr>
        <p:spPr>
          <a:xfrm>
            <a:off x="3275447" y="1174736"/>
            <a:ext cx="3779341"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2" name="Диаграмма 21"/>
          <p:cNvGraphicFramePr/>
          <p:nvPr>
            <p:extLst>
              <p:ext uri="{D42A27DB-BD31-4B8C-83A1-F6EECF244321}">
                <p14:modId xmlns:p14="http://schemas.microsoft.com/office/powerpoint/2010/main" val="2882808647"/>
              </p:ext>
            </p:extLst>
          </p:nvPr>
        </p:nvGraphicFramePr>
        <p:xfrm>
          <a:off x="3370430" y="1456456"/>
          <a:ext cx="4414345" cy="359642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10172" y="3718781"/>
            <a:ext cx="3802564"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877518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5887287"/>
            <a:ext cx="6311590" cy="682868"/>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406046"/>
            <a:ext cx="7559675" cy="1236923"/>
          </a:xfrm>
          <a:prstGeom prst="rect">
            <a:avLst/>
          </a:prstGeom>
          <a:ln>
            <a:noFill/>
            <a:prstDash val="lgDash"/>
          </a:ln>
        </p:spPr>
      </p:pic>
      <p:pic>
        <p:nvPicPr>
          <p:cNvPr id="10" name="Рисунок 9"/>
          <p:cNvPicPr>
            <a:picLocks noChangeAspect="1"/>
          </p:cNvPicPr>
          <p:nvPr/>
        </p:nvPicPr>
        <p:blipFill>
          <a:blip r:embed="rId5"/>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4"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474031" y="259880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униципальных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4"/>
          <p:cNvSpPr txBox="1"/>
          <p:nvPr/>
        </p:nvSpPr>
        <p:spPr>
          <a:xfrm>
            <a:off x="3829846" y="2640869"/>
            <a:ext cx="145829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2259068" y="2621171"/>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чреждений общего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5238829" y="2639476"/>
            <a:ext cx="2053575"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p:cNvSpPr txBox="1"/>
          <p:nvPr/>
        </p:nvSpPr>
        <p:spPr>
          <a:xfrm>
            <a:off x="316738" y="3450060"/>
            <a:ext cx="1718740"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177745" y="3436791"/>
            <a:ext cx="4776629" cy="1331134"/>
          </a:xfrm>
          <a:prstGeom prst="rect">
            <a:avLst/>
          </a:prstGeom>
          <a:noFill/>
        </p:spPr>
        <p:txBody>
          <a:bodyPr wrap="none" rtlCol="0">
            <a:spAutoFit/>
          </a:bodyPr>
          <a:lstStyle/>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Белохолмская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Дубосищенская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Доброминская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с</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редняя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«Глинковская средняя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Болтутинская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6">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4750950"/>
            <a:ext cx="7155119" cy="990915"/>
          </a:xfrm>
          <a:prstGeom prst="rect">
            <a:avLst/>
          </a:prstGeom>
        </p:spPr>
      </p:pic>
      <p:sp>
        <p:nvSpPr>
          <p:cNvPr id="37" name="TextBox 36"/>
          <p:cNvSpPr txBox="1"/>
          <p:nvPr/>
        </p:nvSpPr>
        <p:spPr>
          <a:xfrm>
            <a:off x="-41102" y="4807982"/>
            <a:ext cx="2434420" cy="1231106"/>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smtClean="0">
                <a:latin typeface="Open Sans" panose="020B0606030504020204" pitchFamily="34" charset="0"/>
                <a:ea typeface="Open Sans" panose="020B0606030504020204" pitchFamily="34" charset="0"/>
                <a:cs typeface="Open Sans" panose="020B0606030504020204" pitchFamily="34" charset="0"/>
              </a:rPr>
              <a:t>Обучаются </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543</a:t>
            </a: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93872" y="5905555"/>
            <a:ext cx="1798543" cy="646331"/>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79" y="1106499"/>
            <a:ext cx="1503758" cy="1501632"/>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263" y="1104710"/>
            <a:ext cx="1518609" cy="1516461"/>
          </a:xfrm>
          <a:prstGeom prst="rect">
            <a:avLst/>
          </a:prstGeom>
        </p:spPr>
      </p:pic>
      <p:pic>
        <p:nvPicPr>
          <p:cNvPr id="57" name="Рисунок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98" y="1122415"/>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4274" y="1122415"/>
            <a:ext cx="1518609" cy="1516461"/>
          </a:xfrm>
          <a:prstGeom prst="rect">
            <a:avLst/>
          </a:prstGeom>
        </p:spPr>
      </p:pic>
      <p:sp>
        <p:nvSpPr>
          <p:cNvPr id="59" name="TextBox 58"/>
          <p:cNvSpPr txBox="1"/>
          <p:nvPr/>
        </p:nvSpPr>
        <p:spPr>
          <a:xfrm>
            <a:off x="95420" y="4038266"/>
            <a:ext cx="2002536" cy="523220"/>
          </a:xfrm>
          <a:prstGeom prst="rect">
            <a:avLst/>
          </a:prstGeom>
          <a:noFill/>
        </p:spPr>
        <p:txBody>
          <a:bodyPr wrap="non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324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685554" y="1468088"/>
            <a:ext cx="641074" cy="778454"/>
          </a:xfrm>
          <a:prstGeom prst="rect">
            <a:avLst/>
          </a:prstGeom>
          <a:noFill/>
        </p:spPr>
        <p:txBody>
          <a:bodyPr wrap="squar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41" name="TextBox 40"/>
          <p:cNvSpPr txBox="1"/>
          <p:nvPr/>
        </p:nvSpPr>
        <p:spPr>
          <a:xfrm>
            <a:off x="4154016" y="1477489"/>
            <a:ext cx="824089" cy="769442"/>
          </a:xfrm>
          <a:prstGeom prst="rect">
            <a:avLst/>
          </a:prstGeom>
          <a:noFill/>
        </p:spPr>
        <p:txBody>
          <a:bodyPr wrap="square" rtlCol="0">
            <a:spAutoFit/>
          </a:bodyPr>
          <a:lstStyle/>
          <a:p>
            <a:pPr algn="ctr"/>
            <a:r>
              <a:rPr lang="ru-RU" sz="4400" b="1" dirty="0" smtClean="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5984150" y="1490153"/>
            <a:ext cx="498855"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988516" y="1454940"/>
            <a:ext cx="714120" cy="769441"/>
          </a:xfrm>
          <a:prstGeom prst="rect">
            <a:avLst/>
          </a:prstGeom>
          <a:noFill/>
        </p:spPr>
        <p:txBody>
          <a:bodyPr wrap="square" rtlCol="0">
            <a:spAutoFit/>
          </a:bodyPr>
          <a:lstStyle/>
          <a:p>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11" name="Прямоугольник 10"/>
          <p:cNvSpPr/>
          <p:nvPr/>
        </p:nvSpPr>
        <p:spPr>
          <a:xfrm>
            <a:off x="2177745" y="4932938"/>
            <a:ext cx="4675339" cy="652486"/>
          </a:xfrm>
          <a:prstGeom prst="rect">
            <a:avLst/>
          </a:prstGeom>
        </p:spPr>
        <p:txBody>
          <a:bodyPr wrap="square">
            <a:spAutoFit/>
          </a:bodyPr>
          <a:lstStyle/>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«Дом детского творчества»</a:t>
            </a:r>
          </a:p>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«Детско-юношеская спортивная школа»</a:t>
            </a:r>
          </a:p>
        </p:txBody>
      </p:sp>
      <p:sp>
        <p:nvSpPr>
          <p:cNvPr id="44" name="TextBox 4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177745" y="5967110"/>
            <a:ext cx="3438185" cy="523220"/>
          </a:xfrm>
          <a:prstGeom prst="rect">
            <a:avLst/>
          </a:prstGeom>
          <a:noFill/>
        </p:spPr>
        <p:txBody>
          <a:bodyPr wrap="square" rtlCol="0">
            <a:spAutoFit/>
          </a:bodyPr>
          <a:lstStyle/>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«Солнышко»</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«Чебурашка»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601313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nvPr>
        </p:nvGraphicFramePr>
        <p:xfrm>
          <a:off x="781438" y="1186694"/>
          <a:ext cx="5930560" cy="1254950"/>
        </p:xfrm>
        <a:graphic>
          <a:graphicData uri="http://schemas.openxmlformats.org/drawingml/2006/table">
            <a:tbl>
              <a:tblPr firstRow="1" bandRow="1">
                <a:tableStyleId>{5C22544A-7EE6-4342-B048-85BDC9FD1C3A}</a:tableStyleId>
              </a:tblPr>
              <a:tblGrid>
                <a:gridCol w="4786253">
                  <a:extLst>
                    <a:ext uri="{9D8B030D-6E8A-4147-A177-3AD203B41FA5}">
                      <a16:colId xmlns:a16="http://schemas.microsoft.com/office/drawing/2014/main" xmlns="" val="2891352032"/>
                    </a:ext>
                  </a:extLst>
                </a:gridCol>
                <a:gridCol w="1144307">
                  <a:extLst>
                    <a:ext uri="{9D8B030D-6E8A-4147-A177-3AD203B41FA5}">
                      <a16:colId xmlns:a16="http://schemas.microsoft.com/office/drawing/2014/main" xmlns="" val="264918717"/>
                    </a:ext>
                  </a:extLst>
                </a:gridCol>
              </a:tblGrid>
              <a:tr h="419778">
                <a:tc gridSpan="2">
                  <a:txBody>
                    <a:bodyPr/>
                    <a:lstStyle/>
                    <a:p>
                      <a:pPr algn="ctr"/>
                      <a:r>
                        <a:rPr lang="ru-RU" cap="all" baseline="0" dirty="0" smtClean="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endParaRPr lang="ru-RU" cap="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xmlns="" val="235983299"/>
                  </a:ext>
                </a:extLst>
              </a:tr>
              <a:tr h="276125">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ОГБУЗ</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«Глинковская ЦРБ»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1922429711"/>
                  </a:ext>
                </a:extLst>
              </a:tr>
              <a:tr h="469412">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Фельдшерско-акушерские</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пункты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3815169501"/>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508" y="2849518"/>
            <a:ext cx="3341402" cy="226667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63" y="5482422"/>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345" y="4147445"/>
            <a:ext cx="1183118" cy="1183118"/>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725" y="2753961"/>
            <a:ext cx="1185464" cy="1185464"/>
          </a:xfrm>
          <a:prstGeom prst="rect">
            <a:avLst/>
          </a:prstGeom>
        </p:spPr>
      </p:pic>
      <p:sp>
        <p:nvSpPr>
          <p:cNvPr id="16" name="TextBox 15"/>
          <p:cNvSpPr txBox="1"/>
          <p:nvPr/>
        </p:nvSpPr>
        <p:spPr>
          <a:xfrm>
            <a:off x="1723826" y="3054000"/>
            <a:ext cx="1255472" cy="523220"/>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1584238" y="4315470"/>
            <a:ext cx="1683069" cy="738664"/>
          </a:xfrm>
          <a:prstGeom prst="rect">
            <a:avLst/>
          </a:prstGeom>
          <a:noFill/>
        </p:spPr>
        <p:txBody>
          <a:bodyPr wrap="squar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3187505" y="5606549"/>
            <a:ext cx="1694695" cy="954107"/>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25" y="2719462"/>
            <a:ext cx="1219963" cy="1219963"/>
          </a:xfrm>
          <a:prstGeom prst="rect">
            <a:avLst/>
          </a:prstGeom>
        </p:spPr>
      </p:pic>
      <p:sp>
        <p:nvSpPr>
          <p:cNvPr id="21" name="TextBox 20"/>
          <p:cNvSpPr txBox="1"/>
          <p:nvPr/>
        </p:nvSpPr>
        <p:spPr>
          <a:xfrm>
            <a:off x="479709" y="2900112"/>
            <a:ext cx="936987" cy="830997"/>
          </a:xfrm>
          <a:prstGeom prst="rect">
            <a:avLst/>
          </a:prstGeom>
          <a:noFill/>
        </p:spPr>
        <p:txBody>
          <a:bodyPr wrap="square" rtlCol="0">
            <a:spAutoFit/>
          </a:bodyPr>
          <a:lstStyle/>
          <a:p>
            <a:pPr algn="ct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0,02</a:t>
            </a:r>
            <a:r>
              <a:rPr lang="ru-RU" b="1"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705" y="4114872"/>
            <a:ext cx="1205983" cy="1205983"/>
          </a:xfrm>
          <a:prstGeom prst="rect">
            <a:avLst/>
          </a:prstGeom>
        </p:spPr>
      </p:pic>
      <p:sp>
        <p:nvSpPr>
          <p:cNvPr id="22" name="TextBox 21"/>
          <p:cNvSpPr txBox="1"/>
          <p:nvPr/>
        </p:nvSpPr>
        <p:spPr>
          <a:xfrm>
            <a:off x="273089" y="4315470"/>
            <a:ext cx="1293630" cy="892552"/>
          </a:xfrm>
          <a:prstGeom prst="rect">
            <a:avLst/>
          </a:prstGeom>
          <a:noFill/>
        </p:spPr>
        <p:txBody>
          <a:bodyPr wrap="square" rtlCol="0">
            <a:spAutoFit/>
          </a:bodyPr>
          <a:lstStyle/>
          <a:p>
            <a:pPr algn="ctr"/>
            <a:r>
              <a:rPr lang="ru-RU" sz="32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10</a:t>
            </a:r>
            <a:endParaRPr lang="ru-RU" sz="40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dirty="0" smtClean="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1760" y="5460071"/>
            <a:ext cx="1200867" cy="1200867"/>
          </a:xfrm>
          <a:prstGeom prst="rect">
            <a:avLst/>
          </a:prstGeom>
        </p:spPr>
      </p:pic>
      <p:sp>
        <p:nvSpPr>
          <p:cNvPr id="23" name="TextBox 22"/>
          <p:cNvSpPr txBox="1"/>
          <p:nvPr/>
        </p:nvSpPr>
        <p:spPr>
          <a:xfrm>
            <a:off x="2128968" y="5620985"/>
            <a:ext cx="699229" cy="892552"/>
          </a:xfrm>
          <a:prstGeom prst="rect">
            <a:avLst/>
          </a:prstGeom>
          <a:noFill/>
        </p:spPr>
        <p:txBody>
          <a:bodyPr wrap="none" rtlCol="0">
            <a:spAutoFit/>
          </a:bodyPr>
          <a:lstStyle/>
          <a:p>
            <a:pPr algn="ctr"/>
            <a:r>
              <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78</a:t>
            </a:r>
          </a:p>
          <a:p>
            <a:pPr algn="ctr"/>
            <a:r>
              <a:rPr lang="ru-RU" sz="2000"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0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89257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9031"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90" y="2987114"/>
            <a:ext cx="1619513" cy="1617221"/>
          </a:xfrm>
          <a:prstGeom prst="rect">
            <a:avLst/>
          </a:prstGeom>
        </p:spPr>
      </p:pic>
      <p:sp>
        <p:nvSpPr>
          <p:cNvPr id="14" name="TextBox 13"/>
          <p:cNvSpPr txBox="1"/>
          <p:nvPr/>
        </p:nvSpPr>
        <p:spPr>
          <a:xfrm>
            <a:off x="2901290" y="2651666"/>
            <a:ext cx="3294813"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15</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Прямоугольник 14"/>
          <p:cNvSpPr/>
          <p:nvPr/>
        </p:nvSpPr>
        <p:spPr>
          <a:xfrm>
            <a:off x="3852792" y="3144564"/>
            <a:ext cx="2338204" cy="338554"/>
          </a:xfrm>
          <a:prstGeom prst="rect">
            <a:avLst/>
          </a:prstGeom>
        </p:spPr>
        <p:txBody>
          <a:bodyPr wrap="none">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Спортивная площадка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3308031" y="3719733"/>
            <a:ext cx="2668872"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спортивная школа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Прямоугольник 16"/>
          <p:cNvSpPr/>
          <p:nvPr/>
        </p:nvSpPr>
        <p:spPr>
          <a:xfrm>
            <a:off x="3072065" y="4304508"/>
            <a:ext cx="3498070" cy="584775"/>
          </a:xfrm>
          <a:prstGeom prst="rect">
            <a:avLst/>
          </a:prstGeom>
        </p:spPr>
        <p:txBody>
          <a:bodyPr wrap="square">
            <a:spAutoFit/>
          </a:bodyPr>
          <a:lstStyle/>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МДОУ ДО «Детско-юношеская спортивная школа»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4050686" y="2076497"/>
            <a:ext cx="1443024" cy="584775"/>
          </a:xfrm>
          <a:prstGeom prst="rect">
            <a:avLst/>
          </a:prstGeom>
        </p:spPr>
        <p:txBody>
          <a:bodyPr wrap="none">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809</a:t>
            </a:r>
            <a:r>
              <a:rPr lang="ru-RU" sz="2800" b="1" dirty="0" smtClean="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07"/>
            <a:ext cx="3929283" cy="923330"/>
          </a:xfrm>
          <a:prstGeom prst="rect">
            <a:avLst/>
          </a:prstGeom>
          <a:noFill/>
        </p:spPr>
        <p:txBody>
          <a:bodyPr wrap="square" rtlCol="0">
            <a:spAutoFit/>
          </a:bodyPr>
          <a:lstStyle/>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224309" y="5228558"/>
            <a:ext cx="3095778" cy="1138773"/>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2017 г. проведено</a:t>
            </a:r>
          </a:p>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14</a:t>
            </a:r>
            <a:r>
              <a:rPr lang="ru-RU"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мероприятий</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84118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9" name="TextBox 8"/>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0" name="TextBox 49"/>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9" name="Picture 3" descr="C:\FAO\инвестпаспорт\ИНВЕСТИЦИОННЫЙ ПАСПОРТ\ДК Центральный.JPG"/>
          <p:cNvPicPr>
            <a:picLocks noChangeAspect="1" noChangeArrowheads="1"/>
          </p:cNvPicPr>
          <p:nvPr/>
        </p:nvPicPr>
        <p:blipFill rotWithShape="1">
          <a:blip r:embed="rId4" cstate="print"/>
          <a:srcRect l="18371" r="16295"/>
          <a:stretch/>
        </p:blipFill>
        <p:spPr bwMode="auto">
          <a:xfrm>
            <a:off x="376416" y="1422570"/>
            <a:ext cx="955485" cy="955485"/>
          </a:xfrm>
          <a:prstGeom prst="ellipse">
            <a:avLst/>
          </a:prstGeom>
        </p:spPr>
      </p:pic>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55" y="1409614"/>
            <a:ext cx="968441" cy="968441"/>
          </a:xfrm>
          <a:prstGeom prst="rect">
            <a:avLst/>
          </a:prstGeom>
        </p:spPr>
      </p:pic>
      <p:pic>
        <p:nvPicPr>
          <p:cNvPr id="41" name="Рисунок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12" y="3165774"/>
            <a:ext cx="991512" cy="991512"/>
          </a:xfrm>
          <a:prstGeom prst="rect">
            <a:avLst/>
          </a:prstGeom>
        </p:spPr>
      </p:pic>
      <p:sp>
        <p:nvSpPr>
          <p:cNvPr id="44" name="TextBox 43"/>
          <p:cNvSpPr txBox="1"/>
          <p:nvPr/>
        </p:nvSpPr>
        <p:spPr>
          <a:xfrm>
            <a:off x="-139007" y="2461343"/>
            <a:ext cx="1986330" cy="461665"/>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Клубные </a:t>
            </a:r>
          </a:p>
          <a:p>
            <a:r>
              <a:rPr lang="ru-RU" dirty="0" smtClean="0"/>
              <a:t>учреждения</a:t>
            </a:r>
            <a:endParaRPr lang="ru-RU" dirty="0"/>
          </a:p>
        </p:txBody>
      </p:sp>
      <p:sp>
        <p:nvSpPr>
          <p:cNvPr id="45" name="TextBox 44"/>
          <p:cNvSpPr txBox="1"/>
          <p:nvPr/>
        </p:nvSpPr>
        <p:spPr>
          <a:xfrm>
            <a:off x="152852" y="4235786"/>
            <a:ext cx="1402612"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463801" y="1561531"/>
            <a:ext cx="755335" cy="707886"/>
          </a:xfrm>
          <a:prstGeom prst="rect">
            <a:avLst/>
          </a:prstGeom>
          <a:noFill/>
        </p:spPr>
        <p:txBody>
          <a:bodyPr wrap="non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70" y="4806562"/>
            <a:ext cx="994254" cy="994254"/>
          </a:xfrm>
          <a:prstGeom prst="rect">
            <a:avLst/>
          </a:prstGeom>
        </p:spPr>
      </p:pic>
      <p:sp>
        <p:nvSpPr>
          <p:cNvPr id="55" name="TextBox 54"/>
          <p:cNvSpPr txBox="1"/>
          <p:nvPr/>
        </p:nvSpPr>
        <p:spPr>
          <a:xfrm>
            <a:off x="319988" y="5905560"/>
            <a:ext cx="1040218"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436107" y="4949746"/>
            <a:ext cx="774603" cy="707886"/>
          </a:xfrm>
          <a:prstGeom prst="rect">
            <a:avLst/>
          </a:prstGeom>
          <a:noFill/>
        </p:spPr>
        <p:txBody>
          <a:bodyPr wrap="squar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2049614" y="4364036"/>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en-US" sz="2400" b="1" dirty="0" smtClean="0">
                <a:solidFill>
                  <a:srgbClr val="40B640"/>
                </a:solidFill>
                <a:latin typeface="Open Sans Semibold" panose="020B0706030804020204" pitchFamily="34" charset="0"/>
                <a:ea typeface="Open Sans" panose="020B0606030504020204" pitchFamily="34" charset="0"/>
                <a:cs typeface="Open Sans" panose="020B0606030504020204" pitchFamily="34" charset="0"/>
              </a:rPr>
              <a:t>55</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a:t>
            </a:r>
            <a:r>
              <a:rPr lang="ru-RU" dirty="0" smtClean="0">
                <a:latin typeface="Open Sans" panose="020B0606030504020204" pitchFamily="34" charset="0"/>
                <a:ea typeface="Open Sans" panose="020B0606030504020204" pitchFamily="34" charset="0"/>
                <a:cs typeface="Open Sans" panose="020B0606030504020204" pitchFamily="34" charset="0"/>
              </a:rPr>
              <a:t>формированиях занимаются </a:t>
            </a:r>
            <a:r>
              <a:rPr lang="en-US" sz="2400" b="1" dirty="0" smtClean="0">
                <a:solidFill>
                  <a:srgbClr val="40B640"/>
                </a:solidFill>
                <a:latin typeface="Open Sans Semibold" panose="020B0706030804020204" pitchFamily="34" charset="0"/>
                <a:ea typeface="Open Sans" panose="020B0606030504020204" pitchFamily="34" charset="0"/>
                <a:cs typeface="Open Sans" panose="020B0606030504020204" pitchFamily="34" charset="0"/>
              </a:rPr>
              <a:t>420</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человек </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1460281" y="3497122"/>
            <a:ext cx="5647600" cy="738664"/>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2017 г. проведено</a:t>
            </a:r>
          </a:p>
          <a:p>
            <a:pPr algn="ct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660 </a:t>
            </a:r>
            <a:r>
              <a:rPr lang="ru-RU" dirty="0" smtClean="0">
                <a:latin typeface="Open Sans" panose="020B0606030504020204" pitchFamily="34" charset="0"/>
                <a:ea typeface="Open Sans" panose="020B0606030504020204" pitchFamily="34" charset="0"/>
                <a:cs typeface="Open Sans" panose="020B0606030504020204" pitchFamily="34" charset="0"/>
              </a:rPr>
              <a:t>мероприятий </a:t>
            </a: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сфере </a:t>
            </a:r>
            <a:r>
              <a:rPr lang="ru-RU" dirty="0">
                <a:latin typeface="Open Sans" panose="020B0606030504020204" pitchFamily="34" charset="0"/>
                <a:ea typeface="Open Sans" panose="020B0606030504020204" pitchFamily="34" charset="0"/>
                <a:cs typeface="Open Sans" panose="020B0606030504020204" pitchFamily="34" charset="0"/>
              </a:rPr>
              <a:t>культуры</a:t>
            </a:r>
          </a:p>
        </p:txBody>
      </p:sp>
      <p:sp>
        <p:nvSpPr>
          <p:cNvPr id="60" name="TextBox 59"/>
          <p:cNvSpPr txBox="1"/>
          <p:nvPr/>
        </p:nvSpPr>
        <p:spPr>
          <a:xfrm>
            <a:off x="2099195" y="5399067"/>
            <a:ext cx="4164860" cy="1169551"/>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3 </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332</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читателей, книговыдача</a:t>
            </a:r>
            <a:r>
              <a:rPr lang="ru-RU" sz="2800" dirty="0" smtClean="0">
                <a:latin typeface="Open Sans" panose="020B0606030504020204" pitchFamily="34" charset="0"/>
                <a:ea typeface="Open Sans" panose="020B0606030504020204" pitchFamily="34" charset="0"/>
                <a:cs typeface="Open Sans" panose="020B0606030504020204" pitchFamily="34" charset="0"/>
              </a:rPr>
              <a:t> </a:t>
            </a:r>
            <a:br>
              <a:rPr lang="ru-RU" sz="2800" dirty="0" smtClean="0">
                <a:latin typeface="Open Sans" panose="020B0606030504020204" pitchFamily="34" charset="0"/>
                <a:ea typeface="Open Sans" panose="020B0606030504020204" pitchFamily="34" charset="0"/>
                <a:cs typeface="Open Sans" panose="020B0606030504020204" pitchFamily="34" charset="0"/>
              </a:rPr>
            </a:b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94</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088 </a:t>
            </a:r>
            <a:r>
              <a:rPr lang="ru-RU" dirty="0" smtClean="0">
                <a:latin typeface="Open Sans" panose="020B0606030504020204" pitchFamily="34" charset="0"/>
                <a:ea typeface="Open Sans" panose="020B0606030504020204" pitchFamily="34" charset="0"/>
                <a:cs typeface="Open Sans" panose="020B0606030504020204" pitchFamily="34" charset="0"/>
              </a:rPr>
              <a:t>экземпляров</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Рисунок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 name="TextBox 3"/>
          <p:cNvSpPr txBox="1"/>
          <p:nvPr/>
        </p:nvSpPr>
        <p:spPr>
          <a:xfrm>
            <a:off x="467961" y="3335974"/>
            <a:ext cx="1079926" cy="707886"/>
          </a:xfrm>
          <a:prstGeom prst="rect">
            <a:avLst/>
          </a:prstGeom>
          <a:noFill/>
        </p:spPr>
        <p:txBody>
          <a:bodyPr wrap="square" rtlCol="0">
            <a:spAutoFit/>
          </a:bodyPr>
          <a:lstStyle/>
          <a:p>
            <a:r>
              <a:rPr lang="en-US"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descr="F:\Фото\DSC_0138.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2010" y="1204573"/>
            <a:ext cx="2573050" cy="1661146"/>
          </a:xfrm>
          <a:prstGeom prst="rect">
            <a:avLst/>
          </a:prstGeom>
          <a:noFill/>
          <a:ln w="38100">
            <a:solidFill>
              <a:srgbClr val="25B8CA"/>
            </a:solidFill>
          </a:ln>
        </p:spPr>
      </p:pic>
      <p:pic>
        <p:nvPicPr>
          <p:cNvPr id="61" name="Рисунок 60" descr="F:\Глинка Стратегические объекты\Макаренкова фото\ДК.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52178" y="1639350"/>
            <a:ext cx="2601122" cy="1589549"/>
          </a:xfrm>
          <a:prstGeom prst="rect">
            <a:avLst/>
          </a:prstGeom>
          <a:noFill/>
          <a:ln w="38100">
            <a:solidFill>
              <a:srgbClr val="25B8CA"/>
            </a:solidFill>
          </a:ln>
        </p:spPr>
      </p:pic>
      <p:pic>
        <p:nvPicPr>
          <p:cNvPr id="46" name="Рисунок 45"/>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3346" y="1264081"/>
            <a:ext cx="2276282" cy="501640"/>
          </a:xfrm>
          <a:prstGeom prst="rect">
            <a:avLst/>
          </a:prstGeom>
        </p:spPr>
      </p:pic>
      <p:sp>
        <p:nvSpPr>
          <p:cNvPr id="47" name="TextBox 46"/>
          <p:cNvSpPr txBox="1"/>
          <p:nvPr/>
        </p:nvSpPr>
        <p:spPr>
          <a:xfrm>
            <a:off x="1460281" y="1304056"/>
            <a:ext cx="2359347" cy="461665"/>
          </a:xfrm>
          <a:prstGeom prst="rect">
            <a:avLst/>
          </a:prstGeom>
          <a:noFill/>
        </p:spPr>
        <p:txBody>
          <a:bodyPr wrap="square" rtlCol="0">
            <a:spAutoFit/>
          </a:bodyPr>
          <a:lstStyle/>
          <a:p>
            <a:pPr algn="ctr"/>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культурно-просветительный центр»</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Рисунок 64"/>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86844" y="2596626"/>
            <a:ext cx="2188875" cy="501640"/>
          </a:xfrm>
          <a:prstGeom prst="rect">
            <a:avLst/>
          </a:prstGeom>
        </p:spPr>
      </p:pic>
      <p:sp>
        <p:nvSpPr>
          <p:cNvPr id="66" name="TextBox 65"/>
          <p:cNvSpPr txBox="1"/>
          <p:nvPr/>
        </p:nvSpPr>
        <p:spPr>
          <a:xfrm>
            <a:off x="5186844" y="2616613"/>
            <a:ext cx="2211197" cy="461665"/>
          </a:xfrm>
          <a:prstGeom prst="rect">
            <a:avLst/>
          </a:prstGeom>
          <a:noFill/>
        </p:spPr>
        <p:txBody>
          <a:bodyPr wrap="square" rtlCol="0">
            <a:spAutoFit/>
          </a:bodyPr>
          <a:lstStyle/>
          <a:p>
            <a:pPr algn="ctr"/>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районный  краеведческий музей</a:t>
            </a:r>
          </a:p>
        </p:txBody>
      </p:sp>
    </p:spTree>
    <p:extLst>
      <p:ext uri="{BB962C8B-B14F-4D97-AF65-F5344CB8AC3E}">
        <p14:creationId xmlns:p14="http://schemas.microsoft.com/office/powerpoint/2010/main" val="2886423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descr="http://www.mk-smolensk.ru/upload/entities/2016/07/01/articlesImages/image/f2/ca/73/b2/2186365_7101616.jpg"/>
          <p:cNvPicPr/>
          <p:nvPr/>
        </p:nvPicPr>
        <p:blipFill rotWithShape="1">
          <a:blip r:embed="rId3">
            <a:extLst>
              <a:ext uri="{28A0092B-C50C-407E-A947-70E740481C1C}">
                <a14:useLocalDpi xmlns:a14="http://schemas.microsoft.com/office/drawing/2010/main" val="0"/>
              </a:ext>
            </a:extLst>
          </a:blip>
          <a:srcRect l="6827" r="11877"/>
          <a:stretch/>
        </p:blipFill>
        <p:spPr bwMode="auto">
          <a:xfrm>
            <a:off x="1619973" y="2703655"/>
            <a:ext cx="2713703" cy="1676622"/>
          </a:xfrm>
          <a:prstGeom prst="rect">
            <a:avLst/>
          </a:prstGeom>
          <a:noFill/>
          <a:ln w="38100">
            <a:solidFill>
              <a:srgbClr val="25B8CA"/>
            </a:solidFill>
          </a:ln>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07" y="4739906"/>
            <a:ext cx="977191" cy="977191"/>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8" y="1202772"/>
            <a:ext cx="1002772" cy="1002772"/>
          </a:xfrm>
          <a:prstGeom prst="rect">
            <a:avLst/>
          </a:prstGeom>
        </p:spPr>
      </p:pic>
      <p:pic>
        <p:nvPicPr>
          <p:cNvPr id="4" name="Рисунок 3"/>
          <p:cNvPicPr>
            <a:picLocks noChangeAspect="1"/>
          </p:cNvPicPr>
          <p:nvPr/>
        </p:nvPicPr>
        <p:blipFill>
          <a:blip r:embed="rId6"/>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236369" y="1472431"/>
            <a:ext cx="1002772" cy="584775"/>
          </a:xfrm>
          <a:prstGeom prst="rect">
            <a:avLst/>
          </a:prstGeom>
          <a:noFill/>
        </p:spPr>
        <p:txBody>
          <a:bodyPr wrap="square" rtlCol="0">
            <a:spAutoFit/>
          </a:bodyPr>
          <a:lstStyle/>
          <a:p>
            <a:pPr algn="ctr"/>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33</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220971" y="2297576"/>
            <a:ext cx="1134584"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культурного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242847" y="4955866"/>
            <a:ext cx="966051" cy="584775"/>
          </a:xfrm>
          <a:prstGeom prst="rect">
            <a:avLst/>
          </a:prstGeom>
          <a:noFill/>
        </p:spPr>
        <p:txBody>
          <a:bodyPr wrap="square" rtlCol="0">
            <a:spAutoFit/>
          </a:bodyPr>
          <a:lstStyle/>
          <a:p>
            <a:pPr algn="ctr"/>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94</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2658" y="5862667"/>
            <a:ext cx="1519423" cy="600163"/>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археологического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9" name="Рисунок 7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2268" y="4869323"/>
            <a:ext cx="2256809" cy="512264"/>
          </a:xfrm>
          <a:prstGeom prst="rect">
            <a:avLst/>
          </a:prstGeom>
        </p:spPr>
      </p:pic>
      <p:sp>
        <p:nvSpPr>
          <p:cNvPr id="33" name="TextBox 32"/>
          <p:cNvSpPr txBox="1"/>
          <p:nvPr/>
        </p:nvSpPr>
        <p:spPr>
          <a:xfrm>
            <a:off x="1552488" y="4889133"/>
            <a:ext cx="2315410" cy="523220"/>
          </a:xfrm>
          <a:prstGeom prst="rect">
            <a:avLst/>
          </a:prstGeom>
          <a:noFill/>
        </p:spPr>
        <p:txBody>
          <a:bodyPr wrap="square" rtlCol="0">
            <a:spAutoFit/>
          </a:bodyPr>
          <a:lstStyle/>
          <a:p>
            <a:pPr algn="ct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endPar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6" name="Рисунок 45"/>
          <p:cNvPicPr>
            <a:picLocks noChangeAspect="1"/>
          </p:cNvPicPr>
          <p:nvPr/>
        </p:nvPicPr>
        <p:blipFill>
          <a:blip r:embed="rId9" cstate="print">
            <a:duotone>
              <a:prstClr val="black"/>
              <a:srgbClr val="8ACE52">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77317" y="4124893"/>
            <a:ext cx="2407452" cy="549537"/>
          </a:xfrm>
          <a:prstGeom prst="rect">
            <a:avLst/>
          </a:prstGeom>
        </p:spPr>
      </p:pic>
      <p:pic>
        <p:nvPicPr>
          <p:cNvPr id="43" name="Рисунок 42"/>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23556" y="3778776"/>
            <a:ext cx="3183301" cy="1644721"/>
          </a:xfrm>
          <a:prstGeom prst="rect">
            <a:avLst/>
          </a:prstGeom>
          <a:ln w="12700">
            <a:solidFill>
              <a:srgbClr val="4CCBD4"/>
            </a:solidFill>
            <a:prstDash val="lgDash"/>
          </a:ln>
        </p:spPr>
      </p:pic>
      <p:sp>
        <p:nvSpPr>
          <p:cNvPr id="34" name="TextBox 33"/>
          <p:cNvSpPr txBox="1"/>
          <p:nvPr/>
        </p:nvSpPr>
        <p:spPr>
          <a:xfrm>
            <a:off x="4198896" y="3826166"/>
            <a:ext cx="2658969" cy="30777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665" y="4149786"/>
            <a:ext cx="266700" cy="233469"/>
          </a:xfrm>
          <a:prstGeom prst="rect">
            <a:avLst/>
          </a:prstGeom>
        </p:spPr>
      </p:pic>
      <p:pic>
        <p:nvPicPr>
          <p:cNvPr id="39" name="Рисунок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665" y="4825060"/>
            <a:ext cx="266700" cy="233469"/>
          </a:xfrm>
          <a:prstGeom prst="rect">
            <a:avLst/>
          </a:prstGeom>
        </p:spPr>
      </p:pic>
      <p:sp>
        <p:nvSpPr>
          <p:cNvPr id="11" name="TextBox 10"/>
          <p:cNvSpPr txBox="1"/>
          <p:nvPr/>
        </p:nvSpPr>
        <p:spPr>
          <a:xfrm>
            <a:off x="4449365" y="4109469"/>
            <a:ext cx="2698896" cy="600164"/>
          </a:xfrm>
          <a:prstGeom prst="rect">
            <a:avLst/>
          </a:prstGeom>
          <a:noFill/>
        </p:spPr>
        <p:txBody>
          <a:bodyPr wrap="square" rtlCol="0">
            <a:spAutoFit/>
          </a:bodyPr>
          <a:lstStyle/>
          <a:p>
            <a:pPr algn="just"/>
            <a:r>
              <a:rPr lang="ru-RU" sz="1100" dirty="0" smtClean="0">
                <a:latin typeface="Open Sans" pitchFamily="34" charset="0"/>
              </a:rPr>
              <a:t>20 апреля - открытый </a:t>
            </a:r>
            <a:r>
              <a:rPr lang="ru-RU" sz="1100" dirty="0">
                <a:latin typeface="Open Sans" pitchFamily="34" charset="0"/>
              </a:rPr>
              <a:t>фестиваль фортепианной музыки «Волшебный рояль» </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p:cNvSpPr txBox="1"/>
          <p:nvPr/>
        </p:nvSpPr>
        <p:spPr>
          <a:xfrm>
            <a:off x="4449365" y="4786700"/>
            <a:ext cx="2698896" cy="430887"/>
          </a:xfrm>
          <a:prstGeom prst="rect">
            <a:avLst/>
          </a:prstGeom>
          <a:noFill/>
        </p:spPr>
        <p:txBody>
          <a:bodyPr wrap="square" rtlCol="0">
            <a:spAutoFit/>
          </a:bodyPr>
          <a:lstStyle/>
          <a:p>
            <a:pPr algn="just"/>
            <a:r>
              <a:rPr lang="ru-RU" sz="1100" dirty="0">
                <a:latin typeface="Open Sans" pitchFamily="34" charset="0"/>
              </a:rPr>
              <a:t>7</a:t>
            </a:r>
            <a:r>
              <a:rPr lang="ru-RU" sz="1100" dirty="0" smtClean="0">
                <a:latin typeface="Open Sans" pitchFamily="34" charset="0"/>
              </a:rPr>
              <a:t> октября - открытый  </a:t>
            </a:r>
            <a:r>
              <a:rPr lang="ru-RU" sz="1100" dirty="0">
                <a:latin typeface="Open Sans" pitchFamily="34" charset="0"/>
              </a:rPr>
              <a:t>молодежный фестиваль «Молодая волна</a:t>
            </a:r>
            <a:r>
              <a:rPr lang="ru-RU" sz="1100" dirty="0" smtClean="0">
                <a:latin typeface="Open Sans" pitchFamily="34" charset="0"/>
              </a:rPr>
              <a:t>»</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9" name="TextBox 48"/>
          <p:cNvSpPr txBox="1"/>
          <p:nvPr/>
        </p:nvSpPr>
        <p:spPr>
          <a:xfrm>
            <a:off x="2868119" y="1928244"/>
            <a:ext cx="925948" cy="369332"/>
          </a:xfrm>
          <a:prstGeom prst="rect">
            <a:avLst/>
          </a:prstGeom>
          <a:noFill/>
        </p:spPr>
        <p:txBody>
          <a:bodyPr wrap="squar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фото</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1183577" y="4175306"/>
            <a:ext cx="2538511"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Ч</a:t>
            </a: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асовня Казанской </a:t>
            </a: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иконы </a:t>
            </a: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Божией Матери</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descr="F:\Глинка Стратегические объекты\Новая папка\Храм Святителя Ноколая 1.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1453" y="1472431"/>
            <a:ext cx="2585499" cy="1339669"/>
          </a:xfrm>
          <a:prstGeom prst="rect">
            <a:avLst/>
          </a:prstGeom>
          <a:noFill/>
          <a:ln w="38100">
            <a:solidFill>
              <a:srgbClr val="25B8CA"/>
            </a:solidFill>
          </a:ln>
        </p:spPr>
      </p:pic>
      <p:pic>
        <p:nvPicPr>
          <p:cNvPr id="50" name="Рисунок 49"/>
          <p:cNvPicPr>
            <a:picLocks noChangeAspect="1"/>
          </p:cNvPicPr>
          <p:nvPr/>
        </p:nvPicPr>
        <p:blipFill>
          <a:blip r:embed="rId9" cstate="print">
            <a:duotone>
              <a:prstClr val="black"/>
              <a:srgbClr val="A4C987">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54435" y="1117892"/>
            <a:ext cx="2487700" cy="426102"/>
          </a:xfrm>
          <a:prstGeom prst="rect">
            <a:avLst/>
          </a:prstGeom>
        </p:spPr>
      </p:pic>
      <p:sp>
        <p:nvSpPr>
          <p:cNvPr id="6" name="TextBox 5"/>
          <p:cNvSpPr txBox="1"/>
          <p:nvPr/>
        </p:nvSpPr>
        <p:spPr>
          <a:xfrm>
            <a:off x="1386560" y="1110097"/>
            <a:ext cx="2588223" cy="369332"/>
          </a:xfrm>
          <a:prstGeom prst="rect">
            <a:avLst/>
          </a:prstGeom>
          <a:noFill/>
        </p:spPr>
        <p:txBody>
          <a:bodyPr wrap="square" rtlCol="0">
            <a:spAutoFit/>
          </a:bodyPr>
          <a:lstStyle/>
          <a:p>
            <a:pPr algn="ctr"/>
            <a:r>
              <a:rPr lang="ru-RU" sz="1200" b="1" dirty="0" smtClean="0">
                <a:solidFill>
                  <a:schemeClr val="bg1"/>
                </a:solidFill>
                <a:latin typeface="Open Sans" pitchFamily="34" charset="0"/>
              </a:rPr>
              <a:t>Церковь</a:t>
            </a:r>
            <a:r>
              <a:rPr lang="ru-RU" dirty="0" smtClean="0"/>
              <a:t> </a:t>
            </a:r>
            <a:r>
              <a:rPr lang="ru-RU" sz="1200" b="1" dirty="0" smtClean="0">
                <a:solidFill>
                  <a:schemeClr val="bg1"/>
                </a:solidFill>
                <a:latin typeface="Open Sans" pitchFamily="34" charset="0"/>
              </a:rPr>
              <a:t>Николая Чудотворца</a:t>
            </a:r>
            <a:endParaRPr lang="ru-RU" sz="1200" b="1" dirty="0">
              <a:solidFill>
                <a:schemeClr val="bg1"/>
              </a:solidFill>
              <a:latin typeface="Open Sans" pitchFamily="34" charset="0"/>
            </a:endParaRPr>
          </a:p>
        </p:txBody>
      </p:sp>
      <p:pic>
        <p:nvPicPr>
          <p:cNvPr id="57" name="Рисунок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911454" y="5636123"/>
            <a:ext cx="489396" cy="489396"/>
          </a:xfrm>
          <a:prstGeom prst="rect">
            <a:avLst/>
          </a:prstGeom>
        </p:spPr>
      </p:pic>
      <p:sp>
        <p:nvSpPr>
          <p:cNvPr id="7" name="Прямоугольник 6"/>
          <p:cNvSpPr/>
          <p:nvPr/>
        </p:nvSpPr>
        <p:spPr>
          <a:xfrm>
            <a:off x="2425664" y="5631836"/>
            <a:ext cx="2133093"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Культурно-</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познавательный</a:t>
            </a:r>
          </a:p>
        </p:txBody>
      </p:sp>
      <p:pic>
        <p:nvPicPr>
          <p:cNvPr id="58" name="Рисунок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8019" y="6240491"/>
            <a:ext cx="512831" cy="512831"/>
          </a:xfrm>
          <a:prstGeom prst="rect">
            <a:avLst/>
          </a:prstGeom>
        </p:spPr>
      </p:pic>
      <p:sp>
        <p:nvSpPr>
          <p:cNvPr id="8" name="Прямоугольник 7"/>
          <p:cNvSpPr/>
          <p:nvPr/>
        </p:nvSpPr>
        <p:spPr>
          <a:xfrm>
            <a:off x="2425664" y="6266073"/>
            <a:ext cx="1831852"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p>
        </p:txBody>
      </p:sp>
      <p:pic>
        <p:nvPicPr>
          <p:cNvPr id="61" name="Рисунок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2665" y="5644056"/>
            <a:ext cx="487816" cy="487816"/>
          </a:xfrm>
          <a:prstGeom prst="rect">
            <a:avLst/>
          </a:prstGeom>
        </p:spPr>
      </p:pic>
      <p:sp>
        <p:nvSpPr>
          <p:cNvPr id="12" name="Прямоугольник 11"/>
          <p:cNvSpPr/>
          <p:nvPr/>
        </p:nvSpPr>
        <p:spPr>
          <a:xfrm flipH="1">
            <a:off x="4762319" y="5724168"/>
            <a:ext cx="1524681" cy="276999"/>
          </a:xfrm>
          <a:prstGeom prst="rect">
            <a:avLst/>
          </a:prstGeom>
        </p:spPr>
        <p:txBody>
          <a:bodyPr wrap="square">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Рекреационный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2" name="Рисунок 61"/>
          <p:cNvPicPr>
            <a:picLocks noChangeAspect="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83656" y="6264450"/>
            <a:ext cx="486825" cy="486825"/>
          </a:xfrm>
          <a:prstGeom prst="rect">
            <a:avLst/>
          </a:prstGeom>
        </p:spPr>
      </p:pic>
      <p:sp>
        <p:nvSpPr>
          <p:cNvPr id="14" name="Прямоугольник 13"/>
          <p:cNvSpPr/>
          <p:nvPr/>
        </p:nvSpPr>
        <p:spPr>
          <a:xfrm>
            <a:off x="4796359" y="6358405"/>
            <a:ext cx="1242053"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Религиозный</a:t>
            </a:r>
          </a:p>
        </p:txBody>
      </p:sp>
      <p:pic>
        <p:nvPicPr>
          <p:cNvPr id="1026" name="Picture 2" descr="F:\Глинка Стратегические объекты\Новая папка\100_4664.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28914" y="1761648"/>
            <a:ext cx="3010537" cy="1639054"/>
          </a:xfrm>
          <a:prstGeom prst="rect">
            <a:avLst/>
          </a:prstGeom>
          <a:noFill/>
          <a:ln w="38100">
            <a:solidFill>
              <a:srgbClr val="25B8CA"/>
            </a:solidFill>
          </a:ln>
          <a:extLst>
            <a:ext uri="{909E8E84-426E-40DD-AFC4-6F175D3DCCD1}">
              <a14:hiddenFill xmlns:a14="http://schemas.microsoft.com/office/drawing/2010/main">
                <a:solidFill>
                  <a:srgbClr val="FFFFFF"/>
                </a:solidFill>
              </a14:hiddenFill>
            </a:ext>
          </a:extLst>
        </p:spPr>
      </p:pic>
      <p:pic>
        <p:nvPicPr>
          <p:cNvPr id="48" name="Рисунок 47"/>
          <p:cNvPicPr>
            <a:picLocks noChangeAspect="1"/>
          </p:cNvPicPr>
          <p:nvPr/>
        </p:nvPicPr>
        <p:blipFill>
          <a:blip r:embed="rId9" cstate="print">
            <a:duotone>
              <a:prstClr val="black"/>
              <a:srgbClr val="B2D499">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08374" y="3061830"/>
            <a:ext cx="2855194" cy="494741"/>
          </a:xfrm>
          <a:prstGeom prst="rect">
            <a:avLst/>
          </a:prstGeom>
        </p:spPr>
      </p:pic>
      <p:sp>
        <p:nvSpPr>
          <p:cNvPr id="55" name="TextBox 54"/>
          <p:cNvSpPr txBox="1"/>
          <p:nvPr/>
        </p:nvSpPr>
        <p:spPr>
          <a:xfrm>
            <a:off x="4351550" y="3028617"/>
            <a:ext cx="3024902" cy="461665"/>
          </a:xfrm>
          <a:prstGeom prst="rect">
            <a:avLst/>
          </a:prstGeom>
          <a:noFill/>
        </p:spPr>
        <p:txBody>
          <a:bodyPr wrap="square" rtlCol="0">
            <a:spAutoFit/>
          </a:bodyPr>
          <a:lstStyle/>
          <a:p>
            <a:pPr algn="ct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Мемориально-исторический комплекс «На службе отечеству»</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41" name="Рисунок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6609" y="3106024"/>
            <a:ext cx="1001779" cy="1001779"/>
          </a:xfrm>
          <a:prstGeom prst="rect">
            <a:avLst/>
          </a:prstGeom>
        </p:spPr>
      </p:pic>
      <p:sp>
        <p:nvSpPr>
          <p:cNvPr id="47" name="TextBox 46"/>
          <p:cNvSpPr txBox="1"/>
          <p:nvPr/>
        </p:nvSpPr>
        <p:spPr>
          <a:xfrm>
            <a:off x="87071" y="4182370"/>
            <a:ext cx="1332616" cy="261610"/>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Прямоугольник 8"/>
          <p:cNvSpPr/>
          <p:nvPr/>
        </p:nvSpPr>
        <p:spPr>
          <a:xfrm>
            <a:off x="271276" y="3313070"/>
            <a:ext cx="996293" cy="584775"/>
          </a:xfrm>
          <a:prstGeom prst="rect">
            <a:avLst/>
          </a:prstGeom>
        </p:spPr>
        <p:txBody>
          <a:bodyPr wrap="square">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281351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sp>
        <p:nvSpPr>
          <p:cNvPr id="7" name="TextBox 6"/>
          <p:cNvSpPr txBox="1"/>
          <p:nvPr/>
        </p:nvSpPr>
        <p:spPr>
          <a:xfrm>
            <a:off x="833915" y="154887"/>
            <a:ext cx="1114408"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2860984833"/>
              </p:ext>
            </p:extLst>
          </p:nvPr>
        </p:nvGraphicFramePr>
        <p:xfrm>
          <a:off x="513984" y="1172205"/>
          <a:ext cx="6083417" cy="4879933"/>
        </p:xfrm>
        <a:graphic>
          <a:graphicData uri="http://schemas.openxmlformats.org/drawingml/2006/table">
            <a:tbl>
              <a:tblPr firstRow="1" bandRow="1">
                <a:tableStyleId>{5C22544A-7EE6-4342-B048-85BDC9FD1C3A}</a:tableStyleId>
              </a:tblPr>
              <a:tblGrid>
                <a:gridCol w="1920481"/>
                <a:gridCol w="4162936"/>
              </a:tblGrid>
              <a:tr h="1226865">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smtClean="0">
                          <a:solidFill>
                            <a:schemeClr val="tx1"/>
                          </a:solidFill>
                        </a:rPr>
                        <a:t>Сильные стороны</a:t>
                      </a:r>
                      <a:endParaRPr lang="ru-RU" sz="1600" dirty="0" smtClean="0">
                        <a:solidFill>
                          <a:schemeClr val="tx1"/>
                        </a:solidFill>
                      </a:endParaRPr>
                    </a:p>
                    <a:p>
                      <a:pPr algn="ctr"/>
                      <a:r>
                        <a:rPr lang="en-US" sz="1600" dirty="0" smtClean="0">
                          <a:solidFill>
                            <a:schemeClr val="tx1"/>
                          </a:solidFill>
                          <a:latin typeface="Open Sans" panose="020B0606030504020204"/>
                        </a:rPr>
                        <a:t>S</a:t>
                      </a:r>
                      <a:endParaRPr lang="ru-RU" sz="1600" baseline="0" dirty="0" smtClean="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выгодное транспортно-географическое положение</a:t>
                      </a:r>
                    </a:p>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наличие сырья: </a:t>
                      </a:r>
                      <a:r>
                        <a:rPr lang="ru-RU" sz="1200" b="0" kern="1200" dirty="0" err="1" smtClean="0">
                          <a:solidFill>
                            <a:schemeClr val="tx1"/>
                          </a:solidFill>
                          <a:effectLst/>
                          <a:latin typeface="Open Sans" pitchFamily="34" charset="0"/>
                          <a:ea typeface="Open Sans" panose="020B0606030504020204" pitchFamily="34" charset="0"/>
                          <a:cs typeface="Open Sans" panose="020B0606030504020204" pitchFamily="34" charset="0"/>
                        </a:rPr>
                        <a:t>песчаногравийной</a:t>
                      </a: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 смеси, торфа, цементного сырья</a:t>
                      </a:r>
                    </a:p>
                    <a:p>
                      <a:pPr marL="171450" lvl="0" indent="-171450">
                        <a:buFont typeface="Arial" panose="020B0604020202020204" pitchFamily="34" charset="0"/>
                        <a:buChar char="•"/>
                      </a:pPr>
                      <a:r>
                        <a:rPr lang="ru-RU" sz="1200" b="0" kern="1200" baseline="0" dirty="0" smtClean="0">
                          <a:solidFill>
                            <a:schemeClr val="tx1"/>
                          </a:solidFill>
                          <a:effectLst/>
                          <a:latin typeface="Open Sans" pitchFamily="34" charset="0"/>
                          <a:ea typeface="Open Sans" panose="020B0606030504020204" pitchFamily="34" charset="0"/>
                          <a:cs typeface="Open Sans" panose="020B0606030504020204" pitchFamily="34" charset="0"/>
                        </a:rPr>
                        <a:t>близость</a:t>
                      </a: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 к региональному центру (г. Смоленск)</a:t>
                      </a:r>
                    </a:p>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наличие газопроводных сетей</a:t>
                      </a:r>
                    </a:p>
                  </a:txBody>
                  <a:tcPr>
                    <a:solidFill>
                      <a:srgbClr val="6FCECE"/>
                    </a:solidFill>
                  </a:tcPr>
                </a:tc>
              </a:tr>
              <a:tr h="1814996">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smtClean="0">
                          <a:solidFill>
                            <a:schemeClr val="tx1"/>
                          </a:solidFill>
                        </a:rPr>
                        <a:t>Слабые стороны</a:t>
                      </a:r>
                      <a:endParaRPr lang="ru-RU" sz="1600" b="1" dirty="0" smtClean="0">
                        <a:solidFill>
                          <a:schemeClr val="tx1"/>
                        </a:solidFill>
                      </a:endParaRPr>
                    </a:p>
                    <a:p>
                      <a:pPr algn="ctr"/>
                      <a:r>
                        <a:rPr lang="en-US" sz="1600" b="1" baseline="0" dirty="0" smtClean="0">
                          <a:solidFill>
                            <a:schemeClr val="tx1"/>
                          </a:solidFill>
                          <a:latin typeface="Open Sans" panose="020B0606030504020204"/>
                        </a:rPr>
                        <a:t>W</a:t>
                      </a:r>
                      <a:endParaRPr lang="ru-RU" sz="1600" b="1" baseline="0" dirty="0" smtClean="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отсутствие свободного жилья</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низкая численность населения, в том числе трудоспособного</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дефицит высококвалифицированных кадров</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недостаточная обеспеченность производственных площадок объектами инфраструктуры</a:t>
                      </a:r>
                    </a:p>
                    <a:p>
                      <a:pPr marL="171450" lvl="0" indent="-171450">
                        <a:buFont typeface="Arial" panose="020B0604020202020204" pitchFamily="34" charset="0"/>
                        <a:buChar char="•"/>
                      </a:pPr>
                      <a:r>
                        <a:rPr lang="ru-RU" sz="1200" b="0" i="0" kern="1200" baseline="0" dirty="0" err="1" smtClean="0">
                          <a:solidFill>
                            <a:schemeClr val="dk1"/>
                          </a:solidFill>
                          <a:effectLst/>
                          <a:latin typeface="Open Sans" pitchFamily="34" charset="0"/>
                          <a:ea typeface="Open Sans" panose="020B0606030504020204" pitchFamily="34" charset="0"/>
                          <a:cs typeface="Open Sans" panose="020B0606030504020204" pitchFamily="34" charset="0"/>
                        </a:rPr>
                        <a:t>мелкоконтурные</a:t>
                      </a: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 земельные участки</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малых форм хозяйствования</a:t>
                      </a:r>
                    </a:p>
                  </a:txBody>
                  <a:tcPr>
                    <a:solidFill>
                      <a:srgbClr val="8FDEE3"/>
                    </a:solidFill>
                  </a:tcPr>
                </a:tc>
              </a:tr>
              <a:tr h="1149423">
                <a:tc>
                  <a:txBody>
                    <a:bodyPr/>
                    <a:lstStyle/>
                    <a:p>
                      <a:pPr algn="ctr"/>
                      <a:r>
                        <a:rPr lang="ru-RU" sz="1600" b="1" dirty="0" smtClean="0"/>
                        <a:t>Возможности</a:t>
                      </a:r>
                    </a:p>
                    <a:p>
                      <a:pPr algn="ctr"/>
                      <a:r>
                        <a:rPr lang="en-US" sz="1600" b="1" dirty="0" smtClean="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вовлечение в оборот неиспользуемых сельскохозяйственных угодий</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сельскохозяйственного туризма</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жилищного строительства</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строительство промышленных предприятий</a:t>
                      </a:r>
                    </a:p>
                  </a:txBody>
                  <a:tcPr>
                    <a:solidFill>
                      <a:srgbClr val="E8E8A8"/>
                    </a:solidFill>
                  </a:tcPr>
                </a:tc>
              </a:tr>
              <a:tr h="688649">
                <a:tc>
                  <a:txBody>
                    <a:bodyPr/>
                    <a:lstStyle/>
                    <a:p>
                      <a:pPr algn="ctr"/>
                      <a:r>
                        <a:rPr lang="ru-RU" sz="1600" b="1" dirty="0" smtClean="0"/>
                        <a:t>Угрозы</a:t>
                      </a:r>
                    </a:p>
                    <a:p>
                      <a:pPr algn="ctr"/>
                      <a:r>
                        <a:rPr lang="en-US" sz="1600" b="1" dirty="0" smtClean="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сохранение естественной убыли и демографическое старение населения</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отток молодежи из района</a:t>
                      </a:r>
                    </a:p>
                  </a:txBody>
                  <a:tcPr>
                    <a:solidFill>
                      <a:srgbClr val="FBFBB7"/>
                    </a:solidFill>
                  </a:tcPr>
                </a:tc>
              </a:tr>
            </a:tbl>
          </a:graphicData>
        </a:graphic>
      </p:graphicFrame>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9" name="TextBox 8"/>
          <p:cNvSpPr txBox="1"/>
          <p:nvPr/>
        </p:nvSpPr>
        <p:spPr>
          <a:xfrm>
            <a:off x="7121735" y="7190343"/>
            <a:ext cx="44755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398564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44481" y="1300778"/>
            <a:ext cx="7548234" cy="4419779"/>
          </a:xfrm>
          <a:prstGeom prst="rect">
            <a:avLst/>
          </a:prstGeom>
        </p:spPr>
      </p:pic>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622702" y="1614421"/>
            <a:ext cx="3196360" cy="95410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«ГЛИНКОВСКИЙ РАЙОН»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691543" y="3963221"/>
            <a:ext cx="3058673" cy="1169551"/>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«ГЛИНКОВСКИЙ РАЙОН»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Департамент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2" y="3996081"/>
            <a:ext cx="2583543" cy="738664"/>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ООО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«Корпорация инвестиционного развития»</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592593" y="2568528"/>
            <a:ext cx="3256577" cy="1384995"/>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Калмыков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Михаил Захарович</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(48165) 2-11-44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4"/>
              </a:rPr>
              <a:t>glinka@admin-smolensk.ru</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glinka.admin-smolensk.ru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1063223" y="5142471"/>
            <a:ext cx="2315314" cy="738664"/>
          </a:xfrm>
          <a:prstGeom prst="rect">
            <a:avLst/>
          </a:prstGeom>
          <a:noFill/>
        </p:spPr>
        <p:txBody>
          <a:bodyPr wrap="none" rtlCol="0">
            <a:spAutoFit/>
          </a:bodyPr>
          <a:lstStyle/>
          <a:p>
            <a:pPr algn="ctr"/>
            <a:r>
              <a:rPr lang="ru-RU" sz="1400" dirty="0" err="1" smtClean="0">
                <a:latin typeface="Open Sans" panose="020B0606030504020204" pitchFamily="34" charset="0"/>
                <a:ea typeface="Open Sans" panose="020B0606030504020204" pitchFamily="34" charset="0"/>
                <a:cs typeface="Open Sans" panose="020B0606030504020204" pitchFamily="34" charset="0"/>
              </a:rPr>
              <a:t>Саулина</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Галина Александровна</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(48165) 2-11-33</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011953" y="2717739"/>
            <a:ext cx="2691410" cy="954107"/>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20-55-20</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a:t>
            </a:r>
            <a:r>
              <a:rPr lang="ru-RU" sz="1400" dirty="0">
                <a:latin typeface="Open Sans" panose="020B0606030504020204" pitchFamily="34" charset="0"/>
                <a:ea typeface="Open Sans" panose="020B0606030504020204" pitchFamily="34" charset="0"/>
                <a:cs typeface="Open Sans" panose="020B0606030504020204" pitchFamily="34" charset="0"/>
              </a:rPr>
              <a:t>: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20-55-39</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latin typeface="Open Sans" panose="020B0606030504020204" pitchFamily="34" charset="0"/>
                <a:ea typeface="Open Sans" panose="020B0606030504020204" pitchFamily="34" charset="0"/>
                <a:cs typeface="Open Sans" panose="020B0606030504020204" pitchFamily="34" charset="0"/>
                <a:hlinkClick r:id="rId5"/>
              </a:rPr>
              <a:t>dep@smolinvest.com</a:t>
            </a:r>
            <a:endParaRPr lang="ru-RU" sz="1400" u="sng"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dep.smolinvest.com</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77-00-22</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6"/>
              </a:rPr>
              <a:t>smolregion67@yandex.ru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7"/>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882375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111\Мои документы\Downloads\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239" y="3057522"/>
            <a:ext cx="1729971" cy="172997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04" y="1231084"/>
            <a:ext cx="1624794" cy="1624794"/>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6368" y="3235685"/>
            <a:ext cx="4027741" cy="1569660"/>
          </a:xfrm>
          <a:prstGeom prst="rect">
            <a:avLst/>
          </a:prstGeom>
          <a:ln w="38100">
            <a:solidFill>
              <a:srgbClr val="77DAFF"/>
            </a:solidFill>
            <a:prstDash val="sysDash"/>
          </a:ln>
        </p:spPr>
      </p:pic>
      <p:pic>
        <p:nvPicPr>
          <p:cNvPr id="30" name="Рисунок 2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0139" y="1334986"/>
            <a:ext cx="3978693" cy="1460474"/>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6"/>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3430140" y="1381470"/>
            <a:ext cx="3929070" cy="138499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itchFamily="34" charset="0"/>
              </a:rPr>
              <a:t>Село </a:t>
            </a:r>
            <a:r>
              <a:rPr lang="ru-RU" sz="1200" dirty="0">
                <a:latin typeface="Open Sans" pitchFamily="34" charset="0"/>
              </a:rPr>
              <a:t>возникло возле железнодорожной станции </a:t>
            </a:r>
            <a:r>
              <a:rPr lang="ru-RU" sz="1200" dirty="0" err="1">
                <a:latin typeface="Open Sans" pitchFamily="34" charset="0"/>
              </a:rPr>
              <a:t>Совкино</a:t>
            </a:r>
            <a:r>
              <a:rPr lang="ru-RU" sz="1200" dirty="0">
                <a:latin typeface="Open Sans" pitchFamily="34" charset="0"/>
              </a:rPr>
              <a:t> </a:t>
            </a:r>
            <a:r>
              <a:rPr lang="ru-RU" sz="1200" dirty="0" err="1">
                <a:latin typeface="Open Sans" pitchFamily="34" charset="0"/>
              </a:rPr>
              <a:t>Богоявленско</a:t>
            </a:r>
            <a:r>
              <a:rPr lang="ru-RU" sz="1200" dirty="0">
                <a:latin typeface="Open Sans" pitchFamily="34" charset="0"/>
              </a:rPr>
              <a:t>-Смоленской железной дороги в 1898 г. </a:t>
            </a:r>
            <a:r>
              <a:rPr lang="ru-RU" sz="1200" dirty="0" smtClean="0">
                <a:latin typeface="Open Sans" pitchFamily="34" charset="0"/>
              </a:rPr>
              <a:t> </a:t>
            </a:r>
            <a:r>
              <a:rPr lang="ru-RU" sz="1200" dirty="0">
                <a:latin typeface="Open Sans" pitchFamily="34" charset="0"/>
              </a:rPr>
              <a:t>Получило современное название в честь М. И. Глинки, по случаю 50-летия со дня его смерти (Глинка родился неподалёку, в селе Новоспасское Ельнинского уезда).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1907</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07767" y="5892982"/>
            <a:ext cx="1543078"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Село получило современное название в честь  </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М.И. </a:t>
            </a:r>
            <a:r>
              <a:rPr lang="ru-RU" sz="1200" dirty="0">
                <a:latin typeface="Open Sans" panose="020B0606030504020204" pitchFamily="34" charset="0"/>
                <a:ea typeface="Open Sans" panose="020B0606030504020204" pitchFamily="34" charset="0"/>
                <a:cs typeface="Open Sans" panose="020B0606030504020204" pitchFamily="34" charset="0"/>
              </a:rPr>
              <a:t>Г</a:t>
            </a:r>
            <a:r>
              <a:rPr lang="ru-RU" sz="1200" dirty="0" smtClean="0">
                <a:latin typeface="Open Sans" panose="020B0606030504020204" pitchFamily="34" charset="0"/>
                <a:ea typeface="Open Sans" panose="020B0606030504020204" pitchFamily="34" charset="0"/>
                <a:cs typeface="Open Sans" panose="020B0606030504020204" pitchFamily="34" charset="0"/>
              </a:rPr>
              <a:t>линки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740183" y="5863775"/>
            <a:ext cx="1596968"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-районный центр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188112" y="5843012"/>
            <a:ext cx="1842564" cy="120032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Упразднение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Глинковского</a:t>
            </a:r>
            <a:r>
              <a:rPr lang="ru-RU" sz="1200" dirty="0" smtClean="0">
                <a:latin typeface="Open Sans" panose="020B0606030504020204" pitchFamily="34" charset="0"/>
                <a:ea typeface="Open Sans" panose="020B0606030504020204" pitchFamily="34" charset="0"/>
                <a:cs typeface="Open Sans" panose="020B0606030504020204" pitchFamily="34" charset="0"/>
              </a:rPr>
              <a:t> района. </a:t>
            </a:r>
            <a:r>
              <a:rPr lang="ru-RU" sz="1200" dirty="0">
                <a:latin typeface="Open Sans" panose="020B0606030504020204" pitchFamily="34" charset="0"/>
                <a:ea typeface="Open Sans" panose="020B0606030504020204" pitchFamily="34" charset="0"/>
                <a:cs typeface="Open Sans" panose="020B0606030504020204" pitchFamily="34" charset="0"/>
              </a:rPr>
              <a:t>Территория района вошла в состав Дорогобужского и Ельнинского района</a:t>
            </a:r>
          </a:p>
        </p:txBody>
      </p:sp>
      <p:sp>
        <p:nvSpPr>
          <p:cNvPr id="60" name="TextBox 59"/>
          <p:cNvSpPr txBox="1"/>
          <p:nvPr/>
        </p:nvSpPr>
        <p:spPr>
          <a:xfrm>
            <a:off x="303805" y="3235685"/>
            <a:ext cx="3941917" cy="1569660"/>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itchFamily="34" charset="0"/>
              </a:rPr>
              <a:t> </a:t>
            </a:r>
            <a:r>
              <a:rPr lang="ru-RU" sz="1200" dirty="0">
                <a:latin typeface="Open Sans" pitchFamily="34" charset="0"/>
              </a:rPr>
              <a:t>С</a:t>
            </a:r>
            <a:r>
              <a:rPr lang="ru-RU" sz="1200" dirty="0" smtClean="0">
                <a:latin typeface="Open Sans" pitchFamily="34" charset="0"/>
              </a:rPr>
              <a:t>ело </a:t>
            </a:r>
            <a:r>
              <a:rPr lang="ru-RU" sz="1200" dirty="0">
                <a:latin typeface="Open Sans" pitchFamily="34" charset="0"/>
              </a:rPr>
              <a:t>Глинка было в составе Ельнинского уезда Смоленской губернии, с 1922 года в составе Вяземского уезда. </a:t>
            </a:r>
          </a:p>
          <a:p>
            <a:pPr algn="just"/>
            <a:r>
              <a:rPr lang="ru-RU" sz="1200" dirty="0">
                <a:latin typeface="Open Sans" pitchFamily="34" charset="0"/>
              </a:rPr>
              <a:t>      Глинковский район – р</a:t>
            </a:r>
            <a:r>
              <a:rPr lang="ru-RU" sz="1200" dirty="0" smtClean="0">
                <a:latin typeface="Open Sans" pitchFamily="34" charset="0"/>
              </a:rPr>
              <a:t>одина </a:t>
            </a:r>
            <a:r>
              <a:rPr lang="ru-RU" sz="1200" dirty="0">
                <a:latin typeface="Open Sans" pitchFamily="34" charset="0"/>
              </a:rPr>
              <a:t>основателя русской комедии А.А. Шаховского, литератора – мемуариста </a:t>
            </a:r>
            <a:r>
              <a:rPr lang="ru-RU" sz="1200" dirty="0" smtClean="0">
                <a:latin typeface="Open Sans" pitchFamily="34" charset="0"/>
              </a:rPr>
              <a:t>В.В. </a:t>
            </a:r>
            <a:r>
              <a:rPr lang="ru-RU" sz="1200" dirty="0" err="1" smtClean="0">
                <a:latin typeface="Open Sans" pitchFamily="34" charset="0"/>
              </a:rPr>
              <a:t>Пассека</a:t>
            </a:r>
            <a:r>
              <a:rPr lang="ru-RU" sz="1200" dirty="0" smtClean="0">
                <a:latin typeface="Open Sans" pitchFamily="34" charset="0"/>
              </a:rPr>
              <a:t> </a:t>
            </a:r>
            <a:r>
              <a:rPr lang="ru-RU" sz="1200" dirty="0">
                <a:latin typeface="Open Sans" pitchFamily="34" charset="0"/>
              </a:rPr>
              <a:t>и декабриста </a:t>
            </a:r>
            <a:r>
              <a:rPr lang="ru-RU" sz="1200" dirty="0" smtClean="0">
                <a:latin typeface="Open Sans" pitchFamily="34" charset="0"/>
              </a:rPr>
              <a:t/>
            </a:r>
            <a:br>
              <a:rPr lang="ru-RU" sz="1200" dirty="0" smtClean="0">
                <a:latin typeface="Open Sans" pitchFamily="34" charset="0"/>
              </a:rPr>
            </a:br>
            <a:r>
              <a:rPr lang="ru-RU" sz="1200" dirty="0" smtClean="0">
                <a:latin typeface="Open Sans" pitchFamily="34" charset="0"/>
              </a:rPr>
              <a:t>П.П</a:t>
            </a:r>
            <a:r>
              <a:rPr lang="ru-RU" sz="1200" dirty="0">
                <a:latin typeface="Open Sans" pitchFamily="34" charset="0"/>
              </a:rPr>
              <a:t>. </a:t>
            </a:r>
            <a:r>
              <a:rPr lang="ru-RU" sz="1200" dirty="0" err="1">
                <a:latin typeface="Open Sans" pitchFamily="34" charset="0"/>
              </a:rPr>
              <a:t>Пассека</a:t>
            </a:r>
            <a:r>
              <a:rPr lang="ru-RU" sz="1200" dirty="0">
                <a:latin typeface="Open Sans" pitchFamily="34" charset="0"/>
              </a:rPr>
              <a:t>, героев Советского Союза </a:t>
            </a:r>
            <a:r>
              <a:rPr lang="ru-RU" sz="1200" dirty="0" smtClean="0">
                <a:latin typeface="Open Sans" pitchFamily="34" charset="0"/>
              </a:rPr>
              <a:t/>
            </a:r>
            <a:br>
              <a:rPr lang="ru-RU" sz="1200" dirty="0" smtClean="0">
                <a:latin typeface="Open Sans" pitchFamily="34" charset="0"/>
              </a:rPr>
            </a:br>
            <a:r>
              <a:rPr lang="ru-RU" sz="1200" dirty="0" smtClean="0">
                <a:latin typeface="Open Sans" pitchFamily="34" charset="0"/>
              </a:rPr>
              <a:t>И.К. Базылева</a:t>
            </a:r>
            <a:r>
              <a:rPr lang="ru-RU" sz="1200" dirty="0">
                <a:latin typeface="Open Sans" pitchFamily="34" charset="0"/>
              </a:rPr>
              <a:t>, А.Л</a:t>
            </a:r>
            <a:r>
              <a:rPr lang="ru-RU" sz="1200" dirty="0" smtClean="0">
                <a:latin typeface="Open Sans" pitchFamily="34" charset="0"/>
              </a:rPr>
              <a:t>. </a:t>
            </a:r>
            <a:r>
              <a:rPr lang="ru-RU" sz="1200" dirty="0" err="1" smtClean="0">
                <a:latin typeface="Open Sans" pitchFamily="34" charset="0"/>
              </a:rPr>
              <a:t>Боданова</a:t>
            </a:r>
            <a:r>
              <a:rPr lang="ru-RU" sz="1200" dirty="0" smtClean="0">
                <a:latin typeface="Open Sans" pitchFamily="34" charset="0"/>
              </a:rPr>
              <a:t>.</a:t>
            </a:r>
            <a:endParaRPr lang="ru-RU" sz="1200" dirty="0">
              <a:latin typeface="Open Sans" pitchFamily="34" charset="0"/>
            </a:endParaRPr>
          </a:p>
        </p:txBody>
      </p:sp>
      <p:sp>
        <p:nvSpPr>
          <p:cNvPr id="61" name="TextBox 60"/>
          <p:cNvSpPr txBox="1"/>
          <p:nvPr/>
        </p:nvSpPr>
        <p:spPr>
          <a:xfrm>
            <a:off x="2011056" y="5140956"/>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1980</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1946063" y="1892216"/>
            <a:ext cx="1014225" cy="264381"/>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2" name="Рисунок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8240" y="3041973"/>
            <a:ext cx="1690011" cy="1690011"/>
          </a:xfrm>
          <a:prstGeom prst="rect">
            <a:avLst/>
          </a:prstGeom>
        </p:spPr>
      </p:pic>
      <p:pic>
        <p:nvPicPr>
          <p:cNvPr id="2050" name="Picture 2" descr="C:\Documents and Settings\111\Мои документы\Downloads\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8645" y="3041973"/>
            <a:ext cx="1725274" cy="1725274"/>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14" y="1214657"/>
            <a:ext cx="1629532" cy="1629532"/>
          </a:xfrm>
          <a:prstGeom prst="rect">
            <a:avLst/>
          </a:prstGeom>
        </p:spPr>
      </p:pic>
      <p:pic>
        <p:nvPicPr>
          <p:cNvPr id="2051" name="Picture 3" descr="C:\Documents and Settings\111\Мои документы\Downloads\1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929" y="1177611"/>
            <a:ext cx="1680644" cy="1678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111\Мои документы\Downloads\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3103" y="1177194"/>
            <a:ext cx="1688448" cy="16669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5" name="Рисунок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38" name="TextBox 37"/>
          <p:cNvSpPr txBox="1"/>
          <p:nvPr/>
        </p:nvSpPr>
        <p:spPr>
          <a:xfrm>
            <a:off x="4881636" y="5841268"/>
            <a:ext cx="1865157"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 районный центр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9175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1" y="4473668"/>
            <a:ext cx="2237813" cy="1426216"/>
          </a:xfrm>
          <a:prstGeom prst="rect">
            <a:avLst/>
          </a:prstGeom>
        </p:spPr>
      </p:pic>
      <p:sp>
        <p:nvSpPr>
          <p:cNvPr id="31" name="TextBox 30"/>
          <p:cNvSpPr txBox="1"/>
          <p:nvPr/>
        </p:nvSpPr>
        <p:spPr>
          <a:xfrm>
            <a:off x="1269797" y="2669157"/>
            <a:ext cx="117638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1088206" y="1641620"/>
            <a:ext cx="1761311"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1130835" y="3641074"/>
            <a:ext cx="2088038" cy="307777"/>
          </a:xfrm>
          <a:prstGeom prst="rect">
            <a:avLst/>
          </a:prstGeom>
          <a:noFill/>
        </p:spPr>
        <p:txBody>
          <a:bodyPr wrap="square" rtlCol="0">
            <a:spAutoFit/>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поселения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101537" y="1873251"/>
            <a:ext cx="1731564" cy="338554"/>
          </a:xfrm>
          <a:prstGeom prst="rect">
            <a:avLst/>
          </a:prstGeom>
          <a:noFill/>
        </p:spPr>
        <p:txBody>
          <a:bodyPr wrap="non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1 223,22 кв. км.</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137790" y="2927999"/>
            <a:ext cx="1583398"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4,2 тыс. чел.</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1588853" y="3905295"/>
            <a:ext cx="756932"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87" y="3501228"/>
            <a:ext cx="802911" cy="802911"/>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34" y="1542235"/>
            <a:ext cx="814323" cy="814323"/>
          </a:xfrm>
          <a:prstGeom prst="rect">
            <a:avLst/>
          </a:prstGeom>
        </p:spPr>
      </p:pic>
      <p:sp>
        <p:nvSpPr>
          <p:cNvPr id="45" name="TextBox 44"/>
          <p:cNvSpPr txBox="1"/>
          <p:nvPr/>
        </p:nvSpPr>
        <p:spPr>
          <a:xfrm>
            <a:off x="1159292" y="4622021"/>
            <a:ext cx="1803477" cy="1107996"/>
          </a:xfrm>
          <a:prstGeom prst="rect">
            <a:avLst/>
          </a:prstGeom>
          <a:noFill/>
        </p:spPr>
        <p:txBody>
          <a:bodyPr wrap="square" rtlCol="0">
            <a:spAutoFit/>
          </a:bodyPr>
          <a:lstStyle/>
          <a:p>
            <a:r>
              <a:rPr lang="ru-RU" sz="1100" dirty="0" err="1" smtClean="0">
                <a:latin typeface="Open Sans" panose="020B0606030504020204" pitchFamily="34" charset="0"/>
                <a:ea typeface="Open Sans" panose="020B0606030504020204" pitchFamily="34" charset="0"/>
                <a:cs typeface="Open Sans" panose="020B0606030504020204" pitchFamily="34" charset="0"/>
              </a:rPr>
              <a:t>Глинковское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err="1" smtClean="0">
                <a:latin typeface="Open Sans" panose="020B0606030504020204" pitchFamily="34" charset="0"/>
                <a:ea typeface="Open Sans" panose="020B0606030504020204" pitchFamily="34" charset="0"/>
                <a:cs typeface="Open Sans" panose="020B0606030504020204" pitchFamily="34" charset="0"/>
              </a:rPr>
              <a:t>Белохолмское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err="1" smtClean="0">
                <a:latin typeface="Open Sans" panose="020B0606030504020204" pitchFamily="34" charset="0"/>
                <a:ea typeface="Open Sans" panose="020B0606030504020204" pitchFamily="34" charset="0"/>
                <a:cs typeface="Open Sans" panose="020B0606030504020204" pitchFamily="34" charset="0"/>
              </a:rPr>
              <a:t>Бердниковское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err="1" smtClean="0">
                <a:latin typeface="Open Sans" panose="020B0606030504020204" pitchFamily="34" charset="0"/>
                <a:ea typeface="Open Sans" panose="020B0606030504020204" pitchFamily="34" charset="0"/>
                <a:cs typeface="Open Sans" panose="020B0606030504020204" pitchFamily="34" charset="0"/>
              </a:rPr>
              <a:t>Болтутинское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err="1" smtClean="0">
                <a:latin typeface="Open Sans" panose="020B0606030504020204" pitchFamily="34" charset="0"/>
                <a:ea typeface="Open Sans" panose="020B0606030504020204" pitchFamily="34" charset="0"/>
                <a:cs typeface="Open Sans" panose="020B0606030504020204" pitchFamily="34" charset="0"/>
              </a:rPr>
              <a:t>Доброминское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err="1" smtClean="0">
                <a:latin typeface="Open Sans" panose="020B0606030504020204" pitchFamily="34" charset="0"/>
                <a:ea typeface="Open Sans" panose="020B0606030504020204" pitchFamily="34" charset="0"/>
                <a:cs typeface="Open Sans" panose="020B0606030504020204" pitchFamily="34" charset="0"/>
              </a:rPr>
              <a:t>Ромодановское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87" y="2527352"/>
            <a:ext cx="838421" cy="838421"/>
          </a:xfrm>
          <a:prstGeom prst="rect">
            <a:avLst/>
          </a:prstGeom>
        </p:spPr>
      </p:pic>
      <p:pic>
        <p:nvPicPr>
          <p:cNvPr id="3074" name="Picture 2" descr="C:\Documents and Settings\111\Мои документы\Downloads\Глинскойвски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6023" y="1020660"/>
            <a:ext cx="1385400" cy="13723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6" name="TextBox 35"/>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913" y="1963813"/>
            <a:ext cx="4092076" cy="4560072"/>
          </a:xfrm>
          <a:prstGeom prst="rect">
            <a:avLst/>
          </a:prstGeom>
        </p:spPr>
      </p:pic>
    </p:spTree>
    <p:extLst>
      <p:ext uri="{BB962C8B-B14F-4D97-AF65-F5344CB8AC3E}">
        <p14:creationId xmlns:p14="http://schemas.microsoft.com/office/powerpoint/2010/main" val="3625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5258238"/>
            <a:ext cx="2575596" cy="99476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4097839"/>
            <a:ext cx="2576777" cy="873023"/>
          </a:xfrm>
          <a:prstGeom prst="rect">
            <a:avLst/>
          </a:prstGeom>
          <a:ln w="38100">
            <a:solidFill>
              <a:srgbClr val="77DAFF"/>
            </a:solidFill>
            <a:prstDash val="sysDash"/>
          </a:ln>
        </p:spPr>
      </p:pic>
      <p:pic>
        <p:nvPicPr>
          <p:cNvPr id="22" name="Рисунок 21"/>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2468689"/>
            <a:ext cx="2543432" cy="1300671"/>
          </a:xfrm>
          <a:prstGeom prst="rect">
            <a:avLst/>
          </a:prstGeom>
          <a:ln w="38100">
            <a:solidFill>
              <a:srgbClr val="77DAFF"/>
            </a:solidFill>
            <a:prstDash val="sysDash"/>
          </a:ln>
        </p:spPr>
      </p:pic>
      <p:pic>
        <p:nvPicPr>
          <p:cNvPr id="21" name="Рисунок 20"/>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1532398"/>
            <a:ext cx="2563139" cy="689227"/>
          </a:xfrm>
          <a:prstGeom prst="rect">
            <a:avLst/>
          </a:prstGeom>
          <a:ln w="38100">
            <a:solidFill>
              <a:srgbClr val="77DAFF"/>
            </a:solidFill>
            <a:prstDash val="sysDash"/>
          </a:ln>
        </p:spPr>
      </p:pic>
      <p:pic>
        <p:nvPicPr>
          <p:cNvPr id="46" name="Рисунок 45"/>
          <p:cNvPicPr>
            <a:picLocks noChangeAspect="1"/>
          </p:cNvPicPr>
          <p:nvPr/>
        </p:nvPicPr>
        <p:blipFill>
          <a:blip r:embed="rId8"/>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66344" y="5239335"/>
            <a:ext cx="2549155" cy="1015663"/>
          </a:xfrm>
          <a:prstGeom prst="rect">
            <a:avLst/>
          </a:prstGeom>
          <a:noFill/>
        </p:spPr>
        <p:txBody>
          <a:bodyPr wrap="square" rtlCol="0">
            <a:spAutoFit/>
          </a:bodyPr>
          <a:lstStyle/>
          <a:p>
            <a:pPr indent="449263" algn="just"/>
            <a:r>
              <a:rPr lang="ru-RU" sz="1000" dirty="0">
                <a:latin typeface="Open Sans" pitchFamily="34" charset="0"/>
              </a:rPr>
              <a:t>Из полезных ископаемых на территории Глинковского района распространены: глина, песок, торф, мергель, мел</a:t>
            </a:r>
            <a:r>
              <a:rPr lang="ru-RU" sz="1000" dirty="0" smtClean="0">
                <a:latin typeface="Open Sans" pitchFamily="34" charset="0"/>
              </a:rPr>
              <a:t>. Большие </a:t>
            </a:r>
            <a:r>
              <a:rPr lang="ru-RU" sz="1000" dirty="0">
                <a:latin typeface="Open Sans" pitchFamily="34" charset="0"/>
              </a:rPr>
              <a:t>запасы мергеля имеются в </a:t>
            </a:r>
            <a:r>
              <a:rPr lang="ru-RU" sz="1000" dirty="0" err="1">
                <a:latin typeface="Open Sans" pitchFamily="34" charset="0"/>
              </a:rPr>
              <a:t>Доброминском</a:t>
            </a:r>
            <a:r>
              <a:rPr lang="ru-RU" sz="1000" dirty="0">
                <a:latin typeface="Open Sans" pitchFamily="34" charset="0"/>
              </a:rPr>
              <a:t> месторождении. </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534179" y="2445921"/>
            <a:ext cx="2581320" cy="1323439"/>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Глинковский район расположен в западной части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Ельнинской</a:t>
            </a:r>
            <a:r>
              <a:rPr lang="ru-RU" sz="1000" dirty="0" smtClean="0">
                <a:latin typeface="Open Sans" panose="020B0606030504020204" pitchFamily="34" charset="0"/>
                <a:ea typeface="Open Sans" panose="020B0606030504020204" pitchFamily="34" charset="0"/>
                <a:cs typeface="Open Sans" panose="020B0606030504020204" pitchFamily="34" charset="0"/>
              </a:rPr>
              <a:t> и восточной части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Починковской</a:t>
            </a:r>
            <a:r>
              <a:rPr lang="ru-RU" sz="1000" dirty="0" smtClean="0">
                <a:latin typeface="Open Sans" panose="020B0606030504020204" pitchFamily="34" charset="0"/>
                <a:ea typeface="Open Sans" panose="020B0606030504020204" pitchFamily="34" charset="0"/>
                <a:cs typeface="Open Sans" panose="020B0606030504020204" pitchFamily="34" charset="0"/>
              </a:rPr>
              <a:t> возвышенностей, ограниченных с северо-запада Верхне-Днепровской низменностью. Рельеф представлен всхолмленно-волнистой равниной. </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93581" y="4109088"/>
            <a:ext cx="2603152" cy="861774"/>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 </a:t>
            </a:r>
            <a:r>
              <a:rPr lang="ru-RU" sz="1000" dirty="0" smtClean="0">
                <a:latin typeface="Open Sans" panose="020B0606030504020204" pitchFamily="34" charset="0"/>
                <a:ea typeface="Open Sans" panose="020B0606030504020204" pitchFamily="34" charset="0"/>
                <a:cs typeface="Open Sans" panose="020B0606030504020204" pitchFamily="34" charset="0"/>
              </a:rPr>
              <a:t>Климат </a:t>
            </a:r>
            <a:r>
              <a:rPr lang="ru-RU" sz="1000" dirty="0">
                <a:latin typeface="Open Sans" panose="020B0606030504020204" pitchFamily="34" charset="0"/>
                <a:ea typeface="Open Sans" panose="020B0606030504020204" pitchFamily="34" charset="0"/>
                <a:cs typeface="Open Sans" panose="020B0606030504020204" pitchFamily="34" charset="0"/>
              </a:rPr>
              <a:t>умеренно континентальный со сравнительно теплым летом и умеренно холодной зимой. Наиболее холодный месяц – январь, наиболее теплый – </a:t>
            </a:r>
            <a:r>
              <a:rPr lang="ru-RU" sz="1000" dirty="0" smtClean="0">
                <a:latin typeface="Open Sans" panose="020B0606030504020204" pitchFamily="34" charset="0"/>
                <a:ea typeface="Open Sans" panose="020B0606030504020204" pitchFamily="34" charset="0"/>
                <a:cs typeface="Open Sans" panose="020B0606030504020204" pitchFamily="34" charset="0"/>
              </a:rPr>
              <a:t>июль.</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93581" y="1513739"/>
            <a:ext cx="2576776" cy="707886"/>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На территории района протекает река Днепр, притоки Днепра: р. Устром, р. Волость и </a:t>
            </a:r>
            <a:br>
              <a:rPr lang="ru-RU" sz="1000" dirty="0" smtClean="0">
                <a:latin typeface="Open Sans" panose="020B0606030504020204" pitchFamily="34" charset="0"/>
                <a:ea typeface="Open Sans" panose="020B0606030504020204" pitchFamily="34" charset="0"/>
                <a:cs typeface="Open Sans" panose="020B0606030504020204" pitchFamily="34" charset="0"/>
              </a:rPr>
            </a:br>
            <a:r>
              <a:rPr lang="ru-RU" sz="1000" dirty="0" smtClean="0">
                <a:latin typeface="Open Sans" panose="020B0606030504020204" pitchFamily="34" charset="0"/>
                <a:ea typeface="Open Sans" panose="020B0606030504020204" pitchFamily="34" charset="0"/>
                <a:cs typeface="Open Sans" panose="020B0606030504020204" pitchFamily="34" charset="0"/>
              </a:rPr>
              <a:t>р. Боровка.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610" y="2276970"/>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12" y="1278685"/>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721" y="3883304"/>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474" y="5046424"/>
            <a:ext cx="377130" cy="391145"/>
          </a:xfrm>
          <a:prstGeom prst="rect">
            <a:avLst/>
          </a:prstGeom>
        </p:spPr>
      </p:pic>
      <p:sp>
        <p:nvSpPr>
          <p:cNvPr id="34" name="TextBox 3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1610" y="1085221"/>
            <a:ext cx="3512044" cy="4201683"/>
          </a:xfrm>
          <a:prstGeom prst="rect">
            <a:avLst/>
          </a:prstGeom>
        </p:spPr>
      </p:pic>
      <p:pic>
        <p:nvPicPr>
          <p:cNvPr id="4" name="Рисунок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4638" y="5390465"/>
            <a:ext cx="3011430" cy="1054610"/>
          </a:xfrm>
          <a:prstGeom prst="rect">
            <a:avLst/>
          </a:prstGeom>
        </p:spPr>
      </p:pic>
    </p:spTree>
    <p:extLst>
      <p:ext uri="{BB962C8B-B14F-4D97-AF65-F5344CB8AC3E}">
        <p14:creationId xmlns:p14="http://schemas.microsoft.com/office/powerpoint/2010/main" val="2331002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Рисунок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8675" y="2589154"/>
            <a:ext cx="1008046" cy="1022679"/>
          </a:xfrm>
          <a:prstGeom prst="rect">
            <a:avLst/>
          </a:prstGeom>
        </p:spPr>
      </p:pic>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835" y="2607657"/>
            <a:ext cx="1008046" cy="1022679"/>
          </a:xfrm>
          <a:prstGeom prst="rect">
            <a:avLst/>
          </a:prstGeom>
        </p:spPr>
      </p:pic>
      <p:pic>
        <p:nvPicPr>
          <p:cNvPr id="79" name="Рисунок 78"/>
          <p:cNvPicPr>
            <a:picLocks noChangeAspect="1"/>
          </p:cNvPicPr>
          <p:nvPr/>
        </p:nvPicPr>
        <p:blipFill>
          <a:blip r:embed="rId3"/>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6" name="TextBox 85"/>
          <p:cNvSpPr txBox="1"/>
          <p:nvPr/>
        </p:nvSpPr>
        <p:spPr>
          <a:xfrm>
            <a:off x="2415541" y="1178981"/>
            <a:ext cx="2622056" cy="1492716"/>
          </a:xfrm>
          <a:prstGeom prst="rect">
            <a:avLst/>
          </a:prstGeom>
          <a:noFill/>
        </p:spPr>
        <p:txBody>
          <a:bodyPr wrap="square" rtlCol="0">
            <a:spAutoFit/>
          </a:bodyPr>
          <a:lstStyle/>
          <a:p>
            <a:pPr algn="ctr"/>
            <a:r>
              <a:rPr lang="ru-RU" sz="13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по всем видам экономической деятельности </a:t>
            </a:r>
          </a:p>
          <a:p>
            <a:pPr algn="ctr"/>
            <a:endParaRPr lang="ru-RU" sz="13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a:t>
            </a: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озничной</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8" name="TextBox 87"/>
          <p:cNvSpPr txBox="1"/>
          <p:nvPr/>
        </p:nvSpPr>
        <p:spPr>
          <a:xfrm>
            <a:off x="1461544" y="2684940"/>
            <a:ext cx="867188" cy="369332"/>
          </a:xfrm>
          <a:prstGeom prst="rect">
            <a:avLst/>
          </a:prstGeom>
          <a:noFill/>
        </p:spPr>
        <p:txBody>
          <a:bodyPr wrap="squar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66,7%</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p:cNvSpPr txBox="1"/>
          <p:nvPr/>
        </p:nvSpPr>
        <p:spPr>
          <a:xfrm>
            <a:off x="1346764" y="2941908"/>
            <a:ext cx="1029797" cy="577081"/>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средне-</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уровню</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p:cNvSpPr txBox="1"/>
          <p:nvPr/>
        </p:nvSpPr>
        <p:spPr>
          <a:xfrm>
            <a:off x="4029169" y="2749664"/>
            <a:ext cx="1186080" cy="369332"/>
          </a:xfrm>
          <a:prstGeom prst="rect">
            <a:avLst/>
          </a:prstGeom>
          <a:noFill/>
        </p:spPr>
        <p:txBody>
          <a:bodyPr wrap="squar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130,4%</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p:cNvSpPr txBox="1"/>
          <p:nvPr/>
        </p:nvSpPr>
        <p:spPr>
          <a:xfrm>
            <a:off x="3996924" y="3062204"/>
            <a:ext cx="1029797" cy="415498"/>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2016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56097" y="2722232"/>
            <a:ext cx="1214756"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19,4</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r>
              <a:rPr lang="ru-RU"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625488" y="2733030"/>
            <a:ext cx="1085555" cy="738664"/>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317,7</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5116502" y="2792662"/>
            <a:ext cx="1002241"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67,5 </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7758" y="4607479"/>
            <a:ext cx="849733" cy="848073"/>
          </a:xfrm>
          <a:prstGeom prst="rect">
            <a:avLst/>
          </a:prstGeom>
        </p:spPr>
      </p:pic>
      <p:sp>
        <p:nvSpPr>
          <p:cNvPr id="99" name="TextBox 98"/>
          <p:cNvSpPr txBox="1"/>
          <p:nvPr/>
        </p:nvSpPr>
        <p:spPr>
          <a:xfrm>
            <a:off x="667774" y="3820521"/>
            <a:ext cx="184731" cy="276999"/>
          </a:xfrm>
          <a:prstGeom prst="rect">
            <a:avLst/>
          </a:prstGeom>
          <a:noFill/>
        </p:spPr>
        <p:txBody>
          <a:bodyPr wrap="none" rtlCol="0">
            <a:spAutoFit/>
          </a:bodyPr>
          <a:lstStyle/>
          <a:p>
            <a:endPar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0" name="TextBox 99"/>
          <p:cNvSpPr txBox="1"/>
          <p:nvPr/>
        </p:nvSpPr>
        <p:spPr>
          <a:xfrm>
            <a:off x="635975" y="4097520"/>
            <a:ext cx="2015361" cy="276999"/>
          </a:xfrm>
          <a:prstGeom prst="rect">
            <a:avLst/>
          </a:prstGeom>
          <a:noFill/>
        </p:spPr>
        <p:txBody>
          <a:bodyPr wrap="squar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1" name="TextBox 100"/>
          <p:cNvSpPr txBox="1"/>
          <p:nvPr/>
        </p:nvSpPr>
        <p:spPr>
          <a:xfrm>
            <a:off x="1184059" y="5009198"/>
            <a:ext cx="1517146"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2" name="TextBox 101"/>
          <p:cNvSpPr txBox="1"/>
          <p:nvPr/>
        </p:nvSpPr>
        <p:spPr>
          <a:xfrm>
            <a:off x="1038678" y="4205715"/>
            <a:ext cx="184731" cy="400110"/>
          </a:xfrm>
          <a:prstGeom prst="rect">
            <a:avLst/>
          </a:prstGeom>
          <a:noFill/>
        </p:spPr>
        <p:txBody>
          <a:bodyPr wrap="none" rtlCol="0">
            <a:spAutoFit/>
          </a:bodyPr>
          <a:lstStyle/>
          <a:p>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p:cNvSpPr txBox="1"/>
          <p:nvPr/>
        </p:nvSpPr>
        <p:spPr>
          <a:xfrm>
            <a:off x="1223410" y="4405770"/>
            <a:ext cx="1020700" cy="400110"/>
          </a:xfrm>
          <a:prstGeom prst="rect">
            <a:avLst/>
          </a:prstGeom>
          <a:noFill/>
        </p:spPr>
        <p:txBody>
          <a:bodyPr wrap="squar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5,57 %</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792997" y="5705557"/>
            <a:ext cx="1765227"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2,3 тыс. чел.</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TextBox 104"/>
          <p:cNvSpPr txBox="1"/>
          <p:nvPr/>
        </p:nvSpPr>
        <p:spPr>
          <a:xfrm>
            <a:off x="3192491" y="3831795"/>
            <a:ext cx="2859437" cy="369332"/>
          </a:xfrm>
          <a:prstGeom prst="rect">
            <a:avLst/>
          </a:prstGeom>
          <a:noFill/>
        </p:spPr>
        <p:txBody>
          <a:bodyPr wrap="none" rtlCol="0">
            <a:spAutoFit/>
          </a:bodyPr>
          <a:lstStyle/>
          <a:p>
            <a:r>
              <a:rPr lang="ru-RU"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endPar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06" name="Рисунок 105"/>
          <p:cNvPicPr>
            <a:picLocks noChangeAspect="1"/>
          </p:cNvPicPr>
          <p:nvPr/>
        </p:nvPicPr>
        <p:blipFill>
          <a:blip r:embed="rId3"/>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4359911"/>
            <a:ext cx="1320601" cy="326704"/>
          </a:xfrm>
          <a:prstGeom prst="rect">
            <a:avLst/>
          </a:prstGeom>
        </p:spPr>
      </p:pic>
      <p:sp>
        <p:nvSpPr>
          <p:cNvPr id="108" name="TextBox 107"/>
          <p:cNvSpPr txBox="1"/>
          <p:nvPr/>
        </p:nvSpPr>
        <p:spPr>
          <a:xfrm>
            <a:off x="3201815" y="4369632"/>
            <a:ext cx="1290940"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2016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035480" y="4710813"/>
            <a:ext cx="1653851"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p:cNvSpPr txBox="1"/>
          <p:nvPr/>
        </p:nvSpPr>
        <p:spPr>
          <a:xfrm>
            <a:off x="3036120" y="5389329"/>
            <a:ext cx="1851020"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7" y="5030456"/>
            <a:ext cx="1320601" cy="326704"/>
          </a:xfrm>
          <a:prstGeom prst="rect">
            <a:avLst/>
          </a:prstGeom>
        </p:spPr>
      </p:pic>
      <p:pic>
        <p:nvPicPr>
          <p:cNvPr id="112" name="Рисунок 111"/>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6" y="5706570"/>
            <a:ext cx="1320602" cy="326704"/>
          </a:xfrm>
          <a:prstGeom prst="rect">
            <a:avLst/>
          </a:prstGeom>
        </p:spPr>
      </p:pic>
      <p:sp>
        <p:nvSpPr>
          <p:cNvPr id="113" name="TextBox 112"/>
          <p:cNvSpPr txBox="1"/>
          <p:nvPr/>
        </p:nvSpPr>
        <p:spPr>
          <a:xfrm>
            <a:off x="3181786" y="5042788"/>
            <a:ext cx="140011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156,1 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4" name="Рисунок 113"/>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19" y="5034667"/>
            <a:ext cx="2057251" cy="326704"/>
          </a:xfrm>
          <a:prstGeom prst="rect">
            <a:avLst/>
          </a:prstGeom>
        </p:spPr>
      </p:pic>
      <p:pic>
        <p:nvPicPr>
          <p:cNvPr id="116" name="Рисунок 115"/>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75880" y="4359103"/>
            <a:ext cx="2075624"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2017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8" name="TextBox 117"/>
          <p:cNvSpPr txBox="1"/>
          <p:nvPr/>
        </p:nvSpPr>
        <p:spPr>
          <a:xfrm>
            <a:off x="3201816" y="5720917"/>
            <a:ext cx="138008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152,8 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9" name="TextBox 118"/>
          <p:cNvSpPr txBox="1"/>
          <p:nvPr/>
        </p:nvSpPr>
        <p:spPr>
          <a:xfrm>
            <a:off x="4731751" y="5039919"/>
            <a:ext cx="2032253" cy="307777"/>
          </a:xfrm>
          <a:prstGeom prst="rect">
            <a:avLst/>
          </a:prstGeom>
          <a:noFill/>
        </p:spPr>
        <p:txBody>
          <a:bodyPr wrap="square" rtlCol="0">
            <a:spAutoFit/>
          </a:bodyPr>
          <a:lstStyle/>
          <a:p>
            <a:pPr algn="ctr"/>
            <a:r>
              <a:rPr lang="en-US"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на 0,8 млн. руб.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TextBox 119"/>
          <p:cNvSpPr txBox="1"/>
          <p:nvPr/>
        </p:nvSpPr>
        <p:spPr>
          <a:xfrm>
            <a:off x="4719252" y="5711453"/>
            <a:ext cx="2032253" cy="307777"/>
          </a:xfrm>
          <a:prstGeom prst="rect">
            <a:avLst/>
          </a:prstGeom>
          <a:noFill/>
        </p:spPr>
        <p:txBody>
          <a:bodyPr wrap="square" rtlCol="0">
            <a:spAutoFit/>
          </a:bodyPr>
          <a:lstStyle/>
          <a:p>
            <a:pPr algn="ctr"/>
            <a:r>
              <a:rPr lang="en-US"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на 7,3 млн. руб.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3" name="Рисунок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743" y="3537660"/>
            <a:ext cx="681069" cy="681069"/>
          </a:xfrm>
          <a:prstGeom prst="rect">
            <a:avLst/>
          </a:prstGeom>
        </p:spPr>
      </p:pic>
      <p:pic>
        <p:nvPicPr>
          <p:cNvPr id="124" name="Рисунок 123"/>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rot="5400000">
            <a:off x="1003050" y="2952246"/>
            <a:ext cx="393612" cy="191262"/>
          </a:xfrm>
          <a:prstGeom prst="rect">
            <a:avLst/>
          </a:prstGeom>
        </p:spPr>
      </p:pic>
      <p:pic>
        <p:nvPicPr>
          <p:cNvPr id="125" name="Рисунок 124"/>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rot="5400000">
            <a:off x="3683812" y="2977516"/>
            <a:ext cx="393612" cy="191262"/>
          </a:xfrm>
          <a:prstGeom prst="rect">
            <a:avLst/>
          </a:prstGeom>
        </p:spPr>
      </p:pic>
      <p:sp>
        <p:nvSpPr>
          <p:cNvPr id="53" name="TextBox 52"/>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2" name="Рисунок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415" y="2607655"/>
            <a:ext cx="1089225" cy="1004178"/>
          </a:xfrm>
          <a:prstGeom prst="rect">
            <a:avLst/>
          </a:prstGeom>
        </p:spPr>
      </p:pic>
      <p:sp>
        <p:nvSpPr>
          <p:cNvPr id="2" name="Прямоугольник 1"/>
          <p:cNvSpPr/>
          <p:nvPr/>
        </p:nvSpPr>
        <p:spPr>
          <a:xfrm>
            <a:off x="6377323" y="2733030"/>
            <a:ext cx="1036318" cy="369332"/>
          </a:xfrm>
          <a:prstGeom prst="rect">
            <a:avLst/>
          </a:prstGeom>
        </p:spPr>
        <p:txBody>
          <a:bodyPr wrap="square">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103,0 %</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rot="5400000">
            <a:off x="5991362" y="2911643"/>
            <a:ext cx="393615" cy="272489"/>
          </a:xfrm>
          <a:prstGeom prst="rect">
            <a:avLst/>
          </a:prstGeom>
        </p:spPr>
      </p:pic>
      <p:sp>
        <p:nvSpPr>
          <p:cNvPr id="57" name="TextBox 56"/>
          <p:cNvSpPr txBox="1"/>
          <p:nvPr/>
        </p:nvSpPr>
        <p:spPr>
          <a:xfrm>
            <a:off x="6377323" y="3077354"/>
            <a:ext cx="880666" cy="415498"/>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2016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87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332386" y="1837487"/>
            <a:ext cx="921984" cy="400110"/>
          </a:xfrm>
          <a:prstGeom prst="rect">
            <a:avLst/>
          </a:prstGeom>
          <a:noFill/>
        </p:spPr>
        <p:txBody>
          <a:bodyPr wrap="square" rtlCol="0">
            <a:spAutoFit/>
          </a:bodyPr>
          <a:lstStyle/>
          <a:p>
            <a:r>
              <a:rPr lang="ru-RU" sz="20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125,3</a:t>
            </a:r>
            <a:endPar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284875" y="2106161"/>
            <a:ext cx="1022547" cy="338554"/>
          </a:xfrm>
          <a:prstGeom prst="rect">
            <a:avLst/>
          </a:prstGeom>
          <a:noFill/>
        </p:spPr>
        <p:txBody>
          <a:bodyPr wrap="square" rtlCol="0">
            <a:spAutoFit/>
          </a:bodyPr>
          <a:lstStyle/>
          <a:p>
            <a:r>
              <a:rPr lang="ru-RU" sz="1600" dirty="0"/>
              <a:t>м</a:t>
            </a:r>
            <a:r>
              <a:rPr lang="ru-RU" sz="1600" dirty="0" smtClean="0"/>
              <a:t>лн. руб.</a:t>
            </a:r>
            <a:endParaRPr lang="ru-RU" sz="1600" dirty="0"/>
          </a:p>
        </p:txBody>
      </p:sp>
      <p:pic>
        <p:nvPicPr>
          <p:cNvPr id="60" name="Рисунок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139698" y="2066193"/>
            <a:ext cx="347436" cy="168824"/>
          </a:xfrm>
          <a:prstGeom prst="rect">
            <a:avLst/>
          </a:prstGeom>
        </p:spPr>
      </p:pic>
      <p:pic>
        <p:nvPicPr>
          <p:cNvPr id="61" name="Рисунок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4421" y="1755654"/>
            <a:ext cx="877894" cy="890637"/>
          </a:xfrm>
          <a:prstGeom prst="rect">
            <a:avLst/>
          </a:prstGeom>
        </p:spPr>
      </p:pic>
      <p:sp>
        <p:nvSpPr>
          <p:cNvPr id="62" name="TextBox 61"/>
          <p:cNvSpPr txBox="1"/>
          <p:nvPr/>
        </p:nvSpPr>
        <p:spPr>
          <a:xfrm>
            <a:off x="1362198" y="1853804"/>
            <a:ext cx="1137684" cy="646331"/>
          </a:xfrm>
          <a:prstGeom prst="rect">
            <a:avLst/>
          </a:prstGeom>
          <a:noFill/>
        </p:spPr>
        <p:txBody>
          <a:bodyPr wrap="square" rtlCol="0">
            <a:spAutoFit/>
          </a:bodyPr>
          <a:lstStyle/>
          <a:p>
            <a:pPr algn="ctr"/>
            <a:r>
              <a:rPr lang="ru-RU" sz="16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153 % </a:t>
            </a:r>
          </a:p>
          <a:p>
            <a:pPr algn="ctr"/>
            <a:r>
              <a:rPr lang="ru-RU" sz="1000" dirty="0" smtClean="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00" dirty="0" smtClean="0">
                <a:latin typeface="Open Sans" panose="020B0606030504020204" pitchFamily="34" charset="0"/>
                <a:ea typeface="Open Sans" panose="020B0606030504020204" pitchFamily="34" charset="0"/>
                <a:cs typeface="Open Sans" panose="020B0606030504020204" pitchFamily="34" charset="0"/>
              </a:rPr>
              <a:t>2016 года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3" name="Рисунок 62"/>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88116" y="2926979"/>
            <a:ext cx="745914" cy="830997"/>
          </a:xfrm>
          <a:prstGeom prst="rect">
            <a:avLst/>
          </a:prstGeom>
          <a:noFill/>
        </p:spPr>
        <p:txBody>
          <a:bodyPr wrap="square" rtlCol="0">
            <a:spAutoFit/>
          </a:bodyPr>
          <a:lstStyle/>
          <a:p>
            <a:r>
              <a:rPr lang="ru-RU" sz="4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p:cNvSpPr txBox="1"/>
          <p:nvPr/>
        </p:nvSpPr>
        <p:spPr>
          <a:xfrm>
            <a:off x="1066052" y="2969905"/>
            <a:ext cx="1861574" cy="738664"/>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Реализующийся инвестиционный проект</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257339" y="4158816"/>
            <a:ext cx="3030270" cy="892552"/>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молочной фермы на 640 голов с доильным залом</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450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млн. руб</a:t>
            </a: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ООО «Балтутино»</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1" name="TextBox 30"/>
          <p:cNvSpPr txBox="1"/>
          <p:nvPr/>
        </p:nvSpPr>
        <p:spPr>
          <a:xfrm>
            <a:off x="4619405" y="274898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1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9755" y="5114725"/>
            <a:ext cx="1377035" cy="1323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Диаграмма 40"/>
          <p:cNvGraphicFramePr/>
          <p:nvPr>
            <p:extLst>
              <p:ext uri="{D42A27DB-BD31-4B8C-83A1-F6EECF244321}">
                <p14:modId xmlns:p14="http://schemas.microsoft.com/office/powerpoint/2010/main" val="3152936460"/>
              </p:ext>
            </p:extLst>
          </p:nvPr>
        </p:nvGraphicFramePr>
        <p:xfrm>
          <a:off x="2805889" y="-678855"/>
          <a:ext cx="4691276" cy="7869198"/>
        </p:xfrm>
        <a:graphic>
          <a:graphicData uri="http://schemas.openxmlformats.org/drawingml/2006/chart">
            <c:chart xmlns:c="http://schemas.openxmlformats.org/drawingml/2006/chart" xmlns:r="http://schemas.openxmlformats.org/officeDocument/2006/relationships" r:id="rId12"/>
          </a:graphicData>
        </a:graphic>
      </p:graphicFrame>
      <p:sp>
        <p:nvSpPr>
          <p:cNvPr id="25" name="TextBox 24"/>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26" name="TextBox 25"/>
          <p:cNvSpPr txBox="1"/>
          <p:nvPr/>
        </p:nvSpPr>
        <p:spPr>
          <a:xfrm>
            <a:off x="6670019" y="3031460"/>
            <a:ext cx="2015361" cy="307777"/>
          </a:xfrm>
          <a:prstGeom prst="rect">
            <a:avLst/>
          </a:prstGeom>
          <a:noFill/>
        </p:spPr>
        <p:txBody>
          <a:bodyPr wrap="square" rtlCol="0">
            <a:spAutoFit/>
          </a:bodyPr>
          <a:lstStyle/>
          <a:p>
            <a:pPr algn="ctr"/>
            <a:r>
              <a:rPr lang="ru-RU" sz="1400" dirty="0" smtClean="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В сумме нет 100 %</a:t>
            </a:r>
            <a:endParaRPr lang="ru-RU" sz="14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313308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4920695"/>
            <a:ext cx="5869622" cy="533500"/>
          </a:xfrm>
          <a:prstGeom prst="rect">
            <a:avLst/>
          </a:prstGeom>
          <a:ln w="12700">
            <a:solidFill>
              <a:srgbClr val="78A45A"/>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655" y="3551244"/>
            <a:ext cx="5832358" cy="737494"/>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835009"/>
            <a:ext cx="5869621" cy="1239598"/>
          </a:xfrm>
          <a:prstGeom prst="rect">
            <a:avLst/>
          </a:prstGeom>
          <a:ln w="12700">
            <a:solidFill>
              <a:srgbClr val="6FCECE"/>
            </a:solidFill>
            <a:prstDash val="lgDash"/>
          </a:ln>
        </p:spPr>
      </p:pic>
      <p:pic>
        <p:nvPicPr>
          <p:cNvPr id="2" name="Рисунок 1"/>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 y="1845601"/>
            <a:ext cx="5869623" cy="1631216"/>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Производство и переработка сельскохозяйственной продукции.</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Разведение крупного рогатого скота, птицы (строительство животноводческих комплексов).</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Расширение существующих сельскохозяйственных предприятий за счет оформления дополнительных земельных участков для увеличения посевных площадей под сельскохозяйственными культурами.</a:t>
            </a:r>
          </a:p>
          <a:p>
            <a:pPr lvl="0" algn="just"/>
            <a:endParaRPr lang="ru-RU" sz="1200" dirty="0"/>
          </a:p>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378045" y="1420751"/>
            <a:ext cx="2774542" cy="400110"/>
          </a:xfrm>
          <a:prstGeom prst="rect">
            <a:avLst/>
          </a:prstGeom>
          <a:noFill/>
        </p:spPr>
        <p:txBody>
          <a:bodyPr wrap="none" rtlCol="0">
            <a:spAutoFit/>
          </a:bodyPr>
          <a:lstStyle/>
          <a:p>
            <a:r>
              <a:rPr lang="ru-RU" sz="2000" b="1" dirty="0" smtClean="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Box 15"/>
          <p:cNvSpPr txBox="1"/>
          <p:nvPr/>
        </p:nvSpPr>
        <p:spPr>
          <a:xfrm>
            <a:off x="1764829" y="3600725"/>
            <a:ext cx="5707831"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цементного завода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Доброминское</a:t>
            </a:r>
            <a:r>
              <a:rPr lang="ru-RU" sz="1200" dirty="0" smtClean="0">
                <a:latin typeface="Open Sans" panose="020B0606030504020204" pitchFamily="34" charset="0"/>
                <a:ea typeface="Open Sans" panose="020B0606030504020204" pitchFamily="34" charset="0"/>
                <a:cs typeface="Open Sans" panose="020B0606030504020204" pitchFamily="34" charset="0"/>
              </a:rPr>
              <a:t> месторождение мергеля).</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завода по переработке древесных отходов.</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2414441" y="3156881"/>
            <a:ext cx="2133726" cy="400110"/>
          </a:xfrm>
          <a:prstGeom prst="rect">
            <a:avLst/>
          </a:prstGeom>
          <a:noFill/>
        </p:spPr>
        <p:txBody>
          <a:bodyPr wrap="none" rtlCol="0">
            <a:spAutoFit/>
          </a:bodyPr>
          <a:lstStyle/>
          <a:p>
            <a:r>
              <a:rPr lang="ru-RU" sz="20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52740" y="5050377"/>
            <a:ext cx="5764139" cy="276999"/>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Обработка древесины и производство изделий из дерева</a:t>
            </a:r>
          </a:p>
        </p:txBody>
      </p:sp>
      <p:sp>
        <p:nvSpPr>
          <p:cNvPr id="19" name="TextBox 18"/>
          <p:cNvSpPr txBox="1"/>
          <p:nvPr/>
        </p:nvSpPr>
        <p:spPr>
          <a:xfrm>
            <a:off x="2429669" y="4401130"/>
            <a:ext cx="2494016" cy="400110"/>
          </a:xfrm>
          <a:prstGeom prst="rect">
            <a:avLst/>
          </a:prstGeom>
          <a:noFill/>
        </p:spPr>
        <p:txBody>
          <a:bodyPr wrap="none" rtlCol="0">
            <a:spAutoFit/>
          </a:bodyPr>
          <a:lstStyle/>
          <a:p>
            <a:r>
              <a:rPr lang="ru-RU" sz="2000" b="1" dirty="0" smtClean="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endParaRPr lang="ru-RU" sz="2000" b="1" dirty="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Приоритетные</a:t>
            </a:r>
            <a:r>
              <a:rPr lang="ru-RU"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направления инвестирования</a:t>
            </a:r>
            <a:endPar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22620"/>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880639" y="484975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Documents and Settings\111\Рабочий стол\Сельское хозйств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719" y="1889606"/>
            <a:ext cx="1126386" cy="11304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111\Мои документы\Downloads\Строительство.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962" y="3414895"/>
            <a:ext cx="917675" cy="930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111\Мои документы\Downloads\промышленность.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217719" y="4567394"/>
            <a:ext cx="749986" cy="887839"/>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7800" y="5930833"/>
            <a:ext cx="4674184" cy="460514"/>
          </a:xfrm>
          <a:prstGeom prst="rect">
            <a:avLst/>
          </a:prstGeom>
          <a:ln w="12700">
            <a:solidFill>
              <a:srgbClr val="78A45A"/>
            </a:solidFill>
            <a:prstDash val="lgDash"/>
          </a:ln>
        </p:spPr>
      </p:pic>
      <p:sp>
        <p:nvSpPr>
          <p:cNvPr id="4" name="TextBox 3"/>
          <p:cNvSpPr txBox="1"/>
          <p:nvPr/>
        </p:nvSpPr>
        <p:spPr>
          <a:xfrm>
            <a:off x="1566334" y="6034666"/>
            <a:ext cx="3475885" cy="276999"/>
          </a:xfrm>
          <a:prstGeom prst="rect">
            <a:avLst/>
          </a:prstGeom>
          <a:noFill/>
        </p:spPr>
        <p:txBody>
          <a:bodyPr wrap="square" rtlCol="0">
            <a:spAutoFit/>
          </a:bodyPr>
          <a:lstStyle/>
          <a:p>
            <a:pPr marL="171450" indent="-171450">
              <a:buFont typeface="Arial" panose="020B0604020202020204" pitchFamily="34" charset="0"/>
              <a:buChar char="•"/>
            </a:pPr>
            <a:r>
              <a:rPr lang="ru-RU" sz="1200" dirty="0" smtClean="0">
                <a:latin typeface="Open Sans" pitchFamily="34" charset="0"/>
                <a:ea typeface="Open Sans" pitchFamily="34" charset="0"/>
                <a:cs typeface="Open Sans" pitchFamily="34" charset="0"/>
              </a:rPr>
              <a:t>Создание</a:t>
            </a:r>
            <a:r>
              <a:rPr lang="ru-RU" sz="1200" dirty="0">
                <a:latin typeface="Open Sans" pitchFamily="34" charset="0"/>
                <a:ea typeface="Open Sans" pitchFamily="34" charset="0"/>
                <a:cs typeface="Open Sans" pitchFamily="34" charset="0"/>
              </a:rPr>
              <a:t> </a:t>
            </a:r>
            <a:r>
              <a:rPr lang="ru-RU" sz="1200" dirty="0" smtClean="0">
                <a:latin typeface="Open Sans" pitchFamily="34" charset="0"/>
                <a:ea typeface="Open Sans" pitchFamily="34" charset="0"/>
                <a:cs typeface="Open Sans" pitchFamily="34" charset="0"/>
              </a:rPr>
              <a:t>объектов </a:t>
            </a:r>
            <a:r>
              <a:rPr lang="ru-RU" sz="1200" dirty="0" err="1" smtClean="0">
                <a:latin typeface="Open Sans" pitchFamily="34" charset="0"/>
                <a:ea typeface="Open Sans" pitchFamily="34" charset="0"/>
                <a:cs typeface="Open Sans" pitchFamily="34" charset="0"/>
              </a:rPr>
              <a:t>агротуризма</a:t>
            </a:r>
            <a:endParaRPr lang="ru-RU" sz="1200" dirty="0">
              <a:latin typeface="Open Sans" pitchFamily="34" charset="0"/>
              <a:ea typeface="Open Sans" pitchFamily="34" charset="0"/>
              <a:cs typeface="Open Sans" pitchFamily="34" charset="0"/>
            </a:endParaRPr>
          </a:p>
        </p:txBody>
      </p:sp>
      <p:sp>
        <p:nvSpPr>
          <p:cNvPr id="7" name="TextBox 6"/>
          <p:cNvSpPr txBox="1"/>
          <p:nvPr/>
        </p:nvSpPr>
        <p:spPr>
          <a:xfrm>
            <a:off x="2882068" y="5518666"/>
            <a:ext cx="2322143" cy="369332"/>
          </a:xfrm>
          <a:prstGeom prst="rect">
            <a:avLst/>
          </a:prstGeom>
          <a:noFill/>
        </p:spPr>
        <p:txBody>
          <a:bodyPr wrap="square" rtlCol="0">
            <a:spAutoFit/>
          </a:bodyPr>
          <a:lstStyle/>
          <a:p>
            <a:r>
              <a:rPr lang="ru-RU"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endParaRPr lang="ru-RU"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75" name="Picture 3" descr="C:\Documents and Settings\111\Мои документы\Downloads\туризм.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035" y="5703332"/>
            <a:ext cx="792465" cy="8067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31" name="TextBox 30"/>
          <p:cNvSpPr txBox="1"/>
          <p:nvPr/>
        </p:nvSpPr>
        <p:spPr>
          <a:xfrm>
            <a:off x="-1778993" y="1067957"/>
            <a:ext cx="2015361" cy="307777"/>
          </a:xfrm>
          <a:prstGeom prst="rect">
            <a:avLst/>
          </a:prstGeom>
          <a:noFill/>
        </p:spPr>
        <p:txBody>
          <a:bodyPr wrap="square" rtlCol="0">
            <a:spAutoFit/>
          </a:bodyPr>
          <a:lstStyle/>
          <a:p>
            <a:pPr algn="ctr"/>
            <a:r>
              <a:rPr lang="ru-RU" sz="1400" dirty="0" smtClean="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977255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248371"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9</a:t>
            </a:r>
          </a:p>
        </p:txBody>
      </p:sp>
      <p:graphicFrame>
        <p:nvGraphicFramePr>
          <p:cNvPr id="19" name="Таблица 18"/>
          <p:cNvGraphicFramePr>
            <a:graphicFrameLocks noGrp="1"/>
          </p:cNvGraphicFramePr>
          <p:nvPr>
            <p:extLst>
              <p:ext uri="{D42A27DB-BD31-4B8C-83A1-F6EECF244321}">
                <p14:modId xmlns:p14="http://schemas.microsoft.com/office/powerpoint/2010/main" val="259934841"/>
              </p:ext>
            </p:extLst>
          </p:nvPr>
        </p:nvGraphicFramePr>
        <p:xfrm>
          <a:off x="168295" y="1008076"/>
          <a:ext cx="7224722" cy="2042623"/>
        </p:xfrm>
        <a:graphic>
          <a:graphicData uri="http://schemas.openxmlformats.org/drawingml/2006/table">
            <a:tbl>
              <a:tblPr>
                <a:tableStyleId>{BDBED569-4797-4DF1-A0F4-6AAB3CD982D8}</a:tableStyleId>
              </a:tblPr>
              <a:tblGrid>
                <a:gridCol w="4280760">
                  <a:extLst>
                    <a:ext uri="{9D8B030D-6E8A-4147-A177-3AD203B41FA5}">
                      <a16:colId xmlns:a16="http://schemas.microsoft.com/office/drawing/2014/main" xmlns="" val="4165441938"/>
                    </a:ext>
                  </a:extLst>
                </a:gridCol>
                <a:gridCol w="2943962">
                  <a:extLst>
                    <a:ext uri="{9D8B030D-6E8A-4147-A177-3AD203B41FA5}">
                      <a16:colId xmlns:a16="http://schemas.microsoft.com/office/drawing/2014/main" xmlns=""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67-04-04</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Глинковский</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район, с. Глинка, ул. </a:t>
                      </a:r>
                      <a:r>
                        <a:rPr lang="ru-RU" sz="11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Льнозаводская</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центра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 Глинка</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0,1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2852829022"/>
              </p:ext>
            </p:extLst>
          </p:nvPr>
        </p:nvGraphicFramePr>
        <p:xfrm>
          <a:off x="169007" y="5847822"/>
          <a:ext cx="5990632" cy="365760"/>
        </p:xfrm>
        <a:graphic>
          <a:graphicData uri="http://schemas.openxmlformats.org/drawingml/2006/table">
            <a:tbl>
              <a:tblPr>
                <a:tableStyleId>{BDBED569-4797-4DF1-A0F4-6AAB3CD982D8}</a:tableStyleId>
              </a:tblPr>
              <a:tblGrid>
                <a:gridCol w="2672516">
                  <a:extLst>
                    <a:ext uri="{9D8B030D-6E8A-4147-A177-3AD203B41FA5}">
                      <a16:colId xmlns:a16="http://schemas.microsoft.com/office/drawing/2014/main" xmlns="" val="4165441938"/>
                    </a:ext>
                  </a:extLst>
                </a:gridCol>
                <a:gridCol w="3318116">
                  <a:extLst>
                    <a:ext uri="{9D8B030D-6E8A-4147-A177-3AD203B41FA5}">
                      <a16:colId xmlns:a16="http://schemas.microsoft.com/office/drawing/2014/main" xmlns="" val="1772052304"/>
                    </a:ext>
                  </a:extLst>
                </a:gridCol>
              </a:tblGrid>
              <a:tr h="181606">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smtClean="0">
                          <a:solidFill>
                            <a:schemeClr val="tx1"/>
                          </a:solidFill>
                          <a:latin typeface="Open Sans" pitchFamily="34" charset="0"/>
                          <a:ea typeface="Open Sans" pitchFamily="34" charset="0"/>
                          <a:cs typeface="Open Sans" pitchFamily="34" charset="0"/>
                        </a:rPr>
                        <a:t> на расстоянии</a:t>
                      </a:r>
                      <a:r>
                        <a:rPr lang="ru-RU" sz="900" dirty="0" smtClean="0">
                          <a:solidFill>
                            <a:schemeClr val="tx1"/>
                          </a:solidFill>
                          <a:latin typeface="Open Sans" pitchFamily="34" charset="0"/>
                          <a:ea typeface="Open Sans" pitchFamily="34" charset="0"/>
                          <a:cs typeface="Open Sans" pitchFamily="34" charset="0"/>
                        </a:rPr>
                        <a:t> 0,4 км, железная </a:t>
                      </a:r>
                      <a:r>
                        <a:rPr lang="ru-RU" sz="900" baseline="0" dirty="0" smtClean="0">
                          <a:solidFill>
                            <a:schemeClr val="tx1"/>
                          </a:solidFill>
                          <a:latin typeface="Open Sans" pitchFamily="34" charset="0"/>
                          <a:ea typeface="Open Sans" pitchFamily="34" charset="0"/>
                          <a:cs typeface="Open Sans" pitchFamily="34" charset="0"/>
                        </a:rPr>
                        <a:t>на расстоянии</a:t>
                      </a:r>
                      <a:r>
                        <a:rPr lang="ru-RU" sz="900" dirty="0" smtClean="0">
                          <a:solidFill>
                            <a:schemeClr val="tx1"/>
                          </a:solidFill>
                          <a:latin typeface="Open Sans" pitchFamily="34" charset="0"/>
                          <a:ea typeface="Open Sans" pitchFamily="34" charset="0"/>
                          <a:cs typeface="Open Sans" pitchFamily="34" charset="0"/>
                        </a:rPr>
                        <a:t> 250</a:t>
                      </a:r>
                      <a:r>
                        <a:rPr lang="ru-RU" sz="900" baseline="0" dirty="0" smtClean="0">
                          <a:solidFill>
                            <a:schemeClr val="tx1"/>
                          </a:solidFill>
                          <a:latin typeface="Open Sans" pitchFamily="34" charset="0"/>
                          <a:ea typeface="Open Sans" pitchFamily="34" charset="0"/>
                          <a:cs typeface="Open Sans" pitchFamily="34" charset="0"/>
                        </a:rPr>
                        <a:t> м</a:t>
                      </a:r>
                      <a:endParaRPr lang="ru-RU" sz="800" dirty="0" smtClean="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782408772"/>
              </p:ext>
            </p:extLst>
          </p:nvPr>
        </p:nvGraphicFramePr>
        <p:xfrm>
          <a:off x="166764" y="6206010"/>
          <a:ext cx="5992876" cy="365760"/>
        </p:xfrm>
        <a:graphic>
          <a:graphicData uri="http://schemas.openxmlformats.org/drawingml/2006/table">
            <a:tbl>
              <a:tblPr>
                <a:tableStyleId>{BDBED569-4797-4DF1-A0F4-6AAB3CD982D8}</a:tableStyleId>
              </a:tblPr>
              <a:tblGrid>
                <a:gridCol w="2674759">
                  <a:extLst>
                    <a:ext uri="{9D8B030D-6E8A-4147-A177-3AD203B41FA5}">
                      <a16:colId xmlns:a16="http://schemas.microsoft.com/office/drawing/2014/main" xmlns="" val="4165441938"/>
                    </a:ext>
                  </a:extLst>
                </a:gridCol>
                <a:gridCol w="3318117">
                  <a:extLst>
                    <a:ext uri="{9D8B030D-6E8A-4147-A177-3AD203B41FA5}">
                      <a16:colId xmlns:a16="http://schemas.microsoft.com/office/drawing/2014/main" xmlns="" val="1575495227"/>
                    </a:ext>
                  </a:extLst>
                </a:gridCol>
              </a:tblGrid>
              <a:tr h="199927">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FF0000"/>
                          </a:solidFill>
                          <a:latin typeface="Open Sans" pitchFamily="34" charset="0"/>
                          <a:ea typeface="Open Sans" pitchFamily="34" charset="0"/>
                          <a:cs typeface="Open Sans" pitchFamily="34" charset="0"/>
                        </a:rPr>
                        <a:t> выкуп,</a:t>
                      </a:r>
                      <a:r>
                        <a:rPr lang="ru-RU" sz="900" baseline="0" dirty="0" smtClean="0">
                          <a:solidFill>
                            <a:srgbClr val="FF0000"/>
                          </a:solidFill>
                          <a:latin typeface="Open Sans" pitchFamily="34" charset="0"/>
                          <a:ea typeface="Open Sans" pitchFamily="34" charset="0"/>
                          <a:cs typeface="Open Sans" pitchFamily="34" charset="0"/>
                        </a:rPr>
                        <a:t>  расчетная стоимость выкупа в пределах 898804 рублей, расчетная стоимость аренды 359521 руб. в год</a:t>
                      </a:r>
                      <a:endParaRPr lang="ru-RU" sz="900" dirty="0" smtClean="0">
                        <a:solidFill>
                          <a:srgbClr val="FF0000"/>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508945870"/>
              </p:ext>
            </p:extLst>
          </p:nvPr>
        </p:nvGraphicFramePr>
        <p:xfrm>
          <a:off x="168294" y="305717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xmlns="" val="4165441938"/>
                    </a:ext>
                  </a:extLst>
                </a:gridCol>
                <a:gridCol w="1864100">
                  <a:extLst>
                    <a:ext uri="{9D8B030D-6E8A-4147-A177-3AD203B41FA5}">
                      <a16:colId xmlns:a16="http://schemas.microsoft.com/office/drawing/2014/main" xmlns="" val="3330051727"/>
                    </a:ext>
                  </a:extLst>
                </a:gridCol>
                <a:gridCol w="3554442">
                  <a:extLst>
                    <a:ext uri="{9D8B030D-6E8A-4147-A177-3AD203B41FA5}">
                      <a16:colId xmlns:a16="http://schemas.microsoft.com/office/drawing/2014/main" xmlns="" val="2995895153"/>
                    </a:ext>
                  </a:extLst>
                </a:gridCol>
              </a:tblGrid>
              <a:tr h="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3,7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населенных пунктов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a16="http://schemas.microsoft.com/office/drawing/2014/main" xmlns="" val="42063930"/>
                  </a:ext>
                </a:extLst>
              </a:tr>
              <a:tr h="166904">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 целей</a:t>
                      </a: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586210953"/>
              </p:ext>
            </p:extLst>
          </p:nvPr>
        </p:nvGraphicFramePr>
        <p:xfrm>
          <a:off x="166764" y="4108572"/>
          <a:ext cx="6892797" cy="1744980"/>
        </p:xfrm>
        <a:graphic>
          <a:graphicData uri="http://schemas.openxmlformats.org/drawingml/2006/table">
            <a:tbl>
              <a:tblPr>
                <a:tableStyleId>{BDBED569-4797-4DF1-A0F4-6AAB3CD982D8}</a:tableStyleId>
              </a:tblPr>
              <a:tblGrid>
                <a:gridCol w="1306737">
                  <a:extLst>
                    <a:ext uri="{9D8B030D-6E8A-4147-A177-3AD203B41FA5}">
                      <a16:colId xmlns:a16="http://schemas.microsoft.com/office/drawing/2014/main" xmlns="" val="4165441938"/>
                    </a:ext>
                  </a:extLst>
                </a:gridCol>
                <a:gridCol w="1368022">
                  <a:extLst>
                    <a:ext uri="{9D8B030D-6E8A-4147-A177-3AD203B41FA5}">
                      <a16:colId xmlns:a16="http://schemas.microsoft.com/office/drawing/2014/main" xmlns="" val="2407449417"/>
                    </a:ext>
                  </a:extLst>
                </a:gridCol>
                <a:gridCol w="4218038">
                  <a:extLst>
                    <a:ext uri="{9D8B030D-6E8A-4147-A177-3AD203B41FA5}">
                      <a16:colId xmlns:a16="http://schemas.microsoft.com/office/drawing/2014/main" xmlns="" val="2693098453"/>
                    </a:ext>
                  </a:extLst>
                </a:gridCol>
              </a:tblGrid>
              <a:tr h="240160">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Глинка 110/35/10 на расстоянии 0,75 км до границы земельного участка по прямой, резерв мощности для технологического присоединения 3,7 МВА</a:t>
                      </a:r>
                    </a:p>
                  </a:txBody>
                  <a:tcPr anchor="ctr"/>
                </a:tc>
                <a:extLst>
                  <a:ext uri="{0D108BD9-81ED-4DB2-BD59-A6C34878D82A}">
                    <a16:rowId xmlns:a16="http://schemas.microsoft.com/office/drawing/2014/main" xmlns="" val="2951530806"/>
                  </a:ext>
                </a:extLst>
              </a:tr>
              <a:tr h="2493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500 м от участка (давление 3 кг/кв. см). </a:t>
                      </a:r>
                      <a:r>
                        <a:rPr lang="ru-RU" sz="900" baseline="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Возможное потребление 420 куб. м/час</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Сроки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тех.присоединения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6 мес.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3113957651"/>
                  </a:ext>
                </a:extLst>
              </a:tr>
              <a:tr h="2401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700 м от площадки, давление 2 атм.,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032109891"/>
                  </a:ext>
                </a:extLst>
              </a:tr>
            </a:tbl>
          </a:graphicData>
        </a:graphic>
      </p:graphicFrame>
      <p:pic>
        <p:nvPicPr>
          <p:cNvPr id="4" name="Рисунок 3"/>
          <p:cNvPicPr>
            <a:picLocks noChangeAspect="1"/>
          </p:cNvPicPr>
          <p:nvPr/>
        </p:nvPicPr>
        <p:blipFill>
          <a:blip r:embed="rId4"/>
          <a:stretch>
            <a:fillRect/>
          </a:stretch>
        </p:blipFill>
        <p:spPr>
          <a:xfrm>
            <a:off x="4499595" y="1047288"/>
            <a:ext cx="2847878" cy="1977224"/>
          </a:xfrm>
          <a:prstGeom prst="rect">
            <a:avLst/>
          </a:prstGeom>
        </p:spPr>
      </p:pic>
      <p:sp>
        <p:nvSpPr>
          <p:cNvPr id="24" name="TextBox 23"/>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17" name="TextBox 16"/>
          <p:cNvSpPr txBox="1"/>
          <p:nvPr/>
        </p:nvSpPr>
        <p:spPr>
          <a:xfrm>
            <a:off x="7130384" y="4645762"/>
            <a:ext cx="2015361" cy="307777"/>
          </a:xfrm>
          <a:prstGeom prst="rect">
            <a:avLst/>
          </a:prstGeom>
          <a:noFill/>
        </p:spPr>
        <p:txBody>
          <a:bodyPr wrap="square" rtlCol="0">
            <a:spAutoFit/>
          </a:bodyPr>
          <a:lstStyle/>
          <a:p>
            <a:pPr algn="ctr"/>
            <a:r>
              <a:rPr lang="ru-RU" sz="1400" dirty="0" smtClean="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Сколько?</a:t>
            </a:r>
            <a:endParaRPr lang="ru-RU" sz="14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1753061" y="6253337"/>
            <a:ext cx="2015361" cy="307777"/>
          </a:xfrm>
          <a:prstGeom prst="rect">
            <a:avLst/>
          </a:prstGeom>
          <a:noFill/>
        </p:spPr>
        <p:txBody>
          <a:bodyPr wrap="square" rtlCol="0">
            <a:spAutoFit/>
          </a:bodyPr>
          <a:lstStyle/>
          <a:p>
            <a:pPr algn="ctr"/>
            <a:r>
              <a:rPr lang="ru-RU" sz="1400" dirty="0" smtClean="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Сколько?</a:t>
            </a:r>
            <a:endParaRPr lang="ru-RU" sz="14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715139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5884</TotalTime>
  <Words>2851</Words>
  <Application>Microsoft Office PowerPoint</Application>
  <PresentationFormat>Произвольный</PresentationFormat>
  <Paragraphs>762</Paragraphs>
  <Slides>28</Slides>
  <Notes>17</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777</cp:lastModifiedBy>
  <cp:revision>1068</cp:revision>
  <cp:lastPrinted>2018-10-01T08:37:23Z</cp:lastPrinted>
  <dcterms:created xsi:type="dcterms:W3CDTF">2017-05-10T15:02:08Z</dcterms:created>
  <dcterms:modified xsi:type="dcterms:W3CDTF">2019-06-19T13:01:09Z</dcterms:modified>
</cp:coreProperties>
</file>