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3" r:id="rId3"/>
    <p:sldId id="345" r:id="rId4"/>
    <p:sldId id="346" r:id="rId5"/>
    <p:sldId id="349" r:id="rId6"/>
    <p:sldId id="344" r:id="rId7"/>
    <p:sldId id="348" r:id="rId8"/>
    <p:sldId id="313" r:id="rId9"/>
    <p:sldId id="347" r:id="rId10"/>
    <p:sldId id="257" r:id="rId11"/>
    <p:sldId id="258" r:id="rId12"/>
    <p:sldId id="259" r:id="rId13"/>
    <p:sldId id="271" r:id="rId14"/>
    <p:sldId id="272" r:id="rId15"/>
    <p:sldId id="266" r:id="rId16"/>
    <p:sldId id="274" r:id="rId17"/>
    <p:sldId id="315" r:id="rId18"/>
    <p:sldId id="309" r:id="rId19"/>
    <p:sldId id="351" r:id="rId20"/>
    <p:sldId id="350" r:id="rId21"/>
    <p:sldId id="327" r:id="rId22"/>
    <p:sldId id="35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023AE5-B49A-4033-9B7A-E060154C673E}">
          <p14:sldIdLst>
            <p14:sldId id="256"/>
            <p14:sldId id="343"/>
            <p14:sldId id="345"/>
            <p14:sldId id="346"/>
            <p14:sldId id="349"/>
            <p14:sldId id="344"/>
            <p14:sldId id="348"/>
            <p14:sldId id="313"/>
            <p14:sldId id="347"/>
            <p14:sldId id="257"/>
            <p14:sldId id="258"/>
            <p14:sldId id="259"/>
            <p14:sldId id="271"/>
            <p14:sldId id="272"/>
            <p14:sldId id="266"/>
            <p14:sldId id="274"/>
            <p14:sldId id="315"/>
            <p14:sldId id="309"/>
            <p14:sldId id="351"/>
            <p14:sldId id="350"/>
            <p14:sldId id="327"/>
            <p14:sldId id="352"/>
          </p14:sldIdLst>
        </p14:section>
        <p14:section name="Раздел без заголовка" id="{967EF5B0-5AEA-4E38-A134-821529CB7C3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28335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0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870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171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388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86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2982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8854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711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123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t>18.07.2020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86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4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tatary-urala.ru/images/c205772728e201c751a80132378bf5d9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fototerra.ru/photo/Russia/Bashkirija/medium-217659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649208" y="214290"/>
            <a:ext cx="585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itchFamily="18" charset="0"/>
              </a:rPr>
              <a:t>МБУК «ГЛИНКОВСКАЯ БИБЛИОТЕКА»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451388" y="4576872"/>
            <a:ext cx="4605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b="1" dirty="0" smtClean="0">
                <a:latin typeface="Georgia" panose="02040502050405020303" pitchFamily="18" charset="0"/>
                <a:cs typeface="Times New Roman" pitchFamily="18" charset="0"/>
              </a:rPr>
              <a:t>Подготовила:  Ермакова Н.М., зав. справочно-информационным отделом «Центр правовой информации» МБУК «</a:t>
            </a:r>
            <a:r>
              <a:rPr lang="ru-RU" b="1" dirty="0" err="1" smtClean="0">
                <a:latin typeface="Georgia" panose="02040502050405020303" pitchFamily="18" charset="0"/>
                <a:cs typeface="Times New Roman" pitchFamily="18" charset="0"/>
              </a:rPr>
              <a:t>Глинковская</a:t>
            </a:r>
            <a:r>
              <a:rPr lang="ru-RU" b="1" dirty="0" smtClean="0">
                <a:latin typeface="Georgia" panose="02040502050405020303" pitchFamily="18" charset="0"/>
                <a:cs typeface="Times New Roman" pitchFamily="18" charset="0"/>
              </a:rPr>
              <a:t> Библиотека»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72435" y="6054199"/>
            <a:ext cx="1647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latin typeface="Georgia" panose="02040502050405020303" pitchFamily="18" charset="0"/>
                <a:cs typeface="Times New Roman" pitchFamily="18" charset="0"/>
              </a:rPr>
              <a:t>с. ГЛИНКА</a:t>
            </a:r>
          </a:p>
          <a:p>
            <a:pPr algn="ctr" eaLnBrk="0" hangingPunct="0"/>
            <a:r>
              <a:rPr lang="ru-RU" b="1" dirty="0" smtClean="0">
                <a:latin typeface="Georgia" panose="02040502050405020303" pitchFamily="18" charset="0"/>
                <a:cs typeface="Times New Roman" pitchFamily="18" charset="0"/>
              </a:rPr>
              <a:t>2020</a:t>
            </a:r>
            <a:endParaRPr lang="ru-RU" b="1" dirty="0"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0001" y="1037174"/>
            <a:ext cx="684543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anose="02040502050405020303" pitchFamily="18" charset="0"/>
              </a:rPr>
              <a:t>АНАТОЛИЙ ЕГОРОВИЧ МАКСИМОВ</a:t>
            </a:r>
            <a:endParaRPr lang="ru-RU" sz="54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31448" y="3622497"/>
            <a:ext cx="46025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</a:rPr>
              <a:t>12.04.1937 – 20.07.2010</a:t>
            </a:r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592744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46964" y="1197937"/>
            <a:ext cx="34121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Бывал </a:t>
            </a:r>
            <a:r>
              <a:rPr lang="ru-RU" sz="1600" dirty="0">
                <a:latin typeface="Georgia" panose="02040502050405020303" pitchFamily="18" charset="0"/>
              </a:rPr>
              <a:t>и я,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При всем при том,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 далекой Горной </a:t>
            </a:r>
            <a:r>
              <a:rPr lang="ru-RU" sz="1600" dirty="0" err="1">
                <a:latin typeface="Georgia" panose="02040502050405020303" pitchFamily="18" charset="0"/>
              </a:rPr>
              <a:t>Шории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Там две сестры Уса и Томь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мать одна – история.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На той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На Томь-</a:t>
            </a:r>
            <a:r>
              <a:rPr lang="ru-RU" sz="1600" dirty="0" err="1">
                <a:latin typeface="Georgia" panose="02040502050405020303" pitchFamily="18" charset="0"/>
              </a:rPr>
              <a:t>Усинской</a:t>
            </a:r>
            <a:r>
              <a:rPr lang="ru-RU" sz="1600" dirty="0">
                <a:latin typeface="Georgia" panose="02040502050405020303" pitchFamily="18" charset="0"/>
              </a:rPr>
              <a:t> ГРЭС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С дипломом институтским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Достойно нес прорабский крест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Часов двенадцать в сутки.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А потому и посему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Работали как надо: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Вгрызались в </a:t>
            </a:r>
            <a:r>
              <a:rPr lang="ru-RU" sz="1600" dirty="0" err="1">
                <a:latin typeface="Georgia" panose="02040502050405020303" pitchFamily="18" charset="0"/>
              </a:rPr>
              <a:t>шорскую</a:t>
            </a:r>
            <a:r>
              <a:rPr lang="ru-RU" sz="1600" dirty="0">
                <a:latin typeface="Georgia" panose="02040502050405020303" pitchFamily="18" charset="0"/>
              </a:rPr>
              <a:t> скалу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Ковшом и земснарядом.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44970" y="878959"/>
            <a:ext cx="35101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Я помню голубой вагон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На берегу канала,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Лебедок вой, и птичий звон,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запах краснотала.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Кривило рот от черемши,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Сводило от черемухи…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Сумели стройку завершить,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Хватило все же пороху.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в этой сутолоке дней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Усвоил истину простую,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Что в биографии своей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Я ставлю только запятую.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78193" y="324324"/>
            <a:ext cx="3949725" cy="5626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Факт автобиографии.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464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30348" y="1356594"/>
            <a:ext cx="390746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Край </a:t>
            </a:r>
            <a:r>
              <a:rPr lang="ru-RU" sz="1600" dirty="0">
                <a:latin typeface="Georgia" panose="02040502050405020303" pitchFamily="18" charset="0"/>
              </a:rPr>
              <a:t>родной,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Льняной и синий,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Душой навеки заодно.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Ты любим мне каждой линией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Моё родимое пятно.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До сих пор мне нежно, бережно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Звучит, как в детстве, тот мотив,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Что напевала речка берегу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Весною раннею в разлив.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Пусть признания излишни,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Но где б я ни был, всё равно –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Приложусь к земле и слышу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Сердцебиение </a:t>
            </a:r>
            <a:r>
              <a:rPr lang="ru-RU" sz="1600" dirty="0" smtClean="0">
                <a:latin typeface="Georgia" panose="02040502050405020303" pitchFamily="18" charset="0"/>
              </a:rPr>
              <a:t>твоё.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322512" y="431215"/>
            <a:ext cx="3672408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Смоленщине.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79" y="755809"/>
            <a:ext cx="5378832" cy="5325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06649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2" y="1364125"/>
            <a:ext cx="4257128" cy="2910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895" y="528476"/>
            <a:ext cx="5096371" cy="514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54869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old.school27.smoladmin.ru/lit_smol/pic_text/zago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076"/>
          <a:stretch>
            <a:fillRect/>
          </a:stretch>
        </p:blipFill>
        <p:spPr bwMode="auto">
          <a:xfrm>
            <a:off x="1147156" y="142465"/>
            <a:ext cx="10174779" cy="6385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8110" y="7223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Georgia" panose="02040502050405020303" pitchFamily="18" charset="0"/>
              </a:rPr>
              <a:t>(</a:t>
            </a:r>
            <a:r>
              <a:rPr lang="ru-RU" sz="1600" dirty="0">
                <a:latin typeface="Georgia" panose="02040502050405020303" pitchFamily="18" charset="0"/>
              </a:rPr>
              <a:t>Гимн </a:t>
            </a:r>
            <a:r>
              <a:rPr lang="ru-RU" sz="1600" dirty="0" err="1">
                <a:latin typeface="Georgia" panose="02040502050405020303" pitchFamily="18" charset="0"/>
              </a:rPr>
              <a:t>Глинковского</a:t>
            </a:r>
            <a:r>
              <a:rPr lang="ru-RU" sz="1600" dirty="0">
                <a:latin typeface="Georgia" panose="02040502050405020303" pitchFamily="18" charset="0"/>
              </a:rPr>
              <a:t> района</a:t>
            </a:r>
            <a:r>
              <a:rPr lang="ru-RU" sz="1600" dirty="0" smtClean="0">
                <a:latin typeface="Georgia" panose="02040502050405020303" pitchFamily="18" charset="0"/>
              </a:rPr>
              <a:t>)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1978" y="906978"/>
            <a:ext cx="30243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Georgia" panose="02040502050405020303" pitchFamily="18" charset="0"/>
              </a:rPr>
              <a:t>                1.</a:t>
            </a:r>
          </a:p>
          <a:p>
            <a:r>
              <a:rPr lang="ru-RU" sz="1400" dirty="0" smtClean="0">
                <a:latin typeface="Georgia" panose="02040502050405020303" pitchFamily="18" charset="0"/>
              </a:rPr>
              <a:t>Мы </a:t>
            </a:r>
            <a:r>
              <a:rPr lang="ru-RU" sz="1400" dirty="0">
                <a:latin typeface="Georgia" panose="02040502050405020303" pitchFamily="18" charset="0"/>
              </a:rPr>
              <a:t>с тобой россияне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От смоленских корней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В предрассветном сиянье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Вижу россыпь огней.</a:t>
            </a:r>
          </a:p>
          <a:p>
            <a:r>
              <a:rPr lang="ru-RU" sz="1400" b="1" u="sng" dirty="0">
                <a:latin typeface="Georgia" panose="02040502050405020303" pitchFamily="18" charset="0"/>
              </a:rPr>
              <a:t>Припев: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Время мчит по суглинкам,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По дорогам пыля,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Здравствуй, родина - Глинка,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Дорогая наша земля.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              2.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Снова льны голубые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С небесами слились,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 леса вековые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Поднимаются ввысь.</a:t>
            </a:r>
          </a:p>
          <a:p>
            <a:r>
              <a:rPr lang="ru-RU" sz="1400" b="1" u="sng" dirty="0">
                <a:latin typeface="Georgia" panose="02040502050405020303" pitchFamily="18" charset="0"/>
              </a:rPr>
              <a:t>Припев</a:t>
            </a:r>
            <a:r>
              <a:rPr lang="ru-RU" sz="1400" dirty="0">
                <a:latin typeface="Georgia" panose="02040502050405020303" pitchFamily="18" charset="0"/>
              </a:rPr>
              <a:t>: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Время мчит по суглинкам,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По дорогам пыля,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Здравствуй, родина - Глинка,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Дорогая наша земля.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                3.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Мы пахали и жали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От темна до темна.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 врагов отражали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Мы во все времена.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01952" y="459250"/>
            <a:ext cx="28620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>
                <a:latin typeface="Georgia" panose="02040502050405020303" pitchFamily="18" charset="0"/>
              </a:rPr>
              <a:t>Припев: 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Время мчит по суглинкам,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По дорогам пыля,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Здравствуй, родина - Глинка,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Дорогая наша земля.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               4.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Мы частицы России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 Смоленской земли.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Никогда не просили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Мы талантов взаймы.</a:t>
            </a:r>
          </a:p>
          <a:p>
            <a:r>
              <a:rPr lang="ru-RU" sz="1400" b="1" u="sng" dirty="0">
                <a:latin typeface="Georgia" panose="02040502050405020303" pitchFamily="18" charset="0"/>
              </a:rPr>
              <a:t>Припев: 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Время мчит по суглинкам,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По дорогам пыля,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Здравствуй, родина - Глинка,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Дорогая наша земля.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              5.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Чтобы песни звучали, 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И напевная речь,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Нам отцы завещали</a:t>
            </a:r>
          </a:p>
          <a:p>
            <a:r>
              <a:rPr lang="ru-RU" sz="1400" dirty="0">
                <a:latin typeface="Georgia" panose="02040502050405020303" pitchFamily="18" charset="0"/>
              </a:rPr>
              <a:t>Эту землю беречь.</a:t>
            </a:r>
          </a:p>
          <a:p>
            <a:r>
              <a:rPr lang="ru-RU" sz="1400" b="1" u="sng" dirty="0">
                <a:latin typeface="Georgia" panose="02040502050405020303" pitchFamily="18" charset="0"/>
              </a:rPr>
              <a:t>Припев:</a:t>
            </a:r>
            <a:endParaRPr lang="ru-RU" sz="1400" dirty="0">
              <a:latin typeface="Georgia" panose="02040502050405020303" pitchFamily="18" charset="0"/>
            </a:endParaRPr>
          </a:p>
          <a:p>
            <a:r>
              <a:rPr lang="ru-RU" sz="1400" dirty="0">
                <a:latin typeface="Georgia" panose="02040502050405020303" pitchFamily="18" charset="0"/>
              </a:rPr>
              <a:t>Время мчит по суглинкам,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По дорогам пыля,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Здравствуй, родина - Глинка,</a:t>
            </a:r>
          </a:p>
          <a:p>
            <a:r>
              <a:rPr lang="ru-RU" sz="1400" dirty="0">
                <a:latin typeface="Georgia" panose="02040502050405020303" pitchFamily="18" charset="0"/>
              </a:rPr>
              <a:t>Дорогая наша земля</a:t>
            </a:r>
            <a:r>
              <a:rPr lang="ru-RU" sz="1400" dirty="0" smtClean="0">
                <a:latin typeface="Georgia" panose="02040502050405020303" pitchFamily="18" charset="0"/>
              </a:rPr>
              <a:t>.</a:t>
            </a:r>
            <a:endParaRPr lang="ru-RU" sz="1400" dirty="0">
              <a:latin typeface="Georgia" panose="02040502050405020303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808074" y="90047"/>
            <a:ext cx="4792072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Песня нашего края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76"/>
          <a:stretch>
            <a:fillRect/>
          </a:stretch>
        </p:blipFill>
        <p:spPr bwMode="auto">
          <a:xfrm>
            <a:off x="-7315200" y="1143000"/>
            <a:ext cx="6920484" cy="4343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0986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old.school27.smoladmin.ru/lit_smol/pic_text/zago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01" y="4188341"/>
            <a:ext cx="3530008" cy="2353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63256" y="721136"/>
            <a:ext cx="473865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В долгу мы неоплатном перед теми,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Кто на войне все тяготы изведал,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Кто поднимался, разрывая темень,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Ценою жизнь приближал победу.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 долгу мы неоплатном перед ними,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оплатить нам долг </a:t>
            </a:r>
            <a:r>
              <a:rPr lang="ru-RU" sz="1600" dirty="0" smtClean="0">
                <a:latin typeface="Georgia" panose="02040502050405020303" pitchFamily="18" charset="0"/>
              </a:rPr>
              <a:t> тот </a:t>
            </a:r>
            <a:r>
              <a:rPr lang="ru-RU" sz="1600" dirty="0">
                <a:latin typeface="Georgia" panose="02040502050405020303" pitchFamily="18" charset="0"/>
              </a:rPr>
              <a:t>страшный </a:t>
            </a:r>
            <a:r>
              <a:rPr lang="ru-RU" sz="1600" dirty="0" smtClean="0">
                <a:latin typeface="Georgia" panose="02040502050405020303" pitchFamily="18" charset="0"/>
              </a:rPr>
              <a:t>      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                                                   нечем</a:t>
            </a:r>
            <a:r>
              <a:rPr lang="ru-RU" sz="1600" dirty="0">
                <a:latin typeface="Georgia" panose="02040502050405020303" pitchFamily="18" charset="0"/>
              </a:rPr>
              <a:t>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От многих не осталось даже имени.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Помянем </a:t>
            </a:r>
            <a:r>
              <a:rPr lang="ru-RU" sz="1600" dirty="0" smtClean="0">
                <a:latin typeface="Georgia" panose="02040502050405020303" pitchFamily="18" charset="0"/>
              </a:rPr>
              <a:t> тех</a:t>
            </a:r>
            <a:r>
              <a:rPr lang="ru-RU" sz="1600" dirty="0">
                <a:latin typeface="Georgia" panose="02040502050405020303" pitchFamily="18" charset="0"/>
              </a:rPr>
              <a:t>, чей подвиг вечен.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 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Давай постоим здесь у могилы,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Где бьётся сердце Вечного огня.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Уже деревья набирают силы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птицы счастья носятся, звеня.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61" y="1041572"/>
            <a:ext cx="5467349" cy="4100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92324" y="151198"/>
            <a:ext cx="142476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* *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341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83058" y="1347208"/>
            <a:ext cx="31325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Девятое мая,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Минута молчания…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И каждый  со скорбью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Один на один.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И только не зная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Народной печали, 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Резвится весь вечер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Ой маленький сын. 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Я окна открою,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Услышу звучание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Той тишины,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Что уносится ввысь.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Плывет над страною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Минута молчания…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Смеется малыш –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Продолжается жизнь.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96223" y="562422"/>
            <a:ext cx="4306186" cy="5626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Минута молчания.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" t="3721" r="3948" b="11938"/>
          <a:stretch/>
        </p:blipFill>
        <p:spPr>
          <a:xfrm>
            <a:off x="792126" y="1347208"/>
            <a:ext cx="4731488" cy="32133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10949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://old.school27.smoladmin.ru/lit_smol/pic_text/zagor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1055" y="4020504"/>
            <a:ext cx="5467859" cy="11685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А.Е. Максимов с женой Валентиной Ивановной вместе с работниками библиотек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Глинковского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44861" y="1347208"/>
            <a:ext cx="38701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Всё относительно, мой друг,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Непостоянно и двояко: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Любовь друзей, печаль разлук,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Величие былых заслуг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Всё относительно, однако.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Увы, поймёшь на склоне дней,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Что мир иной не за горами,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Что мог бы в жизни быть </a:t>
            </a:r>
            <a:r>
              <a:rPr lang="ru-RU" sz="1600" dirty="0" err="1">
                <a:latin typeface="Georgia" panose="02040502050405020303" pitchFamily="18" charset="0"/>
              </a:rPr>
              <a:t>нежней</a:t>
            </a:r>
            <a:r>
              <a:rPr lang="ru-RU" sz="1600" dirty="0">
                <a:latin typeface="Georgia" panose="02040502050405020303" pitchFamily="18" charset="0"/>
              </a:rPr>
              <a:t>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Вернее, преданней, нужней…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горько разведёшь руками.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8133905" y="475862"/>
            <a:ext cx="1424763" cy="7357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* *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5" y="691115"/>
            <a:ext cx="5467859" cy="34829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7407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859" y="1146406"/>
            <a:ext cx="21371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Была война.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Зима.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Морозы.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Наш дед,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Седая голова,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Спилил берёзу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На дрова.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А мы, внучата,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Тут же в слёзы.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</a:rPr>
              <a:t>Жалеете?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</a:rPr>
              <a:t>Я вас жалею, -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Сказал нам дед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Вполне серьёзно.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latin typeface="Georgia" panose="02040502050405020303" pitchFamily="18" charset="0"/>
              </a:rPr>
              <a:t>Перезимуем,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Не замёрзнем –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Посадим целую аллею.</a:t>
            </a:r>
          </a:p>
          <a:p>
            <a:pPr algn="just"/>
            <a:endParaRPr lang="ru-RU" sz="12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Где тут поэзия,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Где проза?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В душе былое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Бередит.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Вдоль тина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Новые берёзы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Встречают майские дожди.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5004" y="277086"/>
            <a:ext cx="2434856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Берёзы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69" y="1343271"/>
            <a:ext cx="5453288" cy="4089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97127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atary-urala.ru/images/c205772728e201c751a80132378bf5d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155" y="1594884"/>
            <a:ext cx="5208624" cy="34724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9651" y="1681758"/>
            <a:ext cx="406777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Пусть </a:t>
            </a:r>
            <a:r>
              <a:rPr lang="ru-RU" sz="1600" dirty="0">
                <a:latin typeface="Georgia" panose="02040502050405020303" pitchFamily="18" charset="0"/>
              </a:rPr>
              <a:t>я в науке философской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Не понимаю ни шиша,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Но о земле родной, отцовской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Болит, болит моя душа.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Пусть географии вселенной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Мне изучать не довелось, 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Но </a:t>
            </a:r>
            <a:r>
              <a:rPr lang="ru-RU" sz="1600" dirty="0">
                <a:latin typeface="Georgia" panose="02040502050405020303" pitchFamily="18" charset="0"/>
              </a:rPr>
              <a:t>есть село в краю Смоленском,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Среди болот и перелесков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Оно мне дорого до слёз.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 краях иных я жил непраздно,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Не уронить старался честь.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А Родина всегда прекрасна,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Я счастлив тем, что она есть.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33107" y="675838"/>
            <a:ext cx="2296633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961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028120" y="219718"/>
            <a:ext cx="3703675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Речка Волость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78478" y="1086154"/>
            <a:ext cx="345381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Течёт речушка Волость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На родине моей.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Вброд перейдёшь по пояс,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Да нет её милей.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Я возводил плотины,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Менял теченья рек,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А Волость захватила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 рожденья и навек,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Лозы разрезав поросль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заросли ольхи,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Она прошла, как совесть,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Через мои стихи.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Дала негромкий голос,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Но я прошу - услышь!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Услышь мой голос, Волость,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Через грозу и тишь.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Неси любви потоки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К любимому Днепру.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голос мой далёкий,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Взывающий к добру.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8" y="357726"/>
            <a:ext cx="2881423" cy="216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86" y="2673911"/>
            <a:ext cx="4940831" cy="37056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16122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318653"/>
            <a:ext cx="3936999" cy="595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72199" y="494040"/>
            <a:ext cx="55517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</a:t>
            </a:r>
            <a:r>
              <a:rPr lang="ru-RU" sz="1600" dirty="0">
                <a:latin typeface="Georgia" panose="02040502050405020303" pitchFamily="18" charset="0"/>
              </a:rPr>
              <a:t>Я, Максимов Анатолий Егорович, родился 12 апреля 1937 года в деревне </a:t>
            </a:r>
            <a:r>
              <a:rPr lang="ru-RU" sz="1600" dirty="0" err="1">
                <a:latin typeface="Georgia" panose="02040502050405020303" pitchFamily="18" charset="0"/>
              </a:rPr>
              <a:t>Кокоревка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err="1">
                <a:latin typeface="Georgia" panose="02040502050405020303" pitchFamily="18" charset="0"/>
              </a:rPr>
              <a:t>Болтутинского</a:t>
            </a:r>
            <a:r>
              <a:rPr lang="ru-RU" sz="1600" dirty="0">
                <a:latin typeface="Georgia" panose="02040502050405020303" pitchFamily="18" charset="0"/>
              </a:rPr>
              <a:t> сельского Совета </a:t>
            </a:r>
            <a:r>
              <a:rPr lang="ru-RU" sz="1600" dirty="0" err="1">
                <a:latin typeface="Georgia" panose="02040502050405020303" pitchFamily="18" charset="0"/>
              </a:rPr>
              <a:t>Глинковского</a:t>
            </a:r>
            <a:r>
              <a:rPr lang="ru-RU" sz="1600" dirty="0">
                <a:latin typeface="Georgia" panose="02040502050405020303" pitchFamily="18" charset="0"/>
              </a:rPr>
              <a:t> района Смоленской области.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  Мать, Максимова (урождённая </a:t>
            </a:r>
            <a:r>
              <a:rPr lang="ru-RU" sz="1600" dirty="0" err="1">
                <a:latin typeface="Georgia" panose="02040502050405020303" pitchFamily="18" charset="0"/>
              </a:rPr>
              <a:t>Воднева</a:t>
            </a:r>
            <a:r>
              <a:rPr lang="ru-RU" sz="1600" dirty="0">
                <a:latin typeface="Georgia" panose="02040502050405020303" pitchFamily="18" charset="0"/>
              </a:rPr>
              <a:t>) Ирина Павловна работала в колхозе, затем перед войной уехала в г. Москву, работала в «Метрострое». Во время войны вместе с заводом была эвакуирована на Урал в г. Нижний Тагил.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  Отца, Максимова Егора Фёдоровича, помню по рассказам матери и бабушки. Он работал в Донбассе, в г. Москве рабочим.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  Мать оставила меня на руках бабушки </a:t>
            </a:r>
            <a:r>
              <a:rPr lang="ru-RU" sz="1600" dirty="0" err="1">
                <a:latin typeface="Georgia" panose="02040502050405020303" pitchFamily="18" charset="0"/>
              </a:rPr>
              <a:t>Фёклы</a:t>
            </a:r>
            <a:r>
              <a:rPr lang="ru-RU" sz="1600" dirty="0">
                <a:latin typeface="Georgia" panose="02040502050405020303" pitchFamily="18" charset="0"/>
              </a:rPr>
              <a:t> в семье дяди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маминого брата -  </a:t>
            </a:r>
            <a:r>
              <a:rPr lang="ru-RU" sz="1600" dirty="0" err="1">
                <a:latin typeface="Georgia" panose="02040502050405020303" pitchFamily="18" charset="0"/>
              </a:rPr>
              <a:t>Воднева</a:t>
            </a:r>
            <a:r>
              <a:rPr lang="ru-RU" sz="1600" dirty="0">
                <a:latin typeface="Georgia" panose="02040502050405020303" pitchFamily="18" charset="0"/>
              </a:rPr>
              <a:t> Михаила Павловича. Воспитывался я с его </a:t>
            </a:r>
            <a:r>
              <a:rPr lang="ru-RU" sz="1600" dirty="0" smtClean="0">
                <a:latin typeface="Georgia" panose="02040502050405020303" pitchFamily="18" charset="0"/>
              </a:rPr>
              <a:t>детьми: ровесником Володей, сёстрами Зиной и Верой.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Началась война. Смоленская область была захвачена фашистами. В нашем доме поселились фашисты. Мы жили в бане: тётя Марина, её дети - Володя, Зина, Вера, бабушка и я. Помню, как мы прятались в окопах во время бомбёжек, как вдоль окопа шёл немецкий солдат и стрелял по нашей траншее. К счастью, мы спрятались в боковой траншее, и нас пули не задели. Помню пленных за колючей проволокой. </a:t>
            </a:r>
            <a:r>
              <a:rPr lang="ru-RU" sz="1600" dirty="0">
                <a:latin typeface="Georgia" panose="02040502050405020303" pitchFamily="18" charset="0"/>
              </a:rPr>
              <a:t>Война </a:t>
            </a:r>
            <a:r>
              <a:rPr lang="ru-RU" sz="1600" dirty="0" smtClean="0">
                <a:latin typeface="Georgia" panose="02040502050405020303" pitchFamily="18" charset="0"/>
              </a:rPr>
              <a:t>навсегда запечатлелась в памяти.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04306" y="58978"/>
            <a:ext cx="2887498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Автобиография.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7758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00" y="4178595"/>
            <a:ext cx="3265286" cy="2036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80213" y="188960"/>
            <a:ext cx="3703675" cy="51935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Встреча с Родиной.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2962" y="824172"/>
            <a:ext cx="40677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Август. Поле.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Шелестят колосья.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Даль светла.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И на душе светло.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Вот и встреча.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Вот и довелось мне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Навестить родимое село.</a:t>
            </a:r>
          </a:p>
          <a:p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Вот оно с горы,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Как на ладони.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Школьный сад, сбегающий к реке.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Так же на лугу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Пасутся кони.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Та же пыль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На старом большаке.</a:t>
            </a:r>
          </a:p>
          <a:p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Речка Волость – 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Здесь её начало – 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Рассекает надвое село.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Заросли ольхи и краснотала – 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Бастионы детства </a:t>
            </a:r>
            <a:r>
              <a:rPr lang="ru-RU" sz="1600" dirty="0">
                <a:latin typeface="Georgia" panose="02040502050405020303" pitchFamily="18" charset="0"/>
              </a:rPr>
              <a:t>м</a:t>
            </a:r>
            <a:r>
              <a:rPr lang="ru-RU" sz="1600" dirty="0" smtClean="0">
                <a:latin typeface="Georgia" panose="02040502050405020303" pitchFamily="18" charset="0"/>
              </a:rPr>
              <a:t>оего.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47098" y="445298"/>
            <a:ext cx="33492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На пригорке,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Где была избушка,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Где родился я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В тридцать седьмом,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Лопухи,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Да яблоня-старушка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Мне наводят думы о былом.</a:t>
            </a:r>
          </a:p>
          <a:p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Вечер. Солнце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Скрылось в перелесках,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Залегло в чащобы отдыхать.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Старенький автобус до Смоленска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Будет долго-долго громыхать.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438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http://fototerra.ru/photo/Russia/Bashkirija/medium-21765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3" y="1086154"/>
            <a:ext cx="5307032" cy="3533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028118" y="263849"/>
            <a:ext cx="3703675" cy="8223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Тоска по Родине.</a:t>
            </a:r>
          </a:p>
          <a:p>
            <a:pPr algn="ctr" eaLnBrk="0" hangingPunct="0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(Сонет)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7982" y="1302120"/>
            <a:ext cx="345381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минуты неподдельной грусти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Воспой, божественный сонет,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Тоску о милом захолустье,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Где появился я на свет.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Где час за часом, год за годом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Я рос, как будто на дрожжах,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Под нежно-синим небосводом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На теплых росах и дождях.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Где начиналась жизни повесть: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Шальные школьные года,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Болота, лес и речка Волость,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Холмов пологих череда…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память светлая, и гордость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неё вписались навсегда. </a:t>
            </a:r>
          </a:p>
        </p:txBody>
      </p:sp>
    </p:spTree>
    <p:extLst>
      <p:ext uri="{BB962C8B-B14F-4D97-AF65-F5344CB8AC3E}">
        <p14:creationId xmlns:p14="http://schemas.microsoft.com/office/powerpoint/2010/main" val="16337651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159" y="800802"/>
            <a:ext cx="53126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Максимов, А.   </a:t>
            </a:r>
            <a:r>
              <a:rPr lang="ru-RU" sz="1200" dirty="0">
                <a:latin typeface="Georgia" panose="02040502050405020303" pitchFamily="18" charset="0"/>
              </a:rPr>
              <a:t>9</a:t>
            </a:r>
            <a:r>
              <a:rPr lang="ru-RU" sz="1200" dirty="0" smtClean="0">
                <a:latin typeface="Georgia" panose="02040502050405020303" pitchFamily="18" charset="0"/>
              </a:rPr>
              <a:t> мая - день памяти и славы: очерк / Анатолий Максимов. // </a:t>
            </a:r>
            <a:r>
              <a:rPr lang="ru-RU" sz="1200" dirty="0" err="1" smtClean="0">
                <a:latin typeface="Georgia" panose="02040502050405020303" pitchFamily="18" charset="0"/>
              </a:rPr>
              <a:t>Глинковский</a:t>
            </a:r>
            <a:r>
              <a:rPr lang="ru-RU" sz="1200" dirty="0" smtClean="0">
                <a:latin typeface="Georgia" panose="02040502050405020303" pitchFamily="18" charset="0"/>
              </a:rPr>
              <a:t> вестник. - 2005. - 7 мая.</a:t>
            </a:r>
          </a:p>
          <a:p>
            <a:pPr algn="just"/>
            <a:r>
              <a:rPr lang="en-US" sz="1200" b="1" dirty="0" smtClean="0">
                <a:latin typeface="Georgia" panose="02040502050405020303" pitchFamily="18" charset="0"/>
              </a:rPr>
              <a:t> 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</a:t>
            </a:r>
            <a:r>
              <a:rPr lang="ru-RU" sz="1200" b="1" dirty="0">
                <a:latin typeface="Georgia" panose="02040502050405020303" pitchFamily="18" charset="0"/>
              </a:rPr>
              <a:t>, А.Е</a:t>
            </a:r>
            <a:r>
              <a:rPr lang="ru-RU" sz="1200" dirty="0">
                <a:latin typeface="Georgia" panose="02040502050405020303" pitchFamily="18" charset="0"/>
              </a:rPr>
              <a:t>.  </a:t>
            </a:r>
            <a:r>
              <a:rPr lang="en-US" sz="1200" dirty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С каждым годом редеет колонна: стихотворение / А.Е. Максимов. // 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2001.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5 марта.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С. 1. </a:t>
            </a:r>
            <a:endParaRPr lang="en-US" sz="1200" dirty="0" smtClean="0">
              <a:latin typeface="Georgia" panose="02040502050405020303" pitchFamily="18" charset="0"/>
            </a:endParaRPr>
          </a:p>
          <a:p>
            <a:pPr algn="just"/>
            <a:r>
              <a:rPr lang="en-US" sz="1200" b="1" dirty="0" smtClean="0">
                <a:latin typeface="Georgia" panose="02040502050405020303" pitchFamily="18" charset="0"/>
              </a:rPr>
              <a:t> 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</a:t>
            </a:r>
            <a:r>
              <a:rPr lang="ru-RU" sz="1200" b="1" dirty="0">
                <a:latin typeface="Georgia" panose="02040502050405020303" pitchFamily="18" charset="0"/>
              </a:rPr>
              <a:t>, А</a:t>
            </a:r>
            <a:r>
              <a:rPr lang="ru-RU" sz="1200" dirty="0">
                <a:latin typeface="Georgia" panose="02040502050405020303" pitchFamily="18" charset="0"/>
              </a:rPr>
              <a:t>.   Сквозная рана: поэма / Анатолий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en-US" sz="1200" dirty="0" smtClean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2001. </a:t>
            </a:r>
            <a:r>
              <a:rPr lang="en-US" sz="1200" dirty="0" smtClean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21 июля. </a:t>
            </a:r>
            <a:r>
              <a:rPr lang="en-US" sz="1200" dirty="0" smtClean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С. 6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  <a:r>
              <a:rPr lang="ru-RU" sz="1200" b="1" dirty="0" smtClean="0">
                <a:latin typeface="Georgia" panose="02040502050405020303" pitchFamily="18" charset="0"/>
              </a:rPr>
              <a:t> </a:t>
            </a: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Максимов, А.Е</a:t>
            </a:r>
            <a:r>
              <a:rPr lang="ru-RU" sz="1200" dirty="0">
                <a:latin typeface="Georgia" panose="02040502050405020303" pitchFamily="18" charset="0"/>
              </a:rPr>
              <a:t>. 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 /</a:t>
            </a:r>
            <a:r>
              <a:rPr lang="ru-RU" sz="1200" dirty="0">
                <a:latin typeface="Georgia" panose="02040502050405020303" pitchFamily="18" charset="0"/>
              </a:rPr>
              <a:t>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- 2005. - 26 марта. - С. 2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Элегия; </a:t>
            </a:r>
            <a:r>
              <a:rPr lang="ru-RU" sz="1200" dirty="0">
                <a:latin typeface="Georgia" panose="02040502050405020303" pitchFamily="18" charset="0"/>
              </a:rPr>
              <a:t>Горькое </a:t>
            </a:r>
            <a:r>
              <a:rPr lang="ru-RU" sz="1200" dirty="0" smtClean="0">
                <a:latin typeface="Georgia" panose="02040502050405020303" pitchFamily="18" charset="0"/>
              </a:rPr>
              <a:t>счастье; </a:t>
            </a:r>
            <a:r>
              <a:rPr lang="ru-RU" sz="1200" dirty="0">
                <a:latin typeface="Georgia" panose="02040502050405020303" pitchFamily="18" charset="0"/>
              </a:rPr>
              <a:t>Обычно поздняя </a:t>
            </a:r>
            <a:r>
              <a:rPr lang="ru-RU" sz="1200" dirty="0" smtClean="0">
                <a:latin typeface="Georgia" panose="02040502050405020303" pitchFamily="18" charset="0"/>
              </a:rPr>
              <a:t>любовь; </a:t>
            </a:r>
            <a:r>
              <a:rPr lang="ru-RU" sz="1200" dirty="0">
                <a:latin typeface="Georgia" panose="02040502050405020303" pitchFamily="18" charset="0"/>
              </a:rPr>
              <a:t>Я безутешно </a:t>
            </a:r>
            <a:r>
              <a:rPr lang="ru-RU" sz="1200" dirty="0" smtClean="0">
                <a:latin typeface="Georgia" panose="02040502050405020303" pitchFamily="18" charset="0"/>
              </a:rPr>
              <a:t>грешен; В дневник.</a:t>
            </a:r>
            <a:endParaRPr lang="ru-RU" sz="1200" dirty="0">
              <a:latin typeface="Georgia" panose="02040502050405020303" pitchFamily="18" charset="0"/>
            </a:endParaRP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   </a:t>
            </a:r>
            <a:r>
              <a:rPr lang="ru-RU" sz="1200" b="1" dirty="0">
                <a:latin typeface="Georgia" panose="02040502050405020303" pitchFamily="18" charset="0"/>
              </a:rPr>
              <a:t>Максимов, А.Е</a:t>
            </a:r>
            <a:r>
              <a:rPr lang="ru-RU" sz="1200" dirty="0">
                <a:latin typeface="Georgia" panose="02040502050405020303" pitchFamily="18" charset="0"/>
              </a:rPr>
              <a:t>.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</a:t>
            </a:r>
            <a:r>
              <a:rPr lang="ru-RU" sz="1200" dirty="0">
                <a:latin typeface="Georgia" panose="02040502050405020303" pitchFamily="18" charset="0"/>
              </a:rPr>
              <a:t>А.Е. Максимов. 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- 2005. - 15 января. - С. 2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Расставание; </a:t>
            </a:r>
            <a:r>
              <a:rPr lang="ru-RU" sz="1200" dirty="0">
                <a:latin typeface="Georgia" panose="02040502050405020303" pitchFamily="18" charset="0"/>
              </a:rPr>
              <a:t>Шальной </a:t>
            </a:r>
            <a:r>
              <a:rPr lang="ru-RU" sz="1200" dirty="0" smtClean="0">
                <a:latin typeface="Georgia" panose="02040502050405020303" pitchFamily="18" charset="0"/>
              </a:rPr>
              <a:t>сон; </a:t>
            </a:r>
            <a:r>
              <a:rPr lang="ru-RU" sz="1200" dirty="0">
                <a:latin typeface="Georgia" panose="02040502050405020303" pitchFamily="18" charset="0"/>
              </a:rPr>
              <a:t>В </a:t>
            </a:r>
            <a:r>
              <a:rPr lang="ru-RU" sz="1200" dirty="0" smtClean="0">
                <a:latin typeface="Georgia" panose="02040502050405020303" pitchFamily="18" charset="0"/>
              </a:rPr>
              <a:t>больнице; </a:t>
            </a:r>
            <a:r>
              <a:rPr lang="ru-RU" sz="1200" dirty="0">
                <a:latin typeface="Georgia" panose="02040502050405020303" pitchFamily="18" charset="0"/>
              </a:rPr>
              <a:t>Свадебный </a:t>
            </a:r>
            <a:r>
              <a:rPr lang="ru-RU" sz="1200" dirty="0" smtClean="0">
                <a:latin typeface="Georgia" panose="02040502050405020303" pitchFamily="18" charset="0"/>
              </a:rPr>
              <a:t>поезд; </a:t>
            </a:r>
            <a:r>
              <a:rPr lang="ru-RU" sz="1200" dirty="0">
                <a:latin typeface="Georgia" panose="02040502050405020303" pitchFamily="18" charset="0"/>
              </a:rPr>
              <a:t>Дым </a:t>
            </a:r>
            <a:r>
              <a:rPr lang="ru-RU" sz="1200" dirty="0" smtClean="0">
                <a:latin typeface="Georgia" panose="02040502050405020303" pitchFamily="18" charset="0"/>
              </a:rPr>
              <a:t>Отечества; </a:t>
            </a:r>
            <a:r>
              <a:rPr lang="ru-RU" sz="1200" dirty="0">
                <a:latin typeface="Georgia" panose="02040502050405020303" pitchFamily="18" charset="0"/>
              </a:rPr>
              <a:t>Поздняя </a:t>
            </a:r>
            <a:r>
              <a:rPr lang="ru-RU" sz="1200" dirty="0" smtClean="0">
                <a:latin typeface="Georgia" panose="02040502050405020303" pitchFamily="18" charset="0"/>
              </a:rPr>
              <a:t>осень; </a:t>
            </a:r>
            <a:r>
              <a:rPr lang="ru-RU" sz="1200" dirty="0">
                <a:latin typeface="Georgia" panose="02040502050405020303" pitchFamily="18" charset="0"/>
              </a:rPr>
              <a:t>Говорят: по Сеньке </a:t>
            </a:r>
            <a:r>
              <a:rPr lang="ru-RU" sz="1200" dirty="0" smtClean="0">
                <a:latin typeface="Georgia" panose="02040502050405020303" pitchFamily="18" charset="0"/>
              </a:rPr>
              <a:t>шапка.</a:t>
            </a: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</a:t>
            </a:r>
            <a:r>
              <a:rPr lang="ru-RU" sz="1200" b="1" dirty="0">
                <a:latin typeface="Georgia" panose="02040502050405020303" pitchFamily="18" charset="0"/>
              </a:rPr>
              <a:t>, А.Е.</a:t>
            </a:r>
            <a:r>
              <a:rPr lang="ru-RU" sz="1200" dirty="0">
                <a:latin typeface="Georgia" panose="02040502050405020303" pitchFamily="18" charset="0"/>
              </a:rPr>
              <a:t>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</a:t>
            </a:r>
            <a:r>
              <a:rPr lang="ru-RU" sz="1200" dirty="0">
                <a:latin typeface="Georgia" panose="02040502050405020303" pitchFamily="18" charset="0"/>
              </a:rPr>
              <a:t>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- 2004.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30 декабря. - С. 3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Новогоднее; </a:t>
            </a:r>
            <a:r>
              <a:rPr lang="ru-RU" sz="1200" dirty="0">
                <a:latin typeface="Georgia" panose="02040502050405020303" pitchFamily="18" charset="0"/>
              </a:rPr>
              <a:t>Зимние </a:t>
            </a:r>
            <a:r>
              <a:rPr lang="ru-RU" sz="1200" dirty="0" smtClean="0">
                <a:latin typeface="Georgia" panose="02040502050405020303" pitchFamily="18" charset="0"/>
              </a:rPr>
              <a:t>мотивы; </a:t>
            </a:r>
            <a:r>
              <a:rPr lang="ru-RU" sz="1200" dirty="0">
                <a:latin typeface="Georgia" panose="02040502050405020303" pitchFamily="18" charset="0"/>
              </a:rPr>
              <a:t>Года уходят в </a:t>
            </a:r>
            <a:r>
              <a:rPr lang="ru-RU" sz="1200" dirty="0" smtClean="0">
                <a:latin typeface="Georgia" panose="02040502050405020303" pitchFamily="18" charset="0"/>
              </a:rPr>
              <a:t>зиму; </a:t>
            </a:r>
            <a:r>
              <a:rPr lang="ru-RU" sz="1200" dirty="0">
                <a:latin typeface="Georgia" panose="02040502050405020303" pitchFamily="18" charset="0"/>
              </a:rPr>
              <a:t>Зима метет, </a:t>
            </a:r>
            <a:r>
              <a:rPr lang="ru-RU" sz="1200" dirty="0" err="1" smtClean="0">
                <a:latin typeface="Georgia" panose="02040502050405020303" pitchFamily="18" charset="0"/>
              </a:rPr>
              <a:t>метелит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  <a:endParaRPr lang="ru-RU" sz="1200" dirty="0">
              <a:latin typeface="Georgia" panose="02040502050405020303" pitchFamily="18" charset="0"/>
            </a:endParaRP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   </a:t>
            </a:r>
            <a:r>
              <a:rPr lang="ru-RU" sz="1200" b="1" dirty="0">
                <a:latin typeface="Georgia" panose="02040502050405020303" pitchFamily="18" charset="0"/>
              </a:rPr>
              <a:t>Максимов, А.Е.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А.Е. Максимов. </a:t>
            </a:r>
            <a:r>
              <a:rPr lang="ru-RU" sz="1200" dirty="0">
                <a:latin typeface="Georgia" panose="02040502050405020303" pitchFamily="18" charset="0"/>
              </a:rPr>
              <a:t>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- 2004. </a:t>
            </a:r>
            <a:r>
              <a:rPr lang="ru-RU" sz="1200" dirty="0" smtClean="0">
                <a:latin typeface="Georgia" panose="02040502050405020303" pitchFamily="18" charset="0"/>
              </a:rPr>
              <a:t>- 10 </a:t>
            </a:r>
            <a:r>
              <a:rPr lang="ru-RU" sz="1200" dirty="0">
                <a:latin typeface="Georgia" panose="02040502050405020303" pitchFamily="18" charset="0"/>
              </a:rPr>
              <a:t>декабря. - С. </a:t>
            </a:r>
            <a:r>
              <a:rPr lang="ru-RU" sz="1200" dirty="0" smtClean="0">
                <a:latin typeface="Georgia" panose="02040502050405020303" pitchFamily="18" charset="0"/>
              </a:rPr>
              <a:t>4.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Берёзы; </a:t>
            </a:r>
            <a:r>
              <a:rPr lang="ru-RU" sz="1200" dirty="0">
                <a:latin typeface="Georgia" panose="02040502050405020303" pitchFamily="18" charset="0"/>
              </a:rPr>
              <a:t>Жизнь моя -</a:t>
            </a:r>
            <a:r>
              <a:rPr lang="ru-RU" sz="1200" dirty="0" smtClean="0">
                <a:latin typeface="Georgia" panose="02040502050405020303" pitchFamily="18" charset="0"/>
              </a:rPr>
              <a:t> повесть; </a:t>
            </a:r>
            <a:r>
              <a:rPr lang="ru-RU" sz="1200" dirty="0">
                <a:latin typeface="Georgia" panose="02040502050405020303" pitchFamily="18" charset="0"/>
              </a:rPr>
              <a:t>О </a:t>
            </a:r>
            <a:r>
              <a:rPr lang="ru-RU" sz="1200" dirty="0" smtClean="0">
                <a:latin typeface="Georgia" panose="02040502050405020303" pitchFamily="18" charset="0"/>
              </a:rPr>
              <a:t>поэзии; </a:t>
            </a:r>
            <a:r>
              <a:rPr lang="ru-RU" sz="1200" dirty="0">
                <a:latin typeface="Georgia" panose="02040502050405020303" pitchFamily="18" charset="0"/>
              </a:rPr>
              <a:t>Вечный </a:t>
            </a:r>
            <a:r>
              <a:rPr lang="ru-RU" sz="1200" dirty="0" smtClean="0">
                <a:latin typeface="Georgia" panose="02040502050405020303" pitchFamily="18" charset="0"/>
              </a:rPr>
              <a:t>долг; </a:t>
            </a:r>
            <a:r>
              <a:rPr lang="ru-RU" sz="1200" dirty="0">
                <a:latin typeface="Georgia" panose="02040502050405020303" pitchFamily="18" charset="0"/>
              </a:rPr>
              <a:t>Середина </a:t>
            </a:r>
            <a:r>
              <a:rPr lang="ru-RU" sz="1200" dirty="0" smtClean="0">
                <a:latin typeface="Georgia" panose="02040502050405020303" pitchFamily="18" charset="0"/>
              </a:rPr>
              <a:t>лета; Дожди; </a:t>
            </a:r>
            <a:r>
              <a:rPr lang="ru-RU" sz="1200" dirty="0">
                <a:latin typeface="Georgia" panose="02040502050405020303" pitchFamily="18" charset="0"/>
              </a:rPr>
              <a:t>Укатили горки </a:t>
            </a:r>
            <a:r>
              <a:rPr lang="ru-RU" sz="1200" dirty="0" smtClean="0">
                <a:latin typeface="Georgia" panose="02040502050405020303" pitchFamily="18" charset="0"/>
              </a:rPr>
              <a:t>сивку; </a:t>
            </a:r>
            <a:r>
              <a:rPr lang="ru-RU" sz="1200" dirty="0">
                <a:latin typeface="Georgia" panose="02040502050405020303" pitchFamily="18" charset="0"/>
              </a:rPr>
              <a:t>На </a:t>
            </a:r>
            <a:r>
              <a:rPr lang="ru-RU" sz="1200" dirty="0" smtClean="0">
                <a:latin typeface="Georgia" panose="02040502050405020303" pitchFamily="18" charset="0"/>
              </a:rPr>
              <a:t>рыбалке; </a:t>
            </a:r>
            <a:r>
              <a:rPr lang="ru-RU" sz="1200" dirty="0">
                <a:latin typeface="Georgia" panose="02040502050405020303" pitchFamily="18" charset="0"/>
              </a:rPr>
              <a:t>Смотрю в промёрзшее </a:t>
            </a:r>
            <a:r>
              <a:rPr lang="ru-RU" sz="1200" dirty="0" smtClean="0">
                <a:latin typeface="Georgia" panose="02040502050405020303" pitchFamily="18" charset="0"/>
              </a:rPr>
              <a:t>окно; И </a:t>
            </a:r>
            <a:r>
              <a:rPr lang="ru-RU" sz="1200" dirty="0">
                <a:latin typeface="Georgia" panose="02040502050405020303" pitchFamily="18" charset="0"/>
              </a:rPr>
              <a:t>дни с </a:t>
            </a:r>
            <a:r>
              <a:rPr lang="ru-RU" sz="1200" dirty="0" smtClean="0">
                <a:latin typeface="Georgia" panose="02040502050405020303" pitchFamily="18" charset="0"/>
              </a:rPr>
              <a:t>вечерами.</a:t>
            </a:r>
            <a:endParaRPr lang="ru-RU" sz="1200" dirty="0">
              <a:latin typeface="Georgia" panose="02040502050405020303" pitchFamily="18" charset="0"/>
            </a:endParaRPr>
          </a:p>
          <a:p>
            <a:pPr algn="just"/>
            <a:r>
              <a:rPr lang="ru-RU" sz="1200" dirty="0"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Максимов, А.Е.  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А.Е. Максимов</a:t>
            </a:r>
            <a:r>
              <a:rPr lang="ru-RU" sz="1200" dirty="0">
                <a:latin typeface="Georgia" panose="02040502050405020303" pitchFamily="18" charset="0"/>
              </a:rPr>
              <a:t>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- 2004. </a:t>
            </a:r>
            <a:r>
              <a:rPr lang="ru-RU" sz="1200" dirty="0" smtClean="0">
                <a:latin typeface="Georgia" panose="02040502050405020303" pitchFamily="18" charset="0"/>
              </a:rPr>
              <a:t>- 2 октября. </a:t>
            </a:r>
            <a:r>
              <a:rPr lang="ru-RU" sz="1200" dirty="0">
                <a:latin typeface="Georgia" panose="02040502050405020303" pitchFamily="18" charset="0"/>
              </a:rPr>
              <a:t>- С. </a:t>
            </a:r>
            <a:r>
              <a:rPr lang="ru-RU" sz="1200" dirty="0" smtClean="0">
                <a:latin typeface="Georgia" panose="02040502050405020303" pitchFamily="18" charset="0"/>
              </a:rPr>
              <a:t>2.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Память. Могила неизвестного солдата. Воронки. Вдова. </a:t>
            </a:r>
            <a:r>
              <a:rPr lang="ru-RU" sz="1200" dirty="0" smtClean="0">
                <a:latin typeface="Georgia" panose="02040502050405020303" pitchFamily="18" charset="0"/>
              </a:rPr>
              <a:t>Пленные.</a:t>
            </a: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</a:t>
            </a:r>
            <a:r>
              <a:rPr lang="ru-RU" sz="1200" b="1" dirty="0">
                <a:latin typeface="Georgia" panose="02040502050405020303" pitchFamily="18" charset="0"/>
              </a:rPr>
              <a:t>, А.Е.</a:t>
            </a:r>
            <a:r>
              <a:rPr lang="ru-RU" sz="1200" dirty="0">
                <a:latin typeface="Georgia" panose="02040502050405020303" pitchFamily="18" charset="0"/>
              </a:rPr>
              <a:t> 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- 2004. -</a:t>
            </a:r>
            <a:r>
              <a:rPr lang="ru-RU" sz="1200" dirty="0" smtClean="0">
                <a:latin typeface="Georgia" panose="02040502050405020303" pitchFamily="18" charset="0"/>
              </a:rPr>
              <a:t> 6 марта </a:t>
            </a:r>
            <a:r>
              <a:rPr lang="ru-RU" sz="1200" dirty="0">
                <a:latin typeface="Georgia" panose="02040502050405020303" pitchFamily="18" charset="0"/>
              </a:rPr>
              <a:t>- С. </a:t>
            </a:r>
            <a:r>
              <a:rPr lang="ru-RU" sz="1200" dirty="0" smtClean="0">
                <a:latin typeface="Georgia" panose="02040502050405020303" pitchFamily="18" charset="0"/>
              </a:rPr>
              <a:t>5.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Человек </a:t>
            </a:r>
            <a:r>
              <a:rPr lang="ru-RU" sz="1200" dirty="0" smtClean="0">
                <a:latin typeface="Georgia" panose="02040502050405020303" pitchFamily="18" charset="0"/>
              </a:rPr>
              <a:t>родился; </a:t>
            </a:r>
            <a:r>
              <a:rPr lang="ru-RU" sz="1200" dirty="0">
                <a:latin typeface="Georgia" panose="02040502050405020303" pitchFamily="18" charset="0"/>
              </a:rPr>
              <a:t>Трава (девичья песня</a:t>
            </a:r>
            <a:r>
              <a:rPr lang="ru-RU" sz="1200" dirty="0" smtClean="0">
                <a:latin typeface="Georgia" panose="02040502050405020303" pitchFamily="18" charset="0"/>
              </a:rPr>
              <a:t>); </a:t>
            </a:r>
            <a:r>
              <a:rPr lang="ru-RU" sz="1200" dirty="0" err="1">
                <a:latin typeface="Georgia" panose="02040502050405020303" pitchFamily="18" charset="0"/>
              </a:rPr>
              <a:t>Анютка</a:t>
            </a:r>
            <a:r>
              <a:rPr lang="ru-RU" sz="1200" dirty="0">
                <a:latin typeface="Georgia" panose="02040502050405020303" pitchFamily="18" charset="0"/>
              </a:rPr>
              <a:t> - незабудка (песня</a:t>
            </a:r>
            <a:r>
              <a:rPr lang="ru-RU" sz="1200" dirty="0" smtClean="0">
                <a:latin typeface="Georgia" panose="02040502050405020303" pitchFamily="18" charset="0"/>
              </a:rPr>
              <a:t>); Зачет; </a:t>
            </a:r>
            <a:r>
              <a:rPr lang="ru-RU" sz="1200" dirty="0">
                <a:latin typeface="Georgia" panose="02040502050405020303" pitchFamily="18" charset="0"/>
              </a:rPr>
              <a:t>Перед </a:t>
            </a:r>
            <a:r>
              <a:rPr lang="ru-RU" sz="1200" dirty="0" smtClean="0">
                <a:latin typeface="Georgia" panose="02040502050405020303" pitchFamily="18" charset="0"/>
              </a:rPr>
              <a:t>объяснением; </a:t>
            </a:r>
            <a:r>
              <a:rPr lang="ru-RU" sz="1200" dirty="0">
                <a:latin typeface="Georgia" panose="02040502050405020303" pitchFamily="18" charset="0"/>
              </a:rPr>
              <a:t>Любовь - не талая </a:t>
            </a:r>
            <a:r>
              <a:rPr lang="ru-RU" sz="1200" dirty="0" smtClean="0">
                <a:latin typeface="Georgia" panose="02040502050405020303" pitchFamily="18" charset="0"/>
              </a:rPr>
              <a:t>вода; </a:t>
            </a:r>
            <a:r>
              <a:rPr lang="ru-RU" sz="1200" dirty="0">
                <a:latin typeface="Georgia" panose="02040502050405020303" pitchFamily="18" charset="0"/>
              </a:rPr>
              <a:t>Весна </a:t>
            </a:r>
            <a:r>
              <a:rPr lang="ru-RU" sz="1200" dirty="0" smtClean="0">
                <a:latin typeface="Georgia" panose="02040502050405020303" pitchFamily="18" charset="0"/>
              </a:rPr>
              <a:t>студенческая; Шуточное; Вишня; Осина и др.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4159" y="207928"/>
            <a:ext cx="5312640" cy="47607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73209" y="174357"/>
            <a:ext cx="538970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Georgia" panose="02040502050405020303" pitchFamily="18" charset="0"/>
              </a:rPr>
              <a:t>Максимов, А.Е</a:t>
            </a:r>
            <a:r>
              <a:rPr lang="ru-RU" sz="1200" dirty="0">
                <a:latin typeface="Georgia" panose="02040502050405020303" pitchFamily="18" charset="0"/>
              </a:rPr>
              <a:t>.   </a:t>
            </a:r>
            <a:r>
              <a:rPr lang="en-US" sz="1200" dirty="0">
                <a:latin typeface="Georgia" panose="02040502050405020303" pitchFamily="18" charset="0"/>
              </a:rPr>
              <a:t>[</a:t>
            </a:r>
            <a:r>
              <a:rPr lang="ru-RU" sz="1200" dirty="0">
                <a:latin typeface="Georgia" panose="02040502050405020303" pitchFamily="18" charset="0"/>
              </a:rPr>
              <a:t>Стихи</a:t>
            </a:r>
            <a:r>
              <a:rPr lang="en-US" sz="1200" dirty="0">
                <a:latin typeface="Georgia" panose="02040502050405020303" pitchFamily="18" charset="0"/>
              </a:rPr>
              <a:t>]</a:t>
            </a:r>
            <a:r>
              <a:rPr lang="ru-RU" sz="1200" dirty="0">
                <a:latin typeface="Georgia" panose="02040502050405020303" pitchFamily="18" charset="0"/>
              </a:rPr>
              <a:t> / А.Е. Максимов. // 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- 2004. - 21 февраля. - С. 5. - </a:t>
            </a:r>
            <a:r>
              <a:rPr lang="ru-RU" sz="1200" dirty="0" err="1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Первый снег; Зимний лес; Любите, женщины мужчин; Вдохновенье; Дед Пахом; Песня о </a:t>
            </a:r>
            <a:r>
              <a:rPr lang="ru-RU" sz="1200" dirty="0" err="1">
                <a:latin typeface="Georgia" panose="02040502050405020303" pitchFamily="18" charset="0"/>
              </a:rPr>
              <a:t>Болтутино</a:t>
            </a:r>
            <a:r>
              <a:rPr lang="ru-RU" sz="1200" dirty="0">
                <a:latin typeface="Georgia" panose="02040502050405020303" pitchFamily="18" charset="0"/>
              </a:rPr>
              <a:t>; Железо; Ты напиши письмо, Алёнка!; Факт автобиографии; Баллада о солдате из стройотряда и др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  <a:endParaRPr lang="ru-RU" sz="1200" b="1" dirty="0">
              <a:latin typeface="Georgia" panose="02040502050405020303" pitchFamily="18" charset="0"/>
            </a:endParaRP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Максимов</a:t>
            </a:r>
            <a:r>
              <a:rPr lang="ru-RU" sz="1200" b="1" dirty="0">
                <a:latin typeface="Georgia" panose="02040502050405020303" pitchFamily="18" charset="0"/>
              </a:rPr>
              <a:t>, А.Е.</a:t>
            </a:r>
            <a:r>
              <a:rPr lang="ru-RU" sz="1200" dirty="0">
                <a:latin typeface="Georgia" panose="02040502050405020303" pitchFamily="18" charset="0"/>
              </a:rPr>
              <a:t>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 / </a:t>
            </a:r>
            <a:r>
              <a:rPr lang="ru-RU" sz="1200" dirty="0">
                <a:latin typeface="Georgia" panose="02040502050405020303" pitchFamily="18" charset="0"/>
              </a:rPr>
              <a:t>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- 2003. - 12 июля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Память; </a:t>
            </a:r>
            <a:r>
              <a:rPr lang="ru-RU" sz="1200" dirty="0">
                <a:latin typeface="Georgia" panose="02040502050405020303" pitchFamily="18" charset="0"/>
              </a:rPr>
              <a:t>Могила неизвестного </a:t>
            </a:r>
            <a:r>
              <a:rPr lang="ru-RU" sz="1200" dirty="0" smtClean="0">
                <a:latin typeface="Georgia" panose="02040502050405020303" pitchFamily="18" charset="0"/>
              </a:rPr>
              <a:t>солдата.</a:t>
            </a:r>
            <a:endParaRPr lang="ru-RU" sz="1200" b="1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Максимов, А.Е</a:t>
            </a:r>
            <a:r>
              <a:rPr lang="ru-RU" sz="1200" dirty="0" smtClean="0">
                <a:latin typeface="Georgia" panose="02040502050405020303" pitchFamily="18" charset="0"/>
              </a:rPr>
              <a:t>  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 / А.Е. Максимов. // </a:t>
            </a:r>
            <a:r>
              <a:rPr lang="ru-RU" sz="1200" dirty="0" err="1" smtClean="0">
                <a:latin typeface="Georgia" panose="02040502050405020303" pitchFamily="18" charset="0"/>
              </a:rPr>
              <a:t>Глинковский</a:t>
            </a:r>
            <a:r>
              <a:rPr lang="ru-RU" sz="1200" dirty="0" smtClean="0">
                <a:latin typeface="Georgia" panose="02040502050405020303" pitchFamily="18" charset="0"/>
              </a:rPr>
              <a:t> вестник. - 2003. - 8 мая. - С. 2.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Воронки; </a:t>
            </a:r>
            <a:r>
              <a:rPr lang="ru-RU" sz="1200" dirty="0">
                <a:latin typeface="Georgia" panose="02040502050405020303" pitchFamily="18" charset="0"/>
              </a:rPr>
              <a:t>Русский </a:t>
            </a:r>
            <a:r>
              <a:rPr lang="ru-RU" sz="1200" dirty="0" smtClean="0">
                <a:latin typeface="Georgia" panose="02040502050405020303" pitchFamily="18" charset="0"/>
              </a:rPr>
              <a:t>солдат; Отцу; </a:t>
            </a:r>
            <a:r>
              <a:rPr lang="ru-RU" sz="1200" dirty="0">
                <a:latin typeface="Georgia" panose="02040502050405020303" pitchFamily="18" charset="0"/>
              </a:rPr>
              <a:t>Баллада о </a:t>
            </a:r>
            <a:r>
              <a:rPr lang="ru-RU" sz="1200" dirty="0" smtClean="0">
                <a:latin typeface="Georgia" panose="02040502050405020303" pitchFamily="18" charset="0"/>
              </a:rPr>
              <a:t>шестнадцати; </a:t>
            </a:r>
            <a:r>
              <a:rPr lang="ru-RU" sz="1200" dirty="0">
                <a:latin typeface="Georgia" panose="02040502050405020303" pitchFamily="18" charset="0"/>
              </a:rPr>
              <a:t>В </a:t>
            </a:r>
            <a:r>
              <a:rPr lang="ru-RU" sz="1200" dirty="0" smtClean="0">
                <a:latin typeface="Georgia" panose="02040502050405020303" pitchFamily="18" charset="0"/>
              </a:rPr>
              <a:t>оккупации; Похоронная; Вдова.</a:t>
            </a: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Максимов, А.Е.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en-US" sz="1200" b="1" dirty="0" smtClean="0">
                <a:latin typeface="Georgia" panose="02040502050405020303" pitchFamily="18" charset="0"/>
              </a:rPr>
              <a:t> </a:t>
            </a:r>
            <a:r>
              <a:rPr lang="ru-RU" sz="1200" b="1" dirty="0" smtClean="0">
                <a:latin typeface="Georgia" panose="02040502050405020303" pitchFamily="18" charset="0"/>
              </a:rPr>
              <a:t>/ </a:t>
            </a:r>
            <a:r>
              <a:rPr lang="ru-RU" sz="1200" dirty="0" smtClean="0">
                <a:latin typeface="Georgia" panose="02040502050405020303" pitchFamily="18" charset="0"/>
              </a:rPr>
              <a:t>А.Е. Максимов. // </a:t>
            </a:r>
            <a:r>
              <a:rPr lang="ru-RU" sz="1200" dirty="0" err="1" smtClean="0">
                <a:latin typeface="Georgia" panose="02040502050405020303" pitchFamily="18" charset="0"/>
              </a:rPr>
              <a:t>Глинковский</a:t>
            </a:r>
            <a:r>
              <a:rPr lang="ru-RU" sz="1200" dirty="0" smtClean="0">
                <a:latin typeface="Georgia" panose="02040502050405020303" pitchFamily="18" charset="0"/>
              </a:rPr>
              <a:t> вестник. - 2001. - 19 мая. - С. 6.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Весна, грозою </a:t>
            </a:r>
            <a:r>
              <a:rPr lang="ru-RU" sz="1200" dirty="0" smtClean="0">
                <a:latin typeface="Georgia" panose="02040502050405020303" pitchFamily="18" charset="0"/>
              </a:rPr>
              <a:t>прогреми; Мечта; </a:t>
            </a:r>
            <a:r>
              <a:rPr lang="ru-RU" sz="1200" dirty="0">
                <a:latin typeface="Georgia" panose="02040502050405020303" pitchFamily="18" charset="0"/>
              </a:rPr>
              <a:t>Крутись, земля</a:t>
            </a:r>
            <a:r>
              <a:rPr lang="ru-RU" sz="1200" dirty="0" smtClean="0">
                <a:latin typeface="Georgia" panose="02040502050405020303" pitchFamily="18" charset="0"/>
              </a:rPr>
              <a:t>!</a:t>
            </a:r>
          </a:p>
          <a:p>
            <a:pPr algn="just"/>
            <a:r>
              <a:rPr lang="en-US" sz="1200" b="1" dirty="0" smtClean="0">
                <a:latin typeface="Georgia" panose="02040502050405020303" pitchFamily="18" charset="0"/>
              </a:rPr>
              <a:t> 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Максимов, А.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en-US" sz="1200" b="1" dirty="0" smtClean="0"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/ Анатолий Максимов. // </a:t>
            </a:r>
            <a:r>
              <a:rPr lang="ru-RU" sz="1200" dirty="0" err="1" smtClean="0">
                <a:latin typeface="Georgia" panose="02040502050405020303" pitchFamily="18" charset="0"/>
              </a:rPr>
              <a:t>Глинковский</a:t>
            </a:r>
            <a:r>
              <a:rPr lang="ru-RU" sz="1200" dirty="0" smtClean="0">
                <a:latin typeface="Georgia" panose="02040502050405020303" pitchFamily="18" charset="0"/>
              </a:rPr>
              <a:t> вестник. - 2001. - 26 мая. - С. 6.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Девчонки; Сердце; Мечта.</a:t>
            </a:r>
          </a:p>
          <a:p>
            <a:pPr algn="just"/>
            <a:r>
              <a:rPr lang="en-US" sz="1200" b="1" dirty="0" smtClean="0">
                <a:latin typeface="Georgia" panose="02040502050405020303" pitchFamily="18" charset="0"/>
              </a:rPr>
              <a:t> 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Максимов, А.Е</a:t>
            </a:r>
            <a:r>
              <a:rPr lang="ru-RU" sz="1200" dirty="0" smtClean="0">
                <a:latin typeface="Georgia" panose="02040502050405020303" pitchFamily="18" charset="0"/>
              </a:rPr>
              <a:t>.   </a:t>
            </a:r>
            <a:r>
              <a:rPr lang="en-US" sz="1200" dirty="0" smtClean="0">
                <a:latin typeface="Georgia" panose="02040502050405020303" pitchFamily="18" charset="0"/>
              </a:rPr>
              <a:t> 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 </a:t>
            </a:r>
            <a:r>
              <a:rPr lang="ru-RU" sz="1200" dirty="0" smtClean="0">
                <a:latin typeface="Georgia" panose="02040502050405020303" pitchFamily="18" charset="0"/>
              </a:rPr>
              <a:t>/ 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2001. </a:t>
            </a:r>
            <a:r>
              <a:rPr lang="ru-RU" sz="1200" dirty="0" smtClean="0">
                <a:latin typeface="Georgia" panose="02040502050405020303" pitchFamily="18" charset="0"/>
              </a:rPr>
              <a:t>- 3 марта. </a:t>
            </a:r>
            <a:r>
              <a:rPr lang="ru-RU" sz="1200" dirty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С. 6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В поисках </a:t>
            </a:r>
            <a:r>
              <a:rPr lang="ru-RU" sz="1200" dirty="0" smtClean="0">
                <a:latin typeface="Georgia" panose="02040502050405020303" pitchFamily="18" charset="0"/>
              </a:rPr>
              <a:t>себя; Волость; </a:t>
            </a:r>
            <a:r>
              <a:rPr lang="ru-RU" sz="1200" dirty="0">
                <a:latin typeface="Georgia" panose="02040502050405020303" pitchFamily="18" charset="0"/>
              </a:rPr>
              <a:t>Все относительно, мой </a:t>
            </a:r>
            <a:r>
              <a:rPr lang="ru-RU" sz="1200" dirty="0" smtClean="0">
                <a:latin typeface="Georgia" panose="02040502050405020303" pitchFamily="18" charset="0"/>
              </a:rPr>
              <a:t>друг; </a:t>
            </a:r>
            <a:r>
              <a:rPr lang="ru-RU" sz="1200" dirty="0">
                <a:latin typeface="Georgia" panose="02040502050405020303" pitchFamily="18" charset="0"/>
              </a:rPr>
              <a:t>Некрасива… нелюдима</a:t>
            </a:r>
            <a:r>
              <a:rPr lang="ru-RU" sz="1200" dirty="0" smtClean="0">
                <a:latin typeface="Georgia" panose="02040502050405020303" pitchFamily="18" charset="0"/>
              </a:rPr>
              <a:t>…; Шуточное; Воробей; В ночном; </a:t>
            </a:r>
            <a:r>
              <a:rPr lang="ru-RU" sz="1200" dirty="0">
                <a:latin typeface="Georgia" panose="02040502050405020303" pitchFamily="18" charset="0"/>
              </a:rPr>
              <a:t>С душой распятой и </a:t>
            </a:r>
            <a:r>
              <a:rPr lang="ru-RU" sz="1200" dirty="0" smtClean="0">
                <a:latin typeface="Georgia" panose="02040502050405020303" pitchFamily="18" charset="0"/>
              </a:rPr>
              <a:t>раздетой.</a:t>
            </a: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Максимов, А.Е. 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en-US" sz="1200" b="1" dirty="0" smtClean="0"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/ 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2001. </a:t>
            </a:r>
            <a:r>
              <a:rPr lang="ru-RU" sz="1200" dirty="0" smtClean="0">
                <a:latin typeface="Georgia" panose="02040502050405020303" pitchFamily="18" charset="0"/>
              </a:rPr>
              <a:t>- 5 мая. </a:t>
            </a:r>
            <a:r>
              <a:rPr lang="ru-RU" sz="1200" dirty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С. 6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</a:t>
            </a:r>
            <a:r>
              <a:rPr lang="ru-RU" sz="1200" dirty="0" smtClean="0">
                <a:latin typeface="Georgia" panose="02040502050405020303" pitchFamily="18" charset="0"/>
              </a:rPr>
              <a:t>Наследник; </a:t>
            </a:r>
            <a:r>
              <a:rPr lang="ru-RU" sz="1200" dirty="0" err="1" smtClean="0">
                <a:latin typeface="Georgia" panose="02040502050405020303" pitchFamily="18" charset="0"/>
              </a:rPr>
              <a:t>Евдоха</a:t>
            </a:r>
            <a:r>
              <a:rPr lang="ru-RU" sz="1200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200" b="1" dirty="0" smtClean="0">
                <a:latin typeface="Georgia" panose="02040502050405020303" pitchFamily="18" charset="0"/>
              </a:rPr>
              <a:t>   Максимов, А.Е. </a:t>
            </a:r>
            <a:r>
              <a:rPr lang="en-US" sz="1200" b="1" dirty="0" smtClean="0">
                <a:latin typeface="Georgia" panose="02040502050405020303" pitchFamily="18" charset="0"/>
              </a:rPr>
              <a:t>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 smtClean="0">
                <a:latin typeface="Georgia" panose="02040502050405020303" pitchFamily="18" charset="0"/>
              </a:rPr>
              <a:t>]</a:t>
            </a:r>
            <a:r>
              <a:rPr lang="en-US" sz="1200" b="1" dirty="0" smtClean="0">
                <a:latin typeface="Georgia" panose="02040502050405020303" pitchFamily="18" charset="0"/>
              </a:rPr>
              <a:t> </a:t>
            </a:r>
            <a:r>
              <a:rPr lang="ru-RU" sz="1200" dirty="0" smtClean="0">
                <a:latin typeface="Georgia" panose="02040502050405020303" pitchFamily="18" charset="0"/>
              </a:rPr>
              <a:t>/ 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2001. </a:t>
            </a:r>
            <a:r>
              <a:rPr lang="ru-RU" sz="1200" dirty="0" smtClean="0">
                <a:latin typeface="Georgia" panose="02040502050405020303" pitchFamily="18" charset="0"/>
              </a:rPr>
              <a:t>- 24 марта. </a:t>
            </a:r>
            <a:r>
              <a:rPr lang="ru-RU" sz="1200" dirty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С. 6</a:t>
            </a:r>
            <a:r>
              <a:rPr lang="ru-RU" sz="1200" dirty="0" smtClean="0">
                <a:latin typeface="Georgia" panose="02040502050405020303" pitchFamily="18" charset="0"/>
              </a:rPr>
              <a:t>. -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Любовь и </a:t>
            </a:r>
            <a:r>
              <a:rPr lang="ru-RU" sz="1200" dirty="0" smtClean="0">
                <a:latin typeface="Georgia" panose="02040502050405020303" pitchFamily="18" charset="0"/>
              </a:rPr>
              <a:t>солнце;  </a:t>
            </a:r>
            <a:r>
              <a:rPr lang="ru-RU" sz="1200" dirty="0">
                <a:latin typeface="Georgia" panose="02040502050405020303" pitchFamily="18" charset="0"/>
              </a:rPr>
              <a:t>Улыбка </a:t>
            </a:r>
            <a:r>
              <a:rPr lang="ru-RU" sz="1200" dirty="0" smtClean="0">
                <a:latin typeface="Georgia" panose="02040502050405020303" pitchFamily="18" charset="0"/>
              </a:rPr>
              <a:t>женщины; </a:t>
            </a:r>
            <a:r>
              <a:rPr lang="ru-RU" sz="1200" dirty="0">
                <a:latin typeface="Georgia" panose="02040502050405020303" pitchFamily="18" charset="0"/>
              </a:rPr>
              <a:t>Встречай родимая </a:t>
            </a:r>
            <a:r>
              <a:rPr lang="ru-RU" sz="1200" dirty="0" smtClean="0">
                <a:latin typeface="Georgia" panose="02040502050405020303" pitchFamily="18" charset="0"/>
              </a:rPr>
              <a:t>земля; </a:t>
            </a:r>
            <a:r>
              <a:rPr lang="ru-RU" sz="1200" dirty="0">
                <a:latin typeface="Georgia" panose="02040502050405020303" pitchFamily="18" charset="0"/>
              </a:rPr>
              <a:t>Весенний </a:t>
            </a:r>
            <a:r>
              <a:rPr lang="ru-RU" sz="1200" dirty="0" smtClean="0">
                <a:latin typeface="Georgia" panose="02040502050405020303" pitchFamily="18" charset="0"/>
              </a:rPr>
              <a:t>сонет; Встреча.</a:t>
            </a:r>
          </a:p>
          <a:p>
            <a:pPr algn="just"/>
            <a:r>
              <a:rPr lang="ru-RU" sz="1200" dirty="0" smtClean="0">
                <a:latin typeface="Georgia" panose="02040502050405020303" pitchFamily="18" charset="0"/>
              </a:rPr>
              <a:t>   </a:t>
            </a:r>
            <a:r>
              <a:rPr lang="ru-RU" sz="1200" b="1" dirty="0" smtClean="0">
                <a:latin typeface="Georgia" panose="02040502050405020303" pitchFamily="18" charset="0"/>
              </a:rPr>
              <a:t>Максимов, А.Е</a:t>
            </a:r>
            <a:r>
              <a:rPr lang="ru-RU" sz="1200" dirty="0" smtClean="0">
                <a:latin typeface="Georgia" panose="02040502050405020303" pitchFamily="18" charset="0"/>
              </a:rPr>
              <a:t>.    </a:t>
            </a:r>
            <a:r>
              <a:rPr lang="en-US" sz="1200" dirty="0" smtClean="0">
                <a:latin typeface="Georgia" panose="02040502050405020303" pitchFamily="18" charset="0"/>
              </a:rPr>
              <a:t>[</a:t>
            </a:r>
            <a:r>
              <a:rPr lang="ru-RU" sz="1200" dirty="0" smtClean="0">
                <a:latin typeface="Georgia" panose="02040502050405020303" pitchFamily="18" charset="0"/>
              </a:rPr>
              <a:t>Стихи</a:t>
            </a:r>
            <a:r>
              <a:rPr lang="en-US" sz="1200" dirty="0">
                <a:latin typeface="Georgia" panose="02040502050405020303" pitchFamily="18" charset="0"/>
              </a:rPr>
              <a:t>]</a:t>
            </a:r>
            <a:r>
              <a:rPr lang="ru-RU" sz="1200" dirty="0" smtClean="0">
                <a:latin typeface="Georgia" panose="02040502050405020303" pitchFamily="18" charset="0"/>
              </a:rPr>
              <a:t> / А.Е. Максимов.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en-US" sz="1200" dirty="0" smtClean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2001. </a:t>
            </a:r>
            <a:r>
              <a:rPr lang="en-US" sz="1200" dirty="0" smtClean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23 июня. </a:t>
            </a:r>
            <a:r>
              <a:rPr lang="en-US" sz="1200" dirty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>
                <a:latin typeface="Georgia" panose="02040502050405020303" pitchFamily="18" charset="0"/>
              </a:rPr>
              <a:t>С. 6</a:t>
            </a:r>
            <a:r>
              <a:rPr lang="ru-RU" sz="1200" dirty="0" smtClean="0">
                <a:latin typeface="Georgia" panose="02040502050405020303" pitchFamily="18" charset="0"/>
              </a:rPr>
              <a:t>. </a:t>
            </a:r>
            <a:r>
              <a:rPr lang="en-US" sz="1200" dirty="0" smtClean="0">
                <a:latin typeface="Georgia" panose="02040502050405020303" pitchFamily="18" charset="0"/>
              </a:rPr>
              <a:t>-</a:t>
            </a:r>
            <a:r>
              <a:rPr lang="ru-RU" sz="1200" dirty="0" smtClean="0">
                <a:latin typeface="Georgia" panose="02040502050405020303" pitchFamily="18" charset="0"/>
              </a:rPr>
              <a:t> </a:t>
            </a:r>
            <a:r>
              <a:rPr lang="ru-RU" sz="1200" dirty="0" err="1" smtClean="0">
                <a:latin typeface="Georgia" panose="02040502050405020303" pitchFamily="18" charset="0"/>
              </a:rPr>
              <a:t>Содерж</a:t>
            </a:r>
            <a:r>
              <a:rPr lang="ru-RU" sz="1200" dirty="0">
                <a:latin typeface="Georgia" panose="02040502050405020303" pitchFamily="18" charset="0"/>
              </a:rPr>
              <a:t>.: Жизнь. Призвание. Сказ о </a:t>
            </a:r>
            <a:r>
              <a:rPr lang="ru-RU" sz="1200" dirty="0" smtClean="0">
                <a:latin typeface="Georgia" panose="02040502050405020303" pitchFamily="18" charset="0"/>
              </a:rPr>
              <a:t>судьбе.</a:t>
            </a:r>
          </a:p>
          <a:p>
            <a:pPr algn="just"/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сердца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: сборник стихов и прозы / сост. И.И.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Будаченкова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Смоленск: Смоленская городская типография, 2009.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4 - 27.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8983" y="5427244"/>
            <a:ext cx="5278155" cy="3895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Воспоминания об А.Е. Максимове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3209" y="5694449"/>
            <a:ext cx="5359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err="1">
                <a:latin typeface="Georgia" panose="02040502050405020303" pitchFamily="18" charset="0"/>
              </a:rPr>
              <a:t>Будаченкова</a:t>
            </a:r>
            <a:r>
              <a:rPr lang="ru-RU" sz="1200" b="1" dirty="0">
                <a:latin typeface="Georgia" panose="02040502050405020303" pitchFamily="18" charset="0"/>
              </a:rPr>
              <a:t>, И</a:t>
            </a:r>
            <a:r>
              <a:rPr lang="ru-RU" sz="1200" dirty="0">
                <a:latin typeface="Georgia" panose="02040502050405020303" pitchFamily="18" charset="0"/>
              </a:rPr>
              <a:t>.   Анатолию Максимову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70 / Ирина </a:t>
            </a:r>
            <a:r>
              <a:rPr lang="ru-RU" sz="1200" dirty="0" err="1">
                <a:latin typeface="Georgia" panose="02040502050405020303" pitchFamily="18" charset="0"/>
              </a:rPr>
              <a:t>Будаченкова</a:t>
            </a:r>
            <a:r>
              <a:rPr lang="ru-RU" sz="1200" dirty="0">
                <a:latin typeface="Georgia" panose="02040502050405020303" pitchFamily="18" charset="0"/>
              </a:rPr>
              <a:t>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2007.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27 апреля. - № 17. </a:t>
            </a:r>
          </a:p>
          <a:p>
            <a:pPr algn="just"/>
            <a:r>
              <a:rPr lang="ru-RU" sz="1200" b="1" dirty="0">
                <a:latin typeface="Georgia" panose="02040502050405020303" pitchFamily="18" charset="0"/>
              </a:rPr>
              <a:t>Помним</a:t>
            </a:r>
            <a:r>
              <a:rPr lang="ru-RU" sz="1200" dirty="0">
                <a:latin typeface="Georgia" panose="02040502050405020303" pitchFamily="18" charset="0"/>
              </a:rPr>
              <a:t>. // </a:t>
            </a:r>
            <a:r>
              <a:rPr lang="ru-RU" sz="1200" dirty="0" err="1">
                <a:latin typeface="Georgia" panose="02040502050405020303" pitchFamily="18" charset="0"/>
              </a:rPr>
              <a:t>Глинковский</a:t>
            </a:r>
            <a:r>
              <a:rPr lang="ru-RU" sz="1200" dirty="0">
                <a:latin typeface="Georgia" panose="02040502050405020303" pitchFamily="18" charset="0"/>
              </a:rPr>
              <a:t> вестник.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2010. </a:t>
            </a:r>
            <a:r>
              <a:rPr lang="ru-RU" sz="1200" dirty="0" smtClean="0">
                <a:latin typeface="Georgia" panose="02040502050405020303" pitchFamily="18" charset="0"/>
              </a:rPr>
              <a:t>- </a:t>
            </a:r>
            <a:r>
              <a:rPr lang="ru-RU" sz="1200" dirty="0">
                <a:latin typeface="Georgia" panose="02040502050405020303" pitchFamily="18" charset="0"/>
              </a:rPr>
              <a:t>30 июля. - № 31. </a:t>
            </a:r>
          </a:p>
        </p:txBody>
      </p:sp>
    </p:spTree>
    <p:extLst>
      <p:ext uri="{BB962C8B-B14F-4D97-AF65-F5344CB8AC3E}">
        <p14:creationId xmlns:p14="http://schemas.microsoft.com/office/powerpoint/2010/main" val="21040991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68142" y="497496"/>
            <a:ext cx="540475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Мать </a:t>
            </a:r>
            <a:r>
              <a:rPr lang="ru-RU" sz="1600" dirty="0">
                <a:latin typeface="Georgia" panose="02040502050405020303" pitchFamily="18" charset="0"/>
              </a:rPr>
              <a:t>приехала, когда я учился во втором классе. Она меня еле узнала. </a:t>
            </a:r>
            <a:r>
              <a:rPr lang="ru-RU" sz="1600" dirty="0" smtClean="0">
                <a:latin typeface="Georgia" panose="02040502050405020303" pitchFamily="18" charset="0"/>
              </a:rPr>
              <a:t>Мы </a:t>
            </a:r>
            <a:r>
              <a:rPr lang="ru-RU" sz="1600" dirty="0" err="1" smtClean="0">
                <a:latin typeface="Georgia" panose="02040502050405020303" pitchFamily="18" charset="0"/>
              </a:rPr>
              <a:t>невиделись</a:t>
            </a:r>
            <a:r>
              <a:rPr lang="ru-RU" sz="1600" dirty="0" smtClean="0">
                <a:latin typeface="Georgia" panose="02040502050405020303" pitchFamily="18" charset="0"/>
              </a:rPr>
              <a:t> около пяти лет. Мать осталась работать в колхозе. Отец погиб на войне.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Я рос, как все деревенские мальчишки. Помогал взрослым в их нелёгком труде: с матерью заготавливали дрова, косили сено, убирали картофель. Я пас коров, ездил в ночное. Дядя Миша вернулся с войны без руки. Он учил меня столярному делу. Строили дом нам с матерью, и мы, мальчишки, помогали.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В </a:t>
            </a:r>
            <a:r>
              <a:rPr lang="ru-RU" sz="1600" dirty="0" err="1" smtClean="0">
                <a:latin typeface="Georgia" panose="02040502050405020303" pitchFamily="18" charset="0"/>
              </a:rPr>
              <a:t>Болтутинской</a:t>
            </a:r>
            <a:r>
              <a:rPr lang="ru-RU" sz="1600" dirty="0" smtClean="0">
                <a:latin typeface="Georgia" panose="02040502050405020303" pitchFamily="18" charset="0"/>
              </a:rPr>
              <a:t> школе я проучился семь лет, так как тогда она была семилеткой.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Восьмой класс окончил в с. Глинке. Затем поступил в техникум в Гранках </a:t>
            </a:r>
            <a:r>
              <a:rPr lang="ru-RU" sz="1600" dirty="0" err="1" smtClean="0">
                <a:latin typeface="Georgia" panose="02040502050405020303" pitchFamily="18" charset="0"/>
              </a:rPr>
              <a:t>Руднянского</a:t>
            </a:r>
            <a:r>
              <a:rPr lang="ru-RU" sz="1600" dirty="0" smtClean="0">
                <a:latin typeface="Georgia" panose="02040502050405020303" pitchFamily="18" charset="0"/>
              </a:rPr>
              <a:t> района. Проучился 4 года. Закончил с отличием, получив специальность: «техник-механик, разработка торфяных месторождений». Преподаватели техникума советовали учиться дальше. Без экзаменов был принят в Московский (ныне Калининский) торфяной институт, специализировался на строительстве гидроэлектростанций. Получил  специальность  инженера-механика.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26" y="382503"/>
            <a:ext cx="4869231" cy="352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50760" y="3906684"/>
            <a:ext cx="4846483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Выпускники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Болтутинской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семилетней школы. 1951 г. </a:t>
            </a:r>
          </a:p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(А.Е. Максимов третий слева в первом ряду)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251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85" y="1775326"/>
            <a:ext cx="4400081" cy="3333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48985" y="4848319"/>
            <a:ext cx="4400081" cy="14642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Вранкинский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торфяной техникум Смоленской области. 1954 г. </a:t>
            </a:r>
          </a:p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(А.Е. Максимов третий слева в первом ряду)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835" y="215714"/>
            <a:ext cx="5527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Впервые </a:t>
            </a:r>
            <a:r>
              <a:rPr lang="ru-RU" sz="1600" dirty="0">
                <a:latin typeface="Georgia" panose="02040502050405020303" pitchFamily="18" charset="0"/>
              </a:rPr>
              <a:t>в середине пятидесятых годов одарённого юношу заметил сотрудник смоленской газеты Смена» Юрий Пашков, его благосклонные отзывы, а также общение с однокурсником по торфяному техникуму поэтом-самородком Михаилом </a:t>
            </a:r>
            <a:r>
              <a:rPr lang="ru-RU" sz="1600" dirty="0" err="1">
                <a:latin typeface="Georgia" panose="02040502050405020303" pitchFamily="18" charset="0"/>
              </a:rPr>
              <a:t>Голешевым</a:t>
            </a:r>
            <a:r>
              <a:rPr lang="ru-RU" sz="1600" dirty="0">
                <a:latin typeface="Georgia" panose="02040502050405020303" pitchFamily="18" charset="0"/>
              </a:rPr>
              <a:t>, имели в его дальнейшей поэтической судьбе важное значение.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92634" y="249656"/>
            <a:ext cx="533127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Georgia" panose="02040502050405020303" pitchFamily="18" charset="0"/>
              </a:rPr>
              <a:t>С 1956 году связь с литературной Смоленщиной прекратились на целых 45 лет, в которые укладывается учёба в  Московском институте, работа на важных стройках  народного хозяйства.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  Но какую бы работу ни выполнял, какие бы ответственные посты ни занимал, творческая натура Анатолия Егоровича находила свой выход  в стихах, песнях , прозе. Он печатался  в районных и областных газетах по месту жительства</a:t>
            </a:r>
            <a:r>
              <a:rPr lang="ru-RU" sz="1600" dirty="0" smtClean="0">
                <a:latin typeface="Georgia" panose="02040502050405020303" pitchFamily="18" charset="0"/>
              </a:rPr>
              <a:t>. Писал стихи о людях труда, об увиденных красотах и, конечно же, о своей малой родине.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761767" y="3041950"/>
            <a:ext cx="2158410" cy="56263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05442" y="3447108"/>
            <a:ext cx="350566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Что слово </a:t>
            </a:r>
            <a:r>
              <a:rPr lang="ru-RU" sz="1600" dirty="0" smtClean="0">
                <a:latin typeface="Georgia" panose="02040502050405020303" pitchFamily="18" charset="0"/>
              </a:rPr>
              <a:t>- </a:t>
            </a:r>
            <a:r>
              <a:rPr lang="ru-RU" sz="1600" dirty="0">
                <a:latin typeface="Georgia" panose="02040502050405020303" pitchFamily="18" charset="0"/>
              </a:rPr>
              <a:t>мудрости основа,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Об этом знаем мы давно,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Но где-то в дебрях, под покровом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До срока прячется оно!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Ищу его в устах народных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Или листая словари…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И вот оно мелькнуло вроде.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Как проблеск утренней зари. 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На зуб попробую, на ощупь,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Погрею у груди слегка,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Что рвётся первым с языка.</a:t>
            </a:r>
          </a:p>
        </p:txBody>
      </p:sp>
    </p:spTree>
    <p:extLst>
      <p:ext uri="{BB962C8B-B14F-4D97-AF65-F5344CB8AC3E}">
        <p14:creationId xmlns:p14="http://schemas.microsoft.com/office/powerpoint/2010/main" val="10771681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505" y="2691192"/>
            <a:ext cx="2423160" cy="3712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15382" y="3342114"/>
            <a:ext cx="2358222" cy="1940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Военная кафедра Московского торфяного института. Военные сборы. 1958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82" y="232367"/>
            <a:ext cx="3727704" cy="267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814993" y="154279"/>
            <a:ext cx="2112778" cy="8223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* * *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11185" y="1057535"/>
            <a:ext cx="271661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жизни так  задумано,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жизни так  устроено: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Вдруг  врасплох захватит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Половодье чувств..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Невзначай припомнится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Станция  Поворино –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Узловая станция,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Древняя, как Русь!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Репродуктор с хрипами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даль уносит арии,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Хилый подорожник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Жмётся между шпал.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Демобилизованный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Из </a:t>
            </a:r>
            <a:r>
              <a:rPr lang="ru-RU" sz="1600" dirty="0">
                <a:latin typeface="Georgia" panose="02040502050405020303" pitchFamily="18" charset="0"/>
              </a:rPr>
              <a:t>с</a:t>
            </a:r>
            <a:r>
              <a:rPr lang="ru-RU" sz="1600" dirty="0" smtClean="0">
                <a:latin typeface="Georgia" panose="02040502050405020303" pitchFamily="18" charset="0"/>
              </a:rPr>
              <a:t>оветской армии,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Пересадку делаю,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Еду на Урал.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На перроне девушки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До чего ж красивые: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Косы аж до пояса,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Синих глаз накал.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27804" y="1057535"/>
            <a:ext cx="29204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Парни из Поворино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Предлагают пиво мне,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закат  </a:t>
            </a:r>
            <a:r>
              <a:rPr lang="ru-RU" sz="1600" dirty="0" err="1" smtClean="0">
                <a:latin typeface="Georgia" panose="02040502050405020303" pitchFamily="18" charset="0"/>
              </a:rPr>
              <a:t>поворинский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Так багрово ал.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Сколько мной исхожено,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Сколько троп проторено,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Но гадать – предсказывать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Судьбы не берусь.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Вспоминаю старую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Станцию Поворино –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Узловую станцию,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Древнюю, как Русь.</a:t>
            </a:r>
            <a:endParaRPr lang="ru-RU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3972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5423" y="356230"/>
            <a:ext cx="514615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Началась трудовая деятельность. Прошёл инженерные должности, начиная с мастера, прораба, был начальником смены на ТЭЦ, начальником отдела труда и заработной платы в управлении треста «</a:t>
            </a:r>
            <a:r>
              <a:rPr lang="ru-RU" sz="1600" dirty="0" err="1" smtClean="0">
                <a:latin typeface="Georgia" panose="02040502050405020303" pitchFamily="18" charset="0"/>
              </a:rPr>
              <a:t>Уралдомнаремонт</a:t>
            </a:r>
            <a:r>
              <a:rPr lang="ru-RU" sz="1600" dirty="0" smtClean="0">
                <a:latin typeface="Georgia" panose="02040502050405020303" pitchFamily="18" charset="0"/>
              </a:rPr>
              <a:t>».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Строил плотины, наводил мосты, ремонтировал железные дороги и доменные печи.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Много было командировок в города Урала на металлургические заводы  Качканара, Челябинска, Магнитогорска, Златоуста, Миасса, Свердловска, Нижнего Тагила.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Довелось работать по окончании института по направлению Московского треста «</a:t>
            </a:r>
            <a:r>
              <a:rPr lang="ru-RU" sz="1600" dirty="0" err="1" smtClean="0">
                <a:latin typeface="Georgia" panose="02040502050405020303" pitchFamily="18" charset="0"/>
              </a:rPr>
              <a:t>Трансгидрострой</a:t>
            </a:r>
            <a:r>
              <a:rPr lang="ru-RU" sz="1600" dirty="0" smtClean="0">
                <a:latin typeface="Georgia" panose="02040502050405020303" pitchFamily="18" charset="0"/>
              </a:rPr>
              <a:t>» в г. Чайковском на </a:t>
            </a:r>
            <a:r>
              <a:rPr lang="ru-RU" sz="1600" dirty="0" err="1" smtClean="0">
                <a:latin typeface="Georgia" panose="02040502050405020303" pitchFamily="18" charset="0"/>
              </a:rPr>
              <a:t>Воткинской</a:t>
            </a:r>
            <a:r>
              <a:rPr lang="ru-RU" sz="1600" dirty="0" smtClean="0">
                <a:latin typeface="Georgia" panose="02040502050405020303" pitchFamily="18" charset="0"/>
              </a:rPr>
              <a:t> ГЭС, а также в Кемеровской области на Томь-</a:t>
            </a:r>
            <a:r>
              <a:rPr lang="ru-RU" sz="1600" dirty="0" err="1" smtClean="0">
                <a:latin typeface="Georgia" panose="02040502050405020303" pitchFamily="18" charset="0"/>
              </a:rPr>
              <a:t>Усинской</a:t>
            </a:r>
            <a:r>
              <a:rPr lang="ru-RU" sz="1600" dirty="0" smtClean="0">
                <a:latin typeface="Georgia" panose="02040502050405020303" pitchFamily="18" charset="0"/>
              </a:rPr>
              <a:t> ГРЭС.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Жил в Уфе, </a:t>
            </a:r>
            <a:r>
              <a:rPr lang="ru-RU" sz="1600" dirty="0" err="1" smtClean="0">
                <a:latin typeface="Georgia" panose="02040502050405020303" pitchFamily="18" charset="0"/>
              </a:rPr>
              <a:t>Ворогеже</a:t>
            </a:r>
            <a:r>
              <a:rPr lang="ru-RU" sz="1600" dirty="0" smtClean="0">
                <a:latin typeface="Georgia" panose="02040502050405020303" pitchFamily="18" charset="0"/>
              </a:rPr>
              <a:t>, г. Москве. Последние </a:t>
            </a:r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25 лет перед выходом на пенсию начальником отдела управления по ремонту металлургических предприятий.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Приписанный к Свердловскому отделению Союза писателей, Анатолий Егорович в разные годы возглавлял творческие объединения писателей в городах </a:t>
            </a:r>
            <a:r>
              <a:rPr lang="ru-RU" sz="1600" dirty="0" err="1" smtClean="0">
                <a:latin typeface="Georgia" panose="02040502050405020303" pitchFamily="18" charset="0"/>
              </a:rPr>
              <a:t>Лисаковске</a:t>
            </a:r>
            <a:r>
              <a:rPr lang="ru-RU" sz="1600" dirty="0" smtClean="0">
                <a:latin typeface="Georgia" panose="02040502050405020303" pitchFamily="18" charset="0"/>
              </a:rPr>
              <a:t> и Рудном Кустанайской области Казахской ССР</a:t>
            </a:r>
            <a:r>
              <a:rPr lang="ru-RU" sz="1600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73204" y="356230"/>
            <a:ext cx="532600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</a:t>
            </a:r>
            <a:r>
              <a:rPr lang="ru-RU" sz="1600" dirty="0">
                <a:latin typeface="Georgia" panose="02040502050405020303" pitchFamily="18" charset="0"/>
              </a:rPr>
              <a:t>Н</a:t>
            </a:r>
            <a:r>
              <a:rPr lang="ru-RU" sz="1600" dirty="0" smtClean="0">
                <a:latin typeface="Georgia" panose="02040502050405020303" pitchFamily="18" charset="0"/>
              </a:rPr>
              <a:t>а вопрос, не возникало ли желание полностью посвятить себя литературному труду. Анатолий Егорович отвечал: : «Считаю, что слово «поэт» обозначает не профессию, а состояние души, отражение внутреннего мира человека.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Но </a:t>
            </a:r>
            <a:r>
              <a:rPr lang="ru-RU" sz="1600" dirty="0">
                <a:latin typeface="Georgia" panose="02040502050405020303" pitchFamily="18" charset="0"/>
              </a:rPr>
              <a:t>где бы я ни был, я всегда помнил о своей малой Родине, о своей деревне, о милой Смоленщине. Её леса, поля, луга, перелески, дороги и тропинки, холмы и дорогие с детства речушки навсегда в моём сердце.</a:t>
            </a:r>
            <a:endParaRPr lang="ru-RU" sz="1600" dirty="0" smtClean="0">
              <a:latin typeface="Georgia" panose="02040502050405020303" pitchFamily="18" charset="0"/>
            </a:endParaRP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И </a:t>
            </a:r>
            <a:r>
              <a:rPr lang="ru-RU" sz="1600" dirty="0">
                <a:latin typeface="Georgia" panose="02040502050405020303" pitchFamily="18" charset="0"/>
              </a:rPr>
              <a:t>вот я снова на Родине. Мне легко и хорошо. Я счастлив, что могу писать о ней, о её людях, и видеть не во сне, а наяву родные просторы.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4" y="3836211"/>
            <a:ext cx="4510420" cy="244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926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11842" y="389591"/>
            <a:ext cx="2679403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Призвание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1242" y="1405540"/>
            <a:ext cx="44249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В юности не думал о призванье,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Кто ж трубит о запахе ветров,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Пульсе сердца, собственном дыханье, 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Если молод, весел и здоров,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Просто жил и радовался людям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И берёзкам стройным на юру,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Молоку, что мать лила в посуду, 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         Подоив корову по утру.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Радовался солнышку и ветру,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Первому прилетному скворцу,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Брошенному кем-то незаметно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Меткому и мудрому словцу.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В юности не думал о призванье,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            Но однажды, выйдя за село,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Встретил Музу – хрупкое создание…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И с тех пор поехало – пошло!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239" y="201476"/>
            <a:ext cx="3549516" cy="52359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49742" y="5314897"/>
            <a:ext cx="5025986" cy="9194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Анатолий Егорович Максимов</a:t>
            </a:r>
          </a:p>
          <a:p>
            <a:pPr algn="ctr" eaLnBrk="0" hangingPunct="0">
              <a:defRPr/>
            </a:pPr>
            <a:r>
              <a:rPr lang="ru-RU" sz="2400" b="1" dirty="0" smtClean="0"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</a:rPr>
              <a:t>(12.04.1937 </a:t>
            </a:r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400" dirty="0">
                <a:latin typeface="Georgia" panose="02040502050405020303" pitchFamily="18" charset="0"/>
              </a:rPr>
              <a:t>20.07.2010</a:t>
            </a:r>
            <a:r>
              <a:rPr lang="ru-RU" sz="2400" dirty="0" smtClean="0">
                <a:latin typeface="Georgia" panose="02040502050405020303" pitchFamily="18" charset="0"/>
              </a:rPr>
              <a:t>)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585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40575" y="869362"/>
            <a:ext cx="31097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В жизни так заверчено,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В жизни так закручено: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Занесёт </a:t>
            </a:r>
            <a:r>
              <a:rPr lang="ru-RU" sz="1600" dirty="0" err="1" smtClean="0">
                <a:latin typeface="Georgia" panose="02040502050405020303" pitchFamily="18" charset="0"/>
              </a:rPr>
              <a:t>судьбинушка</a:t>
            </a:r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В дальние края.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       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  Засосёт кручинушка: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Вспомнится </a:t>
            </a:r>
            <a:r>
              <a:rPr lang="ru-RU" sz="1600" dirty="0" err="1" smtClean="0">
                <a:latin typeface="Georgia" panose="02040502050405020303" pitchFamily="18" charset="0"/>
              </a:rPr>
              <a:t>Болтутино</a:t>
            </a:r>
            <a:r>
              <a:rPr lang="ru-RU" sz="1600" dirty="0" smtClean="0">
                <a:latin typeface="Georgia" panose="02040502050405020303" pitchFamily="18" charset="0"/>
              </a:rPr>
              <a:t>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Вспомнится Смоленщина –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Родина моя.</a:t>
            </a:r>
          </a:p>
          <a:p>
            <a:endParaRPr lang="ru-RU" sz="1600" dirty="0" smtClean="0">
              <a:latin typeface="Georgia" panose="02040502050405020303" pitchFamily="18" charset="0"/>
            </a:endParaRPr>
          </a:p>
          <a:p>
            <a:r>
              <a:rPr lang="ru-RU" sz="1600" dirty="0" smtClean="0">
                <a:latin typeface="Georgia" panose="02040502050405020303" pitchFamily="18" charset="0"/>
              </a:rPr>
              <a:t>В жизни так закручено,</a:t>
            </a:r>
          </a:p>
          <a:p>
            <a:r>
              <a:rPr lang="ru-RU" sz="1600" dirty="0" err="1" smtClean="0">
                <a:latin typeface="Georgia" panose="02040502050405020303" pitchFamily="18" charset="0"/>
              </a:rPr>
              <a:t>Перебаламучено</a:t>
            </a:r>
            <a:r>
              <a:rPr lang="ru-RU" sz="1600" dirty="0" smtClean="0">
                <a:latin typeface="Georgia" panose="02040502050405020303" pitchFamily="18" charset="0"/>
              </a:rPr>
              <a:t>: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То по шерсти гладит,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То лягнёт под дых.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По планете мечутся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Парни из </a:t>
            </a:r>
            <a:r>
              <a:rPr lang="ru-RU" sz="1600" dirty="0" err="1" smtClean="0">
                <a:latin typeface="Georgia" panose="02040502050405020303" pitchFamily="18" charset="0"/>
              </a:rPr>
              <a:t>Болтутино</a:t>
            </a:r>
            <a:r>
              <a:rPr lang="ru-RU" sz="1600" dirty="0" smtClean="0">
                <a:latin typeface="Georgia" panose="02040502050405020303" pitchFamily="18" charset="0"/>
              </a:rPr>
              <a:t>,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Ах, какими вихрями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Разбросало их.</a:t>
            </a:r>
          </a:p>
          <a:p>
            <a:r>
              <a:rPr lang="ru-RU" sz="1600" dirty="0" smtClean="0">
                <a:latin typeface="Georgia" panose="02040502050405020303" pitchFamily="18" charset="0"/>
              </a:rPr>
              <a:t>                      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04836" y="132095"/>
            <a:ext cx="4253023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Песня 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Болтутино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4661" y="846625"/>
            <a:ext cx="34768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sz="1600" dirty="0" smtClean="0">
                <a:latin typeface="Georgia" panose="02040502050405020303" pitchFamily="18" charset="0"/>
              </a:rPr>
              <a:t>За </a:t>
            </a:r>
            <a:r>
              <a:rPr lang="ru-RU" sz="1600" dirty="0">
                <a:latin typeface="Georgia" panose="02040502050405020303" pitchFamily="18" charset="0"/>
              </a:rPr>
              <a:t>грядой Уральскою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             </a:t>
            </a:r>
            <a:r>
              <a:rPr lang="ru-RU" sz="1600" dirty="0" smtClean="0">
                <a:latin typeface="Georgia" panose="02040502050405020303" pitchFamily="18" charset="0"/>
              </a:rPr>
              <a:t>Небо </a:t>
            </a:r>
            <a:r>
              <a:rPr lang="ru-RU" sz="1600" dirty="0">
                <a:latin typeface="Georgia" panose="02040502050405020303" pitchFamily="18" charset="0"/>
              </a:rPr>
              <a:t>взрыто тучами.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             </a:t>
            </a:r>
            <a:r>
              <a:rPr lang="ru-RU" sz="1600" dirty="0" smtClean="0">
                <a:latin typeface="Georgia" panose="02040502050405020303" pitchFamily="18" charset="0"/>
              </a:rPr>
              <a:t>К </a:t>
            </a:r>
            <a:r>
              <a:rPr lang="ru-RU" sz="1600" dirty="0">
                <a:latin typeface="Georgia" panose="02040502050405020303" pitchFamily="18" charset="0"/>
              </a:rPr>
              <a:t>сердцу неминучая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             </a:t>
            </a:r>
            <a:r>
              <a:rPr lang="ru-RU" sz="1600" dirty="0" smtClean="0">
                <a:latin typeface="Georgia" panose="02040502050405020303" pitchFamily="18" charset="0"/>
              </a:rPr>
              <a:t>Вновь </a:t>
            </a:r>
            <a:r>
              <a:rPr lang="ru-RU" sz="1600" dirty="0">
                <a:latin typeface="Georgia" panose="02040502050405020303" pitchFamily="18" charset="0"/>
              </a:rPr>
              <a:t>подступит грусть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  На родной Смоленщине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  Есть моё </a:t>
            </a:r>
            <a:r>
              <a:rPr lang="ru-RU" sz="1600" dirty="0" err="1" smtClean="0">
                <a:latin typeface="Georgia" panose="02040502050405020303" pitchFamily="18" charset="0"/>
              </a:rPr>
              <a:t>Болтутино</a:t>
            </a:r>
            <a:r>
              <a:rPr lang="ru-RU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  Не с него ли в древности</a:t>
            </a:r>
          </a:p>
          <a:p>
            <a:r>
              <a:rPr lang="ru-RU" sz="1600" dirty="0"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latin typeface="Georgia" panose="02040502050405020303" pitchFamily="18" charset="0"/>
              </a:rPr>
              <a:t>                           Начиналась Русь?</a:t>
            </a:r>
            <a:endParaRPr lang="ru-RU" sz="1600" dirty="0"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35" y="1131392"/>
            <a:ext cx="4903708" cy="367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1222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19716" y="1252455"/>
            <a:ext cx="3736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Georgia" panose="02040502050405020303" pitchFamily="18" charset="0"/>
              </a:rPr>
              <a:t>Край </a:t>
            </a:r>
            <a:r>
              <a:rPr lang="ru-RU" sz="1600" dirty="0">
                <a:latin typeface="Georgia" panose="02040502050405020303" pitchFamily="18" charset="0"/>
              </a:rPr>
              <a:t>родной,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Льняной и синий,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Душой навеки заодно.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Ты любим мне каждой линией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Моё родимое пятно.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До сих пор мне нежно, бережно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Звучит, как в детстве, тот мотив,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Что напевала речка берегу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Весною раннею в разлив.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Пусть признания излишни,</a:t>
            </a:r>
          </a:p>
          <a:p>
            <a:r>
              <a:rPr lang="ru-RU" sz="1600" dirty="0">
                <a:latin typeface="Georgia" panose="02040502050405020303" pitchFamily="18" charset="0"/>
              </a:rPr>
              <a:t>Но где б я ни был, всё равно </a:t>
            </a:r>
            <a:r>
              <a:rPr lang="ru-RU" sz="1600" dirty="0" smtClean="0">
                <a:latin typeface="Georgia" panose="02040502050405020303" pitchFamily="18" charset="0"/>
              </a:rPr>
              <a:t>-</a:t>
            </a:r>
            <a:endParaRPr lang="ru-RU" sz="1600" dirty="0">
              <a:latin typeface="Georgia" panose="02040502050405020303" pitchFamily="18" charset="0"/>
            </a:endParaRPr>
          </a:p>
          <a:p>
            <a:r>
              <a:rPr lang="ru-RU" sz="1600" dirty="0">
                <a:latin typeface="Georgia" panose="02040502050405020303" pitchFamily="18" charset="0"/>
              </a:rPr>
              <a:t>Приложусь к земле и слышу</a:t>
            </a:r>
          </a:p>
          <a:p>
            <a:r>
              <a:rPr lang="ru-RU" sz="1600" dirty="0">
                <a:latin typeface="Georgia" panose="02040502050405020303" pitchFamily="18" charset="0"/>
              </a:rPr>
              <a:t>Сердцебиение </a:t>
            </a:r>
            <a:r>
              <a:rPr lang="ru-RU" sz="1600" dirty="0" smtClean="0">
                <a:latin typeface="Georgia" panose="02040502050405020303" pitchFamily="18" charset="0"/>
              </a:rPr>
              <a:t>твоё.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531088" y="279410"/>
            <a:ext cx="3062177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Смоленщине.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08112" y="1148614"/>
            <a:ext cx="34945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А </a:t>
            </a:r>
            <a:r>
              <a:rPr lang="ru-RU" sz="1600" dirty="0">
                <a:latin typeface="Georgia" panose="02040502050405020303" pitchFamily="18" charset="0"/>
              </a:rPr>
              <a:t>жизнь идёт, как ни крути.</a:t>
            </a:r>
          </a:p>
          <a:p>
            <a:pPr algn="just"/>
            <a:r>
              <a:rPr lang="ru-RU" sz="1600" dirty="0">
                <a:latin typeface="Georgia" panose="02040502050405020303" pitchFamily="18" charset="0"/>
              </a:rPr>
              <a:t>То тишь да гладь, то бурелом,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Минутный перекур на полпути,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снова – к цели напролом.</a:t>
            </a:r>
          </a:p>
          <a:p>
            <a:pPr algn="just"/>
            <a:endParaRPr lang="ru-RU" sz="1600" dirty="0">
              <a:latin typeface="Georgia" panose="02040502050405020303" pitchFamily="18" charset="0"/>
            </a:endParaRP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А цель не ждёт за поворотом,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Уходит в дальние края,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поворотам нету счёта,</a:t>
            </a:r>
          </a:p>
          <a:p>
            <a:pPr algn="just"/>
            <a:r>
              <a:rPr lang="ru-RU" sz="1600" dirty="0" smtClean="0">
                <a:latin typeface="Georgia" panose="02040502050405020303" pitchFamily="18" charset="0"/>
              </a:rPr>
              <a:t>И в этом радость бытия.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12912" y="385576"/>
            <a:ext cx="2806996" cy="64918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Жизнь.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0_4189_2ec03b0a_X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47" y="4281780"/>
            <a:ext cx="2873538" cy="20315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8333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1" id="{6EB41901-E906-4F5D-92CE-8CC78677F874}" vid="{66B04ABB-2228-4FAF-99D5-43E267AA4B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1</Template>
  <TotalTime>1823</TotalTime>
  <Words>3242</Words>
  <Application>Microsoft Office PowerPoint</Application>
  <PresentationFormat>Произвольный</PresentationFormat>
  <Paragraphs>426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листание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167</cp:revision>
  <dcterms:created xsi:type="dcterms:W3CDTF">2016-11-15T09:14:47Z</dcterms:created>
  <dcterms:modified xsi:type="dcterms:W3CDTF">2020-07-18T07:04:20Z</dcterms:modified>
</cp:coreProperties>
</file>