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318" r:id="rId3"/>
    <p:sldId id="328" r:id="rId4"/>
    <p:sldId id="339" r:id="rId5"/>
    <p:sldId id="336" r:id="rId6"/>
    <p:sldId id="337" r:id="rId7"/>
    <p:sldId id="340" r:id="rId8"/>
    <p:sldId id="341" r:id="rId9"/>
    <p:sldId id="329" r:id="rId10"/>
    <p:sldId id="364" r:id="rId11"/>
    <p:sldId id="342" r:id="rId12"/>
    <p:sldId id="343" r:id="rId13"/>
    <p:sldId id="361" r:id="rId14"/>
    <p:sldId id="362" r:id="rId15"/>
    <p:sldId id="326" r:id="rId16"/>
    <p:sldId id="324" r:id="rId17"/>
    <p:sldId id="323" r:id="rId18"/>
    <p:sldId id="327" r:id="rId19"/>
    <p:sldId id="322" r:id="rId20"/>
    <p:sldId id="321" r:id="rId21"/>
    <p:sldId id="346" r:id="rId22"/>
    <p:sldId id="347" r:id="rId23"/>
    <p:sldId id="345" r:id="rId24"/>
    <p:sldId id="31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9A9"/>
    <a:srgbClr val="FFE1D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94660"/>
  </p:normalViewPr>
  <p:slideViewPr>
    <p:cSldViewPr>
      <p:cViewPr varScale="1">
        <p:scale>
          <a:sx n="83" d="100"/>
          <a:sy n="83" d="100"/>
        </p:scale>
        <p:origin x="-16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0B19-0657-4298-B1D4-9DA514F20521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E4712-F9CD-4FF8-A6BE-5A32D45E12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E4712-F9CD-4FF8-A6BE-5A32D45E128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hello_html_m8292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6" y="-24036"/>
            <a:ext cx="9144000" cy="68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5" name="WordArt 1"/>
          <p:cNvSpPr>
            <a:spLocks noChangeArrowheads="1" noChangeShapeType="1" noTextEdit="1"/>
          </p:cNvSpPr>
          <p:nvPr/>
        </p:nvSpPr>
        <p:spPr bwMode="auto">
          <a:xfrm>
            <a:off x="1527096" y="1894671"/>
            <a:ext cx="6455070" cy="15434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 panose="02050604050505020204" pitchFamily="18" charset="0"/>
                <a:cs typeface="Times New Roman"/>
              </a:rPr>
              <a:t>Есть в женщине</a:t>
            </a:r>
          </a:p>
          <a:p>
            <a:pPr algn="ctr" rtl="0"/>
            <a:r>
              <a:rPr lang="ru-RU" sz="2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 panose="02050604050505020204" pitchFamily="18" charset="0"/>
                <a:cs typeface="Times New Roman"/>
              </a:rPr>
              <a:t> особая загадка</a:t>
            </a:r>
            <a:endParaRPr lang="ru-RU" sz="24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ookman Old Style" panose="02050604050505020204" pitchFamily="18" charset="0"/>
              <a:cs typeface="Times New Roman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0" y="4386010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Ермакова Н.М., зав.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правочно-информационным отделом «Центр правовой информации» 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anose="02050604050505020204" pitchFamily="18" charset="0"/>
                <a:cs typeface="Times New Roman" pitchFamily="18" charset="0"/>
              </a:rPr>
              <a:t>МБУК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anose="02050604050505020204" pitchFamily="18" charset="0"/>
                <a:cs typeface="Times New Roman" pitchFamily="18" charset="0"/>
              </a:rPr>
              <a:t>Глинковская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anose="02050604050505020204" pitchFamily="18" charset="0"/>
                <a:cs typeface="Times New Roman" pitchFamily="18" charset="0"/>
              </a:rPr>
              <a:t> Библиотека»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6021288"/>
            <a:ext cx="18573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. Глинка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 2020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81298" y="260648"/>
            <a:ext cx="4355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МБУК «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Глинковская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 Библиотека»</a:t>
            </a:r>
          </a:p>
        </p:txBody>
      </p:sp>
      <p:pic>
        <p:nvPicPr>
          <p:cNvPr id="4" name="krasivaa_muzyka_muzyka_bez_slov_(5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995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55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Гол\Рисунок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81" y="0"/>
            <a:ext cx="3979258" cy="4417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Гол\Рисунок (16 в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33" y="4791630"/>
            <a:ext cx="5806868" cy="14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Гол\Рисунок (15 в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497"/>
            <a:ext cx="2702251" cy="60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19403" y="6047980"/>
            <a:ext cx="3184445" cy="64698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вестник. - 1999. - 6 ноября. - С. 6.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302804" y="4417059"/>
            <a:ext cx="5806868" cy="374571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Смоленская газета. – 2016. – 3 марта. - № 8. – С 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302805" y="6208310"/>
            <a:ext cx="5661684" cy="64698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вестник. -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2012.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18 мая.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№ 18. -С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879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3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98072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Часто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Тамара Петровна принимает участие в районных мероприятиях (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Библиопарнас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 праздниках, литературных вечерах). Она умеет найти нужные слова искренне сказать о том, что особенно волнует её земляков в данный момент. На встречах со школьниками, читает им стихи. К детям У неё отношение особое, ведь не один десяток лет посвятила профессии учителя.</a:t>
            </a:r>
          </a:p>
        </p:txBody>
      </p:sp>
      <p:pic>
        <p:nvPicPr>
          <p:cNvPr id="5" name="Picture 2" descr="C:\Users\User\Desktop\p1200993pa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13759" r="35453" b="8054"/>
          <a:stretch/>
        </p:blipFill>
        <p:spPr bwMode="auto">
          <a:xfrm>
            <a:off x="5148064" y="332656"/>
            <a:ext cx="379811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5246923" y="4351804"/>
            <a:ext cx="3600400" cy="173664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жегодный поэтический конкурс с международным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участием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«</a:t>
            </a:r>
            <a:r>
              <a:rPr lang="ru-RU" sz="1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БиблиоПарнас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22.03.2019 г.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(Т.П. Голенищева в первом ряду, вторая слева)</a:t>
            </a:r>
            <a:r>
              <a:rPr lang="ru-RU" sz="1600" dirty="0" smtClean="0">
                <a:latin typeface="Bookman Old Style" panose="02050604050505020204" pitchFamily="18" charset="0"/>
              </a:rPr>
              <a:t> 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625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Стихи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Голенищевой печатались не только в районных, областных газетах, но и в российских изданиях, газете «Достоинство». Её стихи опубликованы в творческом сборнике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глинковских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авторов «Память сердца». На её стихи написана музыка («Песня о Глинке» и др.). Она писала ответ на песню Николаю Расторгуеву. Писала частушки для Надежды Бабкиной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Из воспоминаний: «Как-то по радио объявили о конкурсе частушек для Надежды Бабкиной. И я подумала: «А почему бы не попробовать?» И отправила. Через некоторое время слышу опять по радио от Надежды Бабкиной (она тогда выступала вместе со своим коллективом): «Ну что, девчонки, споём для Глинки?». Для меня это было неожиданно».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С 1995 года на заслуженном отдыхе. Живёт в деревне Новая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Глинковского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района Смоленской области.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С 1998 года - эта хрупкая женщина взвалила на свои плечи тяжкий груз руководства районной партийной организацией  (первый секретарь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Глинковского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райкома КПСС) и успешно справляется со своими обязанностями, пользуется авторитетом не только у коммунистов, но и жителей района. Постоянный автор газеты «Смоленская правда» и поэт, чьи пронзительные патриотические стихотворения на протяжении многих лет появляются на страницах этой газеты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625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5202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Огромное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влияние на её творчество оказала война, которая присутствовала в жизни её матери и бабушки. Только человек, видящий и знающий последствия войны, вправе писать о ней. Её стихи, возможно написаны не по правилам, но именно их пропускаешь через сердце и чувствуешь ту боль, которую несёт война.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Вот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 что Тамара Петровна рассказывает: «В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Глинковском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районе мои корни. Здесь крестьянствовали мой дед и прадед по материнской линии, здесь батрачила на помещика в деревне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Язвино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моя бабушка. В колхозе «Восток» работала моя мать. И где бы я не жила, ветер с родины всегда напоминал мне о родных местах, о близких, о земляках - смолянах. </a:t>
            </a:r>
            <a:endParaRPr lang="ru-RU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Стихов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не писала ни в детстве, ни в юности. По роду деятельности приходилось «работать» с классиками, и поэтому о каком-то собственном творчестве не думала. Но неожиданно сложилось одно стихотворение ка выражение душевных переживаний и размышлений о жизни, а потом появились новые. И стали они моим вторым «я», только более лаконичным и точным выражением состояния души, эмоций, отношения к событиям и людям. А является ли это поэзией - судить читателям».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2080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G_3754"/>
          <p:cNvPicPr>
            <a:picLocks noChangeAspect="1" noChangeArrowheads="1"/>
          </p:cNvPicPr>
          <p:nvPr/>
        </p:nvPicPr>
        <p:blipFill rotWithShape="1">
          <a:blip r:embed="rId3"/>
          <a:srcRect l="6805" r="19448"/>
          <a:stretch/>
        </p:blipFill>
        <p:spPr bwMode="auto">
          <a:xfrm>
            <a:off x="780367" y="131509"/>
            <a:ext cx="7598085" cy="5809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963638" y="5697437"/>
            <a:ext cx="6984776" cy="919401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Выступление на братском захоронении в д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Яковлево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596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Рисунок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"/>
          <a:stretch/>
        </p:blipFill>
        <p:spPr bwMode="auto">
          <a:xfrm>
            <a:off x="691478" y="72013"/>
            <a:ext cx="7732475" cy="67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26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Гол\Рисунок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1"/>
            <a:ext cx="5349269" cy="636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Гол\Рисунок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3"/>
            <a:ext cx="3325265" cy="46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31385" y="6434177"/>
            <a:ext cx="5116136" cy="374571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вестник. – 2006. – 2 декабря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26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Гол\Рисунок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49" y="227595"/>
            <a:ext cx="3551891" cy="485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4518248" y="5229199"/>
            <a:ext cx="4572000" cy="1328023"/>
          </a:xfrm>
          <a:prstGeom prst="flowChartAlternateProcess">
            <a:avLst/>
          </a:prstGeom>
          <a:solidFill>
            <a:srgbClr val="F5B9A9"/>
          </a:solidFill>
        </p:spPr>
        <p:txBody>
          <a:bodyPr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Память сердца: сборник стихов и прозы. - Смоленск: Смоленская городская типография, 2009. -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70 - 93.</a:t>
            </a:r>
          </a:p>
        </p:txBody>
      </p:sp>
      <p:pic>
        <p:nvPicPr>
          <p:cNvPr id="5" name="Picture 3" descr="C:\Users\User\Desktop\Гол\Рисунок (16 а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475037" cy="4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467543" y="4438853"/>
            <a:ext cx="3475037" cy="64698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вестник. - 2005. - 26 февраля. - С. 5.</a:t>
            </a:r>
          </a:p>
        </p:txBody>
      </p:sp>
    </p:spTree>
    <p:extLst>
      <p:ext uri="{BB962C8B-B14F-4D97-AF65-F5344CB8AC3E}">
        <p14:creationId xmlns:p14="http://schemas.microsoft.com/office/powerpoint/2010/main" val="2999526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Гол\Рисунок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5179"/>
            <a:ext cx="9121169" cy="6235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1043608" y="6305966"/>
            <a:ext cx="6552728" cy="442674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Страницы из сборника  «Память сердца».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722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-14828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Гол\Рисунок (15 а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" y="1813152"/>
            <a:ext cx="3506887" cy="436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Гол\Рисунок (15 б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12" y="8052"/>
            <a:ext cx="2880568" cy="40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Гол\Рисунок (16 б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12" y="5085184"/>
            <a:ext cx="5184775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Гол\Рисунок (15 г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831082" cy="42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IMG_0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4828"/>
            <a:ext cx="1475566" cy="2077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7777" y="4254187"/>
            <a:ext cx="2016224" cy="830997"/>
          </a:xfrm>
          <a:prstGeom prst="rect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вестник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.-1999.-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6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ноября. - С. 6.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056732" y="4104977"/>
            <a:ext cx="2718048" cy="919401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вестник. - 2001. - 22 сентября. - С. 6.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4820" y="6205723"/>
            <a:ext cx="3621444" cy="64698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вестник. - 2008. - 6 июня. - № 23. - С. 3.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779913" y="6267934"/>
            <a:ext cx="5317392" cy="646986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вестник. - 2003. - 7 июня; 1998. - 12 августа. - С. 4.</a:t>
            </a:r>
          </a:p>
        </p:txBody>
      </p:sp>
    </p:spTree>
    <p:extLst>
      <p:ext uri="{BB962C8B-B14F-4D97-AF65-F5344CB8AC3E}">
        <p14:creationId xmlns:p14="http://schemas.microsoft.com/office/powerpoint/2010/main" val="2999526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hello_html_m8292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3"/>
            <a:ext cx="9144000" cy="68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Гол\Рисунок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" y="620687"/>
            <a:ext cx="3785678" cy="4608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112" y="5229200"/>
            <a:ext cx="3179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Тамара Петровна Голенищева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980728"/>
            <a:ext cx="48382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Родилась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3 декабря 1945 года. Отца она не видела, пропал без вести в последний год войны. Мать была колхозницей. Малая родина - деревни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Клёхово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(уже нет на карте района) и Яковлево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Глинковского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района Смоленской области. Здесь прошло её детство. </a:t>
            </a:r>
            <a:endParaRPr lang="ru-RU" sz="20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Несмотря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на отсутствие в её жизни отца, Тамара Петровна чувствовала себя полноценным ребёнком из любящей семьи.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2118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8" y="188640"/>
            <a:ext cx="8568953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Стихи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день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освобождения: стихотворение 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30 сентября.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en-US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2006.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10 марта.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8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Весенняя краса. От имени влюблённых.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Март.</a:t>
            </a:r>
            <a:endParaRPr lang="ru-RU" sz="1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Весенний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ветер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молодой: стихотворение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ветер.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2007.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30 марта. - № 13.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3.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9 мая. - № 19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Ветер Победы. Моя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сила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2002.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28 сентября.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Времена года. Ты не пой, соловей, в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белоленном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саду. Среди лета вдруг повеяло зимой. Покраснела до срока рябина. Меня пугал ты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одиночеством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Глаза Добра: стихотворение 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18 июля.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4.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2001.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22 сентября.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–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Жестокий романс. Разговор с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ветром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6 июня. - № 23.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3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Земляки. Разговор с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ветром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- 2003. - 18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января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из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цикла «Диалоги».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Дороги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986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6672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 Как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поют наши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женщины: стихотворение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2000.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5 августа.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2.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- 1998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11 марта.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4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Ключи, Белая зависть. Вновь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весна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2013.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5 июля. - №26.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2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Лето. Завидую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ветру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2003.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7 июня; 1998.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12 августа.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4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Мать моя Россия. У дорог России. У братской могилы. Как поют наши женщины. Песня о Глинке. Ах, какая красота. Я бываю и смешна, и грешна.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Другу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Молитва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дорогу: стихотворение 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22 июля.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4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 Молчание: 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2000.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9 сентября.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5.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2001.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24 марта.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–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Мужские жалобы. Утонула в снегах Россия. Моё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горе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2005.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25 июня.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6.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Мутное время. Разговор с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невестой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 Мы до сих пор хороним павших: стихотворение / Т.П. Голенищева. 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- 1998. - 5 августа. 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могиле неизвестного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солдата: стихотворение 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- 2005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30 сентября. </a:t>
            </a:r>
          </a:p>
        </p:txBody>
      </p:sp>
    </p:spTree>
    <p:extLst>
      <p:ext uri="{BB962C8B-B14F-4D97-AF65-F5344CB8AC3E}">
        <p14:creationId xmlns:p14="http://schemas.microsoft.com/office/powerpoint/2010/main" val="13819835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135" y="620688"/>
            <a:ext cx="82089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- 1999. - 6 ноября. - С. 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На родине. В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дороге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2005.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25 ноября.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6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Не плачь, Ива!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Ровесницы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17 июня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–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О погоде.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Гроза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1999.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9 октября.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5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Осеннее настроение. Закраснели яблоки по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осени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Памяти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сожжённой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деревни: стихотворение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-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2000.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22 апреля.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С.2.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Память: стихотворение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1999.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 октября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 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// Память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сердца: сборник стихов и прозы. - Смоленск: Изд-во «Смоленская городская типография», 2009. - С. 70 - 93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Память. Память сожжённой деревни. У дорог России. Ветеранам Великой Отечественной. Простите. У обелиска. Мать моя Россия. Страна безответная. Диалог. Прости, земля. Сергею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Есенину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0087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942" y="620688"/>
            <a:ext cx="84249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Т.П.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По дорогам России: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- 1998. - 7 марта. - С. 4. 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 Поле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памяти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моей: стихотворение 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2012.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18 мая.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№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18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2.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Признание: стихотворение /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2001.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21 апреля.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С.5.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Т.П. 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[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Стихи</a:t>
            </a:r>
            <a:r>
              <a:rPr lang="en-US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]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2013.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-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27 сентября. -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№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38.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-  С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8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– </a:t>
            </a:r>
            <a:r>
              <a:rPr lang="ru-RU" sz="16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Содерж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.: Ровесницы. Осенние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диалоги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Т.П.  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Руки: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- 2001. - 24 февраля. 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Т.П.  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Солдатам Победы: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- 2005. - 26 февраля. - С. 5.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  Соловей: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- 2013. - 24 мая. - № 20. - С. 8.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   Голенищева, Т.П.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Слышу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Россию: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- 2012. - 22 июня. - № 24. - С.3.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  Ты корнями смоленский,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угранский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-  2000. 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- 12 февраля. </a:t>
            </a:r>
          </a:p>
          <a:p>
            <a:pPr algn="just"/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Голенищева, Т.П.  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У дорог России: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стихотворение 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/ Т.П. Голенищева. // </a:t>
            </a:r>
            <a:r>
              <a:rPr lang="ru-RU" sz="1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Глинковский</a:t>
            </a:r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вестник. – 2004. - 16 октября. - С. 5.</a:t>
            </a:r>
          </a:p>
        </p:txBody>
      </p:sp>
    </p:spTree>
    <p:extLst>
      <p:ext uri="{BB962C8B-B14F-4D97-AF65-F5344CB8AC3E}">
        <p14:creationId xmlns:p14="http://schemas.microsoft.com/office/powerpoint/2010/main" val="12659866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8Nature___Flowers_Three_pink_roses__a_template_for_a_postcard_124828_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7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95736" y="1638190"/>
            <a:ext cx="5688632" cy="286035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СПАСИБО                                                                                                                                                                             ЗА                                                                                                                                                                 ВНИМАНИЕ!</a:t>
            </a:r>
            <a:endParaRPr lang="ru-RU" sz="5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krasivaa_muzyka_muzyka_bez_slov_(5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76" y="6248400"/>
            <a:ext cx="609600" cy="609600"/>
          </a:xfrm>
          <a:prstGeom prst="rect">
            <a:avLst/>
          </a:prstGeom>
        </p:spPr>
      </p:pic>
      <p:pic>
        <p:nvPicPr>
          <p:cNvPr id="4" name="krasivaa_muzyka_muzyka_bez_slov_(5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14" y="6248400"/>
            <a:ext cx="609600" cy="609600"/>
          </a:xfrm>
          <a:prstGeom prst="rect">
            <a:avLst/>
          </a:prstGeom>
        </p:spPr>
      </p:pic>
      <p:pic>
        <p:nvPicPr>
          <p:cNvPr id="6" name="krasivaa_muzyka_muzyka_bez_slov_(5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914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141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" y="-15985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14.userapi.com/c851320/v851320622/1f3c9f/XOQRs_4fLpo.jpg"/>
          <p:cNvPicPr>
            <a:picLocks noChangeAspect="1" noChangeArrowheads="1"/>
          </p:cNvPicPr>
          <p:nvPr/>
        </p:nvPicPr>
        <p:blipFill rotWithShape="1">
          <a:blip r:embed="rId3"/>
          <a:srcRect l="25480"/>
          <a:stretch/>
        </p:blipFill>
        <p:spPr>
          <a:xfrm>
            <a:off x="-19412" y="-92794"/>
            <a:ext cx="4190216" cy="317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611560" y="3054519"/>
            <a:ext cx="2592288" cy="408623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Работа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школе </a:t>
            </a:r>
          </a:p>
        </p:txBody>
      </p:sp>
      <p:pic>
        <p:nvPicPr>
          <p:cNvPr id="6" name="Picture 4" descr="IMG_37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7428" y="-71828"/>
            <a:ext cx="5184515" cy="292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00192" y="2709102"/>
            <a:ext cx="1561646" cy="369332"/>
          </a:xfrm>
          <a:prstGeom prst="rect">
            <a:avLst/>
          </a:prstGeom>
          <a:solidFill>
            <a:srgbClr val="F5B9A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 коллегой</a:t>
            </a:r>
          </a:p>
        </p:txBody>
      </p:sp>
      <p:pic>
        <p:nvPicPr>
          <p:cNvPr id="7" name="Picture 4" descr="IMG_37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19" y="3700850"/>
            <a:ext cx="3992609" cy="22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29657" y="5987322"/>
            <a:ext cx="3837101" cy="715089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Урок русского языка. Учитель – Голенищева Т.П.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85652" y="3250707"/>
            <a:ext cx="48794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После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окончания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Глинковской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средней школы, а затем Смоленского педагогического института имени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К. Маркса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</a:t>
            </a:r>
            <a:r>
              <a:rPr 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историко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- филологического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факультета) уехала в Архангельскую область. Там работала на родине великого М.В. Ломоносова, в школе Холмогорского района. Потом учила ребят русскому языку и литературе в городе Северодвинске и Подмосковье.</a:t>
            </a:r>
          </a:p>
        </p:txBody>
      </p:sp>
    </p:spTree>
    <p:extLst>
      <p:ext uri="{BB962C8B-B14F-4D97-AF65-F5344CB8AC3E}">
        <p14:creationId xmlns:p14="http://schemas.microsoft.com/office/powerpoint/2010/main" val="3417263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6" y="0"/>
            <a:ext cx="9158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114" y="692696"/>
            <a:ext cx="504056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Большая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часть трудовых лет прошла в вечерней школе № 2, которая располагалась в г. Северодвинске на ул. Полярной, д. 29. В ней учились рабочие СМП, «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Севдормаша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 СВПЧ-7, автоколонны - 1700, учащиеся ПТУ и ТКУ. Коллектив учителей был небольшой, но крепкий, трудолюбивый. Ведь, чтобы дать среднее образование взрослым и учащимся ПТУ, нужно терпения и упорства больше, чем в «детской школе».</a:t>
            </a:r>
          </a:p>
        </p:txBody>
      </p:sp>
      <p:pic>
        <p:nvPicPr>
          <p:cNvPr id="4" name="Picture 2" descr="C:\Users\User\Desktop\Гол\Рисунок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32" y="404663"/>
            <a:ext cx="3750303" cy="525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5084165" y="5877272"/>
            <a:ext cx="3992438" cy="919401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Посвящается городу корабелов.  // </a:t>
            </a:r>
            <a:r>
              <a:rPr lang="ru-RU" sz="1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Пенсионерочка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 - 2016. - № 9. - С. 6.</a:t>
            </a:r>
          </a:p>
        </p:txBody>
      </p:sp>
    </p:spTree>
    <p:extLst>
      <p:ext uri="{BB962C8B-B14F-4D97-AF65-F5344CB8AC3E}">
        <p14:creationId xmlns:p14="http://schemas.microsoft.com/office/powerpoint/2010/main" val="28879218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9-46.userapi.com/c855436/v855436622/13b043/J_xfSpFYBPQ.jpg"/>
          <p:cNvPicPr>
            <a:picLocks noChangeAspect="1" noChangeArrowheads="1"/>
          </p:cNvPicPr>
          <p:nvPr/>
        </p:nvPicPr>
        <p:blipFill rotWithShape="1">
          <a:blip r:embed="rId3"/>
          <a:srcRect l="2550" r="9680"/>
          <a:stretch/>
        </p:blipFill>
        <p:spPr>
          <a:xfrm>
            <a:off x="304774" y="166043"/>
            <a:ext cx="8549272" cy="549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213549" y="5661247"/>
            <a:ext cx="8731722" cy="868323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Северодвинск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Вечерняя  школа №2, 11 класс, 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1987-1988 учебный год. (Т.П. Голенищева в первом ряду, в центе)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841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394" y="22880"/>
            <a:ext cx="89461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Преподавала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русский язык и литературу в Холмогорском районе в посёлке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Палово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; в городе Северодвинске, в Подмосковье. Была председателем профкома.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Из воспоминаний: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«…В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конце августа был сбор учителей. Я тогда работала в школе, окруженной тайгой. Дорог хороших тогда не было, что там уж говорить про шоссе. Мы ждали почту, а доставляли её тогда вертолётом. Помню, сидишь, ждёшь вертолёта и любуешься красотой природы…».</a:t>
            </a:r>
          </a:p>
        </p:txBody>
      </p:sp>
      <p:pic>
        <p:nvPicPr>
          <p:cNvPr id="5" name="Picture 2" descr="https://sun9-33.userapi.com/c855524/v855524622/133e1d/TX_nPRRB7zc.jpg"/>
          <p:cNvPicPr>
            <a:picLocks noChangeAspect="1" noChangeArrowheads="1"/>
          </p:cNvPicPr>
          <p:nvPr/>
        </p:nvPicPr>
        <p:blipFill rotWithShape="1">
          <a:blip r:embed="rId3"/>
          <a:srcRect l="1683" r="7704"/>
          <a:stretch/>
        </p:blipFill>
        <p:spPr>
          <a:xfrm>
            <a:off x="1682502" y="2331204"/>
            <a:ext cx="5957025" cy="370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303046" y="6038897"/>
            <a:ext cx="6552727" cy="715089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Коллектив восьмилетней школы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№ 2. 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1976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год. (Т.П. Голенищева в первом ряду, первая справа)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2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0"/>
            <a:ext cx="9151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918" y="188640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А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когда появилась возможность выйти на заслуженный отдых, всерьёз задумалась о возвращении в родные места, к тому же на это была причина.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После многолетнего отсутствия Тамара Петровна возвращается в родные края. В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Глинковском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районе многое изменилось, но сама земля, сам воздух остались прежними. Они-то и давали Тамаре Петровне силы и вдохновение.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Работала курьером в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Глинковской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районной прокуратуре.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Возвращаясь к главному увлечению Тамары Петровны, поэзии, стоит заметить, что она очень требовательно относится к слову. Важно, как говорит сама Тамара Петровна, это издержки учительской профессии. Но скорее всего, это природное чутьё, заложенное ещё в ранние годы. Отсюда красивые поэтические метафоры, образные сравнения.</a:t>
            </a:r>
          </a:p>
        </p:txBody>
      </p:sp>
      <p:pic>
        <p:nvPicPr>
          <p:cNvPr id="4" name="Picture 2" descr="https://sun9-47.userapi.com/c854124/v854124622/13b044/H1TTzXwiu8A.jpg"/>
          <p:cNvPicPr>
            <a:picLocks noChangeAspect="1" noChangeArrowheads="1"/>
          </p:cNvPicPr>
          <p:nvPr/>
        </p:nvPicPr>
        <p:blipFill rotWithShape="1">
          <a:blip r:embed="rId3"/>
          <a:srcRect l="3601" r="5100"/>
          <a:stretch/>
        </p:blipFill>
        <p:spPr>
          <a:xfrm>
            <a:off x="4788024" y="3861048"/>
            <a:ext cx="3753553" cy="251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992917" y="6376268"/>
            <a:ext cx="5121915" cy="408623"/>
          </a:xfrm>
          <a:prstGeom prst="flowChartAlternateProcess">
            <a:avLst/>
          </a:prstGeom>
          <a:solidFill>
            <a:srgbClr val="F5B9A9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Выступление в д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Болтутино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2016 год</a:t>
            </a:r>
          </a:p>
        </p:txBody>
      </p:sp>
    </p:spTree>
    <p:extLst>
      <p:ext uri="{BB962C8B-B14F-4D97-AF65-F5344CB8AC3E}">
        <p14:creationId xmlns:p14="http://schemas.microsoft.com/office/powerpoint/2010/main" val="288792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0"/>
            <a:ext cx="9157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266" y="18864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   Своё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первое стихотворение Тамара Петровна попробовала написать ещё в 1961 году…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Из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воспоминаний: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«…В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этот день нас повели в учительскую, там был телевизор. На нём транслировался полёт Юрия Гагарина в космос. Это оказала на меня сильное впечатление, плюс стояла очень хорошая погода, солнце пекло. И я написала первые две строчки своего первого стихотворения, а дальше не получалось. Так я больше к нему не возвращалась до 2014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года…».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767" y="2668910"/>
            <a:ext cx="50405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       </a:t>
            </a:r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</a:t>
            </a:r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небо взмыла ракета,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Пламя взметнув за собой,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И восторгалась планета,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Ликуя, как мы с тобой.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Простой советский парень,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Смоленский, земляк по корням,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Шлет космонавт Гагарин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Привет из Вселенной нам.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День, озаренной улыбкой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И голосом, милым для всех,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И подвигом в космосе зыбком,</a:t>
            </a:r>
          </a:p>
          <a:p>
            <a:r>
              <a:rPr lang="ru-RU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Стал вехою из вех.</a:t>
            </a:r>
          </a:p>
          <a:p>
            <a:r>
              <a:rPr lang="ru-RU" dirty="0">
                <a:latin typeface="Bookman Old Style" panose="02050604050505020204" pitchFamily="18" charset="0"/>
              </a:rPr>
              <a:t>                  </a:t>
            </a:r>
            <a:r>
              <a:rPr lang="ru-RU" dirty="0" smtClean="0"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/Наш </a:t>
            </a:r>
            <a:r>
              <a:rPr lang="ru-RU" sz="1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Гагарин; </a:t>
            </a:r>
            <a:r>
              <a:rPr lang="ru-RU" sz="1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1961 г, 2014 г./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 descr="F:\Фото Голенищева Т.П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35" y="2644748"/>
            <a:ext cx="2541987" cy="3691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218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4cd9884782d6097d2ec8866fc6152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" y="0"/>
            <a:ext cx="9129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62506"/>
            <a:ext cx="87594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Тамара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Петровна Голенищева - человек душевного склада. Много лет подряд она пишет стихи. С её творчеством хорошо знакомы жители </a:t>
            </a:r>
            <a:r>
              <a:rPr lang="ru-RU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Глинковского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района. Каждое новое стихотворение - это искренний, трогательный рассказ о наболевшем, яркая, узнаваемая картина с натуры. У Тамары Петровны есть хорошие стихи о малой родине</a:t>
            </a:r>
          </a:p>
        </p:txBody>
      </p:sp>
      <p:pic>
        <p:nvPicPr>
          <p:cNvPr id="6" name="Picture 2" descr="C:\Users\User\Desktop\Гол\Рисунок (1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4025" r="11252"/>
          <a:stretch/>
        </p:blipFill>
        <p:spPr bwMode="auto">
          <a:xfrm>
            <a:off x="3807476" y="1916832"/>
            <a:ext cx="5022193" cy="45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Гол\Рисунок (1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29014"/>
            <a:ext cx="3096392" cy="5049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2441023" y="6474519"/>
            <a:ext cx="6676679" cy="408623"/>
          </a:xfrm>
          <a:prstGeom prst="flowChartAlternateProcess">
            <a:avLst/>
          </a:prstGeom>
          <a:solidFill>
            <a:srgbClr val="F5B9A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Слова Г.П. Голенищевой; музыка Р.М. Медведевой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841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2776</Words>
  <Application>Microsoft Office PowerPoint</Application>
  <PresentationFormat>Экран (4:3)</PresentationFormat>
  <Paragraphs>108</Paragraphs>
  <Slides>24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178</cp:revision>
  <dcterms:created xsi:type="dcterms:W3CDTF">2019-05-14T07:51:09Z</dcterms:created>
  <dcterms:modified xsi:type="dcterms:W3CDTF">2020-11-30T18:01:35Z</dcterms:modified>
</cp:coreProperties>
</file>