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4"/>
  </p:notesMasterIdLst>
  <p:sldIdLst>
    <p:sldId id="454" r:id="rId2"/>
    <p:sldId id="439" r:id="rId3"/>
  </p:sldIdLst>
  <p:sldSz cx="12192000" cy="6858000"/>
  <p:notesSz cx="6797675" cy="9926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454"/>
            <p14:sldId id="43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xmlns="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FF4343"/>
    <a:srgbClr val="E5D8D3"/>
    <a:srgbClr val="006EF3"/>
    <a:srgbClr val="191919"/>
    <a:srgbClr val="F1F5F9"/>
    <a:srgbClr val="D8E4F0"/>
    <a:srgbClr val="006EF0"/>
    <a:srgbClr val="9F9B9B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6405"/>
  </p:normalViewPr>
  <p:slideViewPr>
    <p:cSldViewPr snapToGrid="0">
      <p:cViewPr varScale="1">
        <p:scale>
          <a:sx n="112" d="100"/>
          <a:sy n="112" d="100"/>
        </p:scale>
        <p:origin x="-6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390F-1526-4903-9281-43BB752B5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6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39725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83389" y="2477816"/>
            <a:ext cx="530406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b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«газелей»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5044" y="2237844"/>
            <a:ext cx="8212087" cy="4317422"/>
            <a:chOff x="4318256" y="1741277"/>
            <a:chExt cx="8212087" cy="431742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97947" y="1741277"/>
              <a:ext cx="7932396" cy="4317422"/>
              <a:chOff x="1327848" y="1443314"/>
              <a:chExt cx="7932396" cy="4317422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327848" y="1996217"/>
                <a:ext cx="324000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субъект МСП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осуществление деятельности не менее 3 лет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среднегодовой темп роста выручки за последние 3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года</a:t>
                </a:r>
                <a:b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не </a:t>
                </a:r>
                <a:r>
                  <a:rPr lang="ru-RU" sz="1400" b="1" dirty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менее 20 </a:t>
                </a: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%;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b="1" dirty="0">
                  <a:solidFill>
                    <a:srgbClr val="FF646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вид деятельности субъекта МСП соответствует приоритетным отраслям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наличие документов, подтверждающих права субъекта МСП на результаты интеллектуальной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деятельности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>
                <a:off x="4557611" y="1443314"/>
                <a:ext cx="4702633" cy="479984"/>
              </a:xfrm>
              <a:prstGeom prst="parallelogram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sz="1600" b="1" dirty="0" smtClean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Действующие меры поддержки</a:t>
                </a:r>
                <a:endParaRPr lang="ru-RU" sz="16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044127" y="1996217"/>
                <a:ext cx="3240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г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арантии (вознаграждение за гарантию 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0,1-0,5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%, сумма гарантийного покрытия 70-75%),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льготные кредиты, вход в капитал;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обеспечение доступа к закупкам крупнейших заказчиков;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правовая, консультационная, информационно-маркетинговая, имущественная поддержка. 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890446" y="1519934"/>
                <a:ext cx="0" cy="42408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Параллелограмм 26"/>
            <p:cNvSpPr/>
            <p:nvPr/>
          </p:nvSpPr>
          <p:spPr>
            <a:xfrm>
              <a:off x="4318256" y="1741277"/>
              <a:ext cx="3174259" cy="479984"/>
            </a:xfrm>
            <a:prstGeom prst="parallelogram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основных критериев</a:t>
              </a:r>
              <a:endParaRPr lang="ru-R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1430" y="473619"/>
            <a:ext cx="6691806" cy="1201690"/>
            <a:chOff x="4734908" y="653675"/>
            <a:chExt cx="6691806" cy="120169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15" y="895701"/>
              <a:ext cx="1407818" cy="73651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>
              <a:grayscl/>
            </a:blip>
            <a:stretch>
              <a:fillRect/>
            </a:stretch>
          </p:blipFill>
          <p:spPr>
            <a:xfrm>
              <a:off x="8542174" y="653675"/>
              <a:ext cx="1438275" cy="904875"/>
            </a:xfrm>
            <a:prstGeom prst="rect">
              <a:avLst/>
            </a:prstGeom>
          </p:spPr>
        </p:pic>
        <p:pic>
          <p:nvPicPr>
            <p:cNvPr id="31748" name="Picture 4" descr="https://259506.selcdn.ru/sites-static/site593296/328d8ea9-0f69-47e0-9d74-791674d04c0c/328d8ea9-0f69-47e0-9d74-791674d04c0c-16956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114" y="692135"/>
              <a:ext cx="903600" cy="90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4734908" y="653675"/>
              <a:ext cx="1609766" cy="1201690"/>
              <a:chOff x="5129229" y="715770"/>
              <a:chExt cx="1908343" cy="1339112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0836" y="715770"/>
                <a:ext cx="737618" cy="807722"/>
              </a:xfrm>
              <a:prstGeom prst="rect">
                <a:avLst/>
              </a:prstGeom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5129229" y="1531662"/>
                <a:ext cx="1908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Минэкономразвития</a:t>
                </a:r>
              </a:p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России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52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20848" y="1"/>
            <a:ext cx="12212848" cy="141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21" y="1502510"/>
            <a:ext cx="105367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Портрет заемщика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98" y="354755"/>
            <a:ext cx="1607729" cy="4014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39" y="447231"/>
            <a:ext cx="1187511" cy="29211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58" b="-2220"/>
          <a:stretch/>
        </p:blipFill>
        <p:spPr>
          <a:xfrm>
            <a:off x="9652504" y="431687"/>
            <a:ext cx="595388" cy="30765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567002" y="213957"/>
            <a:ext cx="11112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Льготное кредитование </a:t>
            </a: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технологических компаний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10901" y="2236203"/>
            <a:ext cx="25251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субъект МСП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32983" y="2236203"/>
            <a:ext cx="27238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выручка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100 млн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0901" y="2828796"/>
            <a:ext cx="23140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темп роста выручки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за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3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года более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12%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2984" y="2828796"/>
            <a:ext cx="27730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наличие права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 РИД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0901" y="3667611"/>
            <a:ext cx="346457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вид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деятельности </a:t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относится к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приоритетным,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продукция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является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высокотехнологичной 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32983" y="3667611"/>
            <a:ext cx="34122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получена экспертиза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Корпорации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 участием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привлеченных экспертов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26" y="2243771"/>
            <a:ext cx="277803" cy="25465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85" y="2921668"/>
            <a:ext cx="247494" cy="3016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75" y="3753563"/>
            <a:ext cx="245204" cy="3054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20" y="2196148"/>
            <a:ext cx="390678" cy="3263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22" y="2923266"/>
            <a:ext cx="291804" cy="23942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77" y="3754610"/>
            <a:ext cx="324822" cy="324822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1466172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3%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550433" y="1994565"/>
            <a:ext cx="17439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конечная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ставка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заемщика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3427667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года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550433" y="3971050"/>
            <a:ext cx="20603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максимальный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субсидирования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875174" y="1987730"/>
            <a:ext cx="0" cy="2265903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599" y="4506347"/>
            <a:ext cx="2131632" cy="642687"/>
          </a:xfrm>
          <a:prstGeom prst="rect">
            <a:avLst/>
          </a:prstGeom>
        </p:spPr>
      </p:pic>
      <p:sp>
        <p:nvSpPr>
          <p:cNvPr id="39" name="Полилиния 38" descr="Прямоугольник">
            <a:extLst>
              <a:ext uri="{FF2B5EF4-FFF2-40B4-BE49-F238E27FC236}">
                <a16:creationId xmlns:a16="http://schemas.microsoft.com/office/drawing/2014/main" xmlns="" id="{0D1EF200-FCF1-C349-8B28-88F1D241086F}"/>
              </a:ext>
            </a:extLst>
          </p:cNvPr>
          <p:cNvSpPr>
            <a:spLocks/>
          </p:cNvSpPr>
          <p:nvPr/>
        </p:nvSpPr>
        <p:spPr bwMode="auto">
          <a:xfrm>
            <a:off x="7163765" y="4716985"/>
            <a:ext cx="2175171" cy="221410"/>
          </a:xfrm>
          <a:custGeom>
            <a:avLst/>
            <a:gdLst>
              <a:gd name="connsiteX0" fmla="*/ 110705 w 2175171"/>
              <a:gd name="connsiteY0" fmla="*/ 0 h 221410"/>
              <a:gd name="connsiteX1" fmla="*/ 436177 w 2175171"/>
              <a:gd name="connsiteY1" fmla="*/ 0 h 221410"/>
              <a:gd name="connsiteX2" fmla="*/ 459630 w 2175171"/>
              <a:gd name="connsiteY2" fmla="*/ 0 h 221410"/>
              <a:gd name="connsiteX3" fmla="*/ 459652 w 2175171"/>
              <a:gd name="connsiteY3" fmla="*/ 0 h 221410"/>
              <a:gd name="connsiteX4" fmla="*/ 563672 w 2175171"/>
              <a:gd name="connsiteY4" fmla="*/ 0 h 221410"/>
              <a:gd name="connsiteX5" fmla="*/ 588155 w 2175171"/>
              <a:gd name="connsiteY5" fmla="*/ 0 h 221410"/>
              <a:gd name="connsiteX6" fmla="*/ 785102 w 2175171"/>
              <a:gd name="connsiteY6" fmla="*/ 0 h 221410"/>
              <a:gd name="connsiteX7" fmla="*/ 785124 w 2175171"/>
              <a:gd name="connsiteY7" fmla="*/ 0 h 221410"/>
              <a:gd name="connsiteX8" fmla="*/ 808577 w 2175171"/>
              <a:gd name="connsiteY8" fmla="*/ 0 h 221410"/>
              <a:gd name="connsiteX9" fmla="*/ 889144 w 2175171"/>
              <a:gd name="connsiteY9" fmla="*/ 0 h 221410"/>
              <a:gd name="connsiteX10" fmla="*/ 912597 w 2175171"/>
              <a:gd name="connsiteY10" fmla="*/ 0 h 221410"/>
              <a:gd name="connsiteX11" fmla="*/ 912619 w 2175171"/>
              <a:gd name="connsiteY11" fmla="*/ 0 h 221410"/>
              <a:gd name="connsiteX12" fmla="*/ 913627 w 2175171"/>
              <a:gd name="connsiteY12" fmla="*/ 0 h 221410"/>
              <a:gd name="connsiteX13" fmla="*/ 937080 w 2175171"/>
              <a:gd name="connsiteY13" fmla="*/ 0 h 221410"/>
              <a:gd name="connsiteX14" fmla="*/ 937102 w 2175171"/>
              <a:gd name="connsiteY14" fmla="*/ 0 h 221410"/>
              <a:gd name="connsiteX15" fmla="*/ 1041122 w 2175171"/>
              <a:gd name="connsiteY15" fmla="*/ 0 h 221410"/>
              <a:gd name="connsiteX16" fmla="*/ 1134049 w 2175171"/>
              <a:gd name="connsiteY16" fmla="*/ 0 h 221410"/>
              <a:gd name="connsiteX17" fmla="*/ 1238069 w 2175171"/>
              <a:gd name="connsiteY17" fmla="*/ 0 h 221410"/>
              <a:gd name="connsiteX18" fmla="*/ 1238091 w 2175171"/>
              <a:gd name="connsiteY18" fmla="*/ 0 h 221410"/>
              <a:gd name="connsiteX19" fmla="*/ 1261544 w 2175171"/>
              <a:gd name="connsiteY19" fmla="*/ 0 h 221410"/>
              <a:gd name="connsiteX20" fmla="*/ 1262552 w 2175171"/>
              <a:gd name="connsiteY20" fmla="*/ 0 h 221410"/>
              <a:gd name="connsiteX21" fmla="*/ 1262574 w 2175171"/>
              <a:gd name="connsiteY21" fmla="*/ 0 h 221410"/>
              <a:gd name="connsiteX22" fmla="*/ 1286027 w 2175171"/>
              <a:gd name="connsiteY22" fmla="*/ 0 h 221410"/>
              <a:gd name="connsiteX23" fmla="*/ 1366594 w 2175171"/>
              <a:gd name="connsiteY23" fmla="*/ 0 h 221410"/>
              <a:gd name="connsiteX24" fmla="*/ 1390047 w 2175171"/>
              <a:gd name="connsiteY24" fmla="*/ 0 h 221410"/>
              <a:gd name="connsiteX25" fmla="*/ 1390069 w 2175171"/>
              <a:gd name="connsiteY25" fmla="*/ 0 h 221410"/>
              <a:gd name="connsiteX26" fmla="*/ 1587016 w 2175171"/>
              <a:gd name="connsiteY26" fmla="*/ 0 h 221410"/>
              <a:gd name="connsiteX27" fmla="*/ 1611499 w 2175171"/>
              <a:gd name="connsiteY27" fmla="*/ 0 h 221410"/>
              <a:gd name="connsiteX28" fmla="*/ 1715519 w 2175171"/>
              <a:gd name="connsiteY28" fmla="*/ 0 h 221410"/>
              <a:gd name="connsiteX29" fmla="*/ 1715541 w 2175171"/>
              <a:gd name="connsiteY29" fmla="*/ 0 h 221410"/>
              <a:gd name="connsiteX30" fmla="*/ 1738994 w 2175171"/>
              <a:gd name="connsiteY30" fmla="*/ 0 h 221410"/>
              <a:gd name="connsiteX31" fmla="*/ 2064466 w 2175171"/>
              <a:gd name="connsiteY31" fmla="*/ 0 h 221410"/>
              <a:gd name="connsiteX32" fmla="*/ 2175171 w 2175171"/>
              <a:gd name="connsiteY32" fmla="*/ 110705 h 221410"/>
              <a:gd name="connsiteX33" fmla="*/ 2175170 w 2175171"/>
              <a:gd name="connsiteY33" fmla="*/ 110705 h 221410"/>
              <a:gd name="connsiteX34" fmla="*/ 2064465 w 2175171"/>
              <a:gd name="connsiteY34" fmla="*/ 221410 h 221410"/>
              <a:gd name="connsiteX35" fmla="*/ 1738998 w 2175171"/>
              <a:gd name="connsiteY35" fmla="*/ 221409 h 221410"/>
              <a:gd name="connsiteX36" fmla="*/ 1738993 w 2175171"/>
              <a:gd name="connsiteY36" fmla="*/ 221410 h 221410"/>
              <a:gd name="connsiteX37" fmla="*/ 1715540 w 2175171"/>
              <a:gd name="connsiteY37" fmla="*/ 221410 h 221410"/>
              <a:gd name="connsiteX38" fmla="*/ 1715519 w 2175171"/>
              <a:gd name="connsiteY38" fmla="*/ 221410 h 221410"/>
              <a:gd name="connsiteX39" fmla="*/ 1715518 w 2175171"/>
              <a:gd name="connsiteY39" fmla="*/ 221410 h 221410"/>
              <a:gd name="connsiteX40" fmla="*/ 1587015 w 2175171"/>
              <a:gd name="connsiteY40" fmla="*/ 221410 h 221410"/>
              <a:gd name="connsiteX41" fmla="*/ 1390068 w 2175171"/>
              <a:gd name="connsiteY41" fmla="*/ 221410 h 221410"/>
              <a:gd name="connsiteX42" fmla="*/ 1390049 w 2175171"/>
              <a:gd name="connsiteY42" fmla="*/ 221410 h 221410"/>
              <a:gd name="connsiteX43" fmla="*/ 1390046 w 2175171"/>
              <a:gd name="connsiteY43" fmla="*/ 221410 h 221410"/>
              <a:gd name="connsiteX44" fmla="*/ 1366594 w 2175171"/>
              <a:gd name="connsiteY44" fmla="*/ 221410 h 221410"/>
              <a:gd name="connsiteX45" fmla="*/ 1366593 w 2175171"/>
              <a:gd name="connsiteY45" fmla="*/ 221410 h 221410"/>
              <a:gd name="connsiteX46" fmla="*/ 1261543 w 2175171"/>
              <a:gd name="connsiteY46" fmla="*/ 221410 h 221410"/>
              <a:gd name="connsiteX47" fmla="*/ 1238090 w 2175171"/>
              <a:gd name="connsiteY47" fmla="*/ 221410 h 221410"/>
              <a:gd name="connsiteX48" fmla="*/ 1238069 w 2175171"/>
              <a:gd name="connsiteY48" fmla="*/ 221410 h 221410"/>
              <a:gd name="connsiteX49" fmla="*/ 1238068 w 2175171"/>
              <a:gd name="connsiteY49" fmla="*/ 221410 h 221410"/>
              <a:gd name="connsiteX50" fmla="*/ 1041124 w 2175171"/>
              <a:gd name="connsiteY50" fmla="*/ 221410 h 221410"/>
              <a:gd name="connsiteX51" fmla="*/ 1041121 w 2175171"/>
              <a:gd name="connsiteY51" fmla="*/ 221410 h 221410"/>
              <a:gd name="connsiteX52" fmla="*/ 912618 w 2175171"/>
              <a:gd name="connsiteY52" fmla="*/ 221410 h 221410"/>
              <a:gd name="connsiteX53" fmla="*/ 912599 w 2175171"/>
              <a:gd name="connsiteY53" fmla="*/ 221410 h 221410"/>
              <a:gd name="connsiteX54" fmla="*/ 912596 w 2175171"/>
              <a:gd name="connsiteY54" fmla="*/ 221410 h 221410"/>
              <a:gd name="connsiteX55" fmla="*/ 889144 w 2175171"/>
              <a:gd name="connsiteY55" fmla="*/ 221410 h 221410"/>
              <a:gd name="connsiteX56" fmla="*/ 889143 w 2175171"/>
              <a:gd name="connsiteY56" fmla="*/ 221410 h 221410"/>
              <a:gd name="connsiteX57" fmla="*/ 563674 w 2175171"/>
              <a:gd name="connsiteY57" fmla="*/ 221410 h 221410"/>
              <a:gd name="connsiteX58" fmla="*/ 563671 w 2175171"/>
              <a:gd name="connsiteY58" fmla="*/ 221410 h 221410"/>
              <a:gd name="connsiteX59" fmla="*/ 110705 w 2175171"/>
              <a:gd name="connsiteY59" fmla="*/ 221409 h 221410"/>
              <a:gd name="connsiteX60" fmla="*/ 8699 w 2175171"/>
              <a:gd name="connsiteY60" fmla="*/ 153796 h 221410"/>
              <a:gd name="connsiteX61" fmla="*/ 0 w 2175171"/>
              <a:gd name="connsiteY61" fmla="*/ 110705 h 221410"/>
              <a:gd name="connsiteX62" fmla="*/ 8699 w 2175171"/>
              <a:gd name="connsiteY62" fmla="*/ 67614 h 221410"/>
              <a:gd name="connsiteX63" fmla="*/ 110705 w 2175171"/>
              <a:gd name="connsiteY63" fmla="*/ 0 h 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5171" h="221410">
                <a:moveTo>
                  <a:pt x="110705" y="0"/>
                </a:moveTo>
                <a:lnTo>
                  <a:pt x="436177" y="0"/>
                </a:lnTo>
                <a:lnTo>
                  <a:pt x="459630" y="0"/>
                </a:lnTo>
                <a:lnTo>
                  <a:pt x="459652" y="0"/>
                </a:lnTo>
                <a:lnTo>
                  <a:pt x="563672" y="0"/>
                </a:lnTo>
                <a:lnTo>
                  <a:pt x="588155" y="0"/>
                </a:lnTo>
                <a:lnTo>
                  <a:pt x="785102" y="0"/>
                </a:lnTo>
                <a:lnTo>
                  <a:pt x="785124" y="0"/>
                </a:lnTo>
                <a:lnTo>
                  <a:pt x="808577" y="0"/>
                </a:lnTo>
                <a:lnTo>
                  <a:pt x="889144" y="0"/>
                </a:lnTo>
                <a:lnTo>
                  <a:pt x="912597" y="0"/>
                </a:lnTo>
                <a:lnTo>
                  <a:pt x="912619" y="0"/>
                </a:lnTo>
                <a:lnTo>
                  <a:pt x="913627" y="0"/>
                </a:lnTo>
                <a:lnTo>
                  <a:pt x="937080" y="0"/>
                </a:lnTo>
                <a:lnTo>
                  <a:pt x="937102" y="0"/>
                </a:lnTo>
                <a:lnTo>
                  <a:pt x="1041122" y="0"/>
                </a:lnTo>
                <a:lnTo>
                  <a:pt x="1134049" y="0"/>
                </a:lnTo>
                <a:lnTo>
                  <a:pt x="1238069" y="0"/>
                </a:lnTo>
                <a:lnTo>
                  <a:pt x="1238091" y="0"/>
                </a:lnTo>
                <a:lnTo>
                  <a:pt x="1261544" y="0"/>
                </a:lnTo>
                <a:lnTo>
                  <a:pt x="1262552" y="0"/>
                </a:lnTo>
                <a:lnTo>
                  <a:pt x="1262574" y="0"/>
                </a:lnTo>
                <a:lnTo>
                  <a:pt x="1286027" y="0"/>
                </a:lnTo>
                <a:lnTo>
                  <a:pt x="1366594" y="0"/>
                </a:lnTo>
                <a:lnTo>
                  <a:pt x="1390047" y="0"/>
                </a:lnTo>
                <a:lnTo>
                  <a:pt x="1390069" y="0"/>
                </a:lnTo>
                <a:lnTo>
                  <a:pt x="1587016" y="0"/>
                </a:lnTo>
                <a:lnTo>
                  <a:pt x="1611499" y="0"/>
                </a:lnTo>
                <a:lnTo>
                  <a:pt x="1715519" y="0"/>
                </a:lnTo>
                <a:lnTo>
                  <a:pt x="1715541" y="0"/>
                </a:lnTo>
                <a:lnTo>
                  <a:pt x="1738994" y="0"/>
                </a:lnTo>
                <a:lnTo>
                  <a:pt x="2064466" y="0"/>
                </a:lnTo>
                <a:cubicBezTo>
                  <a:pt x="2125607" y="0"/>
                  <a:pt x="2175171" y="49564"/>
                  <a:pt x="2175171" y="110705"/>
                </a:cubicBezTo>
                <a:lnTo>
                  <a:pt x="2175170" y="110705"/>
                </a:lnTo>
                <a:cubicBezTo>
                  <a:pt x="2175170" y="171846"/>
                  <a:pt x="2125606" y="221410"/>
                  <a:pt x="2064465" y="221410"/>
                </a:cubicBezTo>
                <a:lnTo>
                  <a:pt x="1738998" y="221409"/>
                </a:lnTo>
                <a:lnTo>
                  <a:pt x="1738993" y="221410"/>
                </a:lnTo>
                <a:lnTo>
                  <a:pt x="1715540" y="221410"/>
                </a:lnTo>
                <a:lnTo>
                  <a:pt x="1715519" y="221410"/>
                </a:lnTo>
                <a:lnTo>
                  <a:pt x="1715518" y="221410"/>
                </a:lnTo>
                <a:lnTo>
                  <a:pt x="1587015" y="221410"/>
                </a:lnTo>
                <a:lnTo>
                  <a:pt x="1390068" y="221410"/>
                </a:lnTo>
                <a:lnTo>
                  <a:pt x="1390049" y="221410"/>
                </a:lnTo>
                <a:lnTo>
                  <a:pt x="1390046" y="221410"/>
                </a:lnTo>
                <a:lnTo>
                  <a:pt x="1366594" y="221410"/>
                </a:lnTo>
                <a:lnTo>
                  <a:pt x="1366593" y="221410"/>
                </a:lnTo>
                <a:lnTo>
                  <a:pt x="1261543" y="221410"/>
                </a:lnTo>
                <a:lnTo>
                  <a:pt x="1238090" y="221410"/>
                </a:lnTo>
                <a:lnTo>
                  <a:pt x="1238069" y="221410"/>
                </a:lnTo>
                <a:lnTo>
                  <a:pt x="1238068" y="221410"/>
                </a:lnTo>
                <a:lnTo>
                  <a:pt x="1041124" y="221410"/>
                </a:lnTo>
                <a:lnTo>
                  <a:pt x="1041121" y="221410"/>
                </a:lnTo>
                <a:lnTo>
                  <a:pt x="912618" y="221410"/>
                </a:lnTo>
                <a:lnTo>
                  <a:pt x="912599" y="221410"/>
                </a:lnTo>
                <a:lnTo>
                  <a:pt x="912596" y="221410"/>
                </a:lnTo>
                <a:lnTo>
                  <a:pt x="889144" y="221410"/>
                </a:lnTo>
                <a:lnTo>
                  <a:pt x="889143" y="221410"/>
                </a:lnTo>
                <a:lnTo>
                  <a:pt x="563674" y="221410"/>
                </a:lnTo>
                <a:lnTo>
                  <a:pt x="563671" y="221410"/>
                </a:lnTo>
                <a:lnTo>
                  <a:pt x="110705" y="221409"/>
                </a:lnTo>
                <a:cubicBezTo>
                  <a:pt x="64849" y="221409"/>
                  <a:pt x="25505" y="193529"/>
                  <a:pt x="8699" y="153796"/>
                </a:cubicBezTo>
                <a:lnTo>
                  <a:pt x="0" y="110705"/>
                </a:lnTo>
                <a:lnTo>
                  <a:pt x="8699" y="67614"/>
                </a:lnTo>
                <a:cubicBezTo>
                  <a:pt x="25505" y="27880"/>
                  <a:pt x="64849" y="0"/>
                  <a:pt x="11070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0" tIns="0" rIns="0" bIns="36000" anchor="ctr">
            <a:noAutofit/>
          </a:bodyPr>
          <a:lstStyle>
            <a:lvl1pPr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12184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spc="-12" dirty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</a:t>
            </a:r>
            <a:r>
              <a:rPr lang="ru-RU" altLang="ru-RU" sz="1200" spc="-12" dirty="0" smtClean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рием заявок на МСП. РФ</a:t>
            </a:r>
            <a:endParaRPr lang="ru-RU" altLang="ru-RU" sz="1200" spc="-12" dirty="0">
              <a:solidFill>
                <a:schemeClr val="bg1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2547341"/>
            <a:ext cx="206032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</a:t>
            </a: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500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550433" y="3098302"/>
            <a:ext cx="14315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лн руб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" y="5089561"/>
            <a:ext cx="12192000" cy="1768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297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100</Words>
  <Application>Microsoft Office PowerPoint</Application>
  <PresentationFormat>Произвольный</PresentationFormat>
  <Paragraphs>36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777</cp:lastModifiedBy>
  <cp:revision>584</cp:revision>
  <cp:lastPrinted>2023-01-10T14:05:35Z</cp:lastPrinted>
  <dcterms:created xsi:type="dcterms:W3CDTF">2022-02-09T17:47:39Z</dcterms:created>
  <dcterms:modified xsi:type="dcterms:W3CDTF">2024-02-06T05:16:22Z</dcterms:modified>
</cp:coreProperties>
</file>